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92" r:id="rId6"/>
    <p:sldId id="293" r:id="rId7"/>
    <p:sldId id="294" r:id="rId8"/>
    <p:sldId id="295" r:id="rId9"/>
    <p:sldId id="262" r:id="rId10"/>
    <p:sldId id="263" r:id="rId11"/>
    <p:sldId id="303" r:id="rId12"/>
    <p:sldId id="297" r:id="rId13"/>
    <p:sldId id="270" r:id="rId14"/>
    <p:sldId id="298" r:id="rId15"/>
    <p:sldId id="307" r:id="rId16"/>
    <p:sldId id="299" r:id="rId17"/>
    <p:sldId id="301" r:id="rId18"/>
    <p:sldId id="258" r:id="rId19"/>
    <p:sldId id="259" r:id="rId20"/>
    <p:sldId id="306" r:id="rId21"/>
    <p:sldId id="302" r:id="rId22"/>
    <p:sldId id="305" r:id="rId23"/>
    <p:sldId id="274" r:id="rId24"/>
    <p:sldId id="275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</p:embeddedFontLst>
  <p:custDataLst>
    <p:tags r:id="rId26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7" roundtripDataSignature="AMtx7mgiNaDzgx9EQx8rqpIHyxvKbtVu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AB1D16C0-1E61-4A94-98EE-F498FF57E3AD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tags" Target="tags/tag1.xml" /><Relationship Id="rId27" Type="http://schemas.openxmlformats.org/officeDocument/2006/relationships/font" Target="fonts/font1.fntdata" /><Relationship Id="rId28" Type="http://schemas.openxmlformats.org/officeDocument/2006/relationships/font" Target="fonts/font2.fntdata" /><Relationship Id="rId29" Type="http://schemas.openxmlformats.org/officeDocument/2006/relationships/font" Target="fonts/font3.fntdata" /><Relationship Id="rId3" Type="http://schemas.openxmlformats.org/officeDocument/2006/relationships/notesMaster" Target="notesMasters/notesMaster1.xml" /><Relationship Id="rId30" Type="http://schemas.openxmlformats.org/officeDocument/2006/relationships/font" Target="fonts/font4.fntdata" /><Relationship Id="rId31" Type="http://schemas.openxmlformats.org/officeDocument/2006/relationships/font" Target="fonts/font5.fntdata" /><Relationship Id="rId32" Type="http://schemas.openxmlformats.org/officeDocument/2006/relationships/font" Target="fonts/font6.fntdata" /><Relationship Id="rId33" Type="http://schemas.openxmlformats.org/officeDocument/2006/relationships/font" Target="fonts/font7.fntdata" /><Relationship Id="rId34" Type="http://schemas.openxmlformats.org/officeDocument/2006/relationships/font" Target="fonts/font8.fntdata" /><Relationship Id="rId35" Type="http://schemas.openxmlformats.org/officeDocument/2006/relationships/font" Target="fonts/font9.fntdata" /><Relationship Id="rId36" Type="http://schemas.openxmlformats.org/officeDocument/2006/relationships/font" Target="fonts/font10.fntdata" /><Relationship Id="rId37" Type="http://schemas.openxmlformats.org/officeDocument/2006/relationships/font" Target="fonts/font11.fntdata" /><Relationship Id="rId38" Type="http://schemas.openxmlformats.org/officeDocument/2006/relationships/font" Target="fonts/font12.fntdata" /><Relationship Id="rId39" Type="http://schemas.openxmlformats.org/officeDocument/2006/relationships/presProps" Target="presProps.xml" /><Relationship Id="rId4" Type="http://schemas.openxmlformats.org/officeDocument/2006/relationships/slide" Target="slides/slide1.xml" /><Relationship Id="rId40" Type="http://schemas.openxmlformats.org/officeDocument/2006/relationships/viewProps" Target="viewProps.xml" /><Relationship Id="rId41" Type="http://schemas.openxmlformats.org/officeDocument/2006/relationships/theme" Target="theme/theme1.xml" /><Relationship Id="rId42" Type="http://schemas.openxmlformats.org/officeDocument/2006/relationships/tableStyles" Target="tableStyles.xml" /><Relationship Id="rId47" Type="http://customschemas.google.com/relationships/presentationmetadata" Target="metadata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</a:xfrm>
      </p:grpSpPr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</a:xfrm>
      </p:grpSpPr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</a:xfrm>
      </p:grpSpPr>
      <p:sp>
        <p:nvSpPr>
          <p:cNvPr id="111" name="Google Shape;111;g5019dd244fc30b4c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5019dd244fc30b4c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</a:xfrm>
      </p:grpSpPr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</a:xfrm>
      </p:grpSpPr>
      <p:sp>
        <p:nvSpPr>
          <p:cNvPr id="175" name="Google Shape;175;g4188027b023cc987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4188027b023cc987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</a:xfrm>
      </p:grpSpPr>
      <p:sp>
        <p:nvSpPr>
          <p:cNvPr id="82" name="Google Shape;82;g5019dd244fc30b4c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5019dd244fc30b4c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</a:xfrm>
      </p:grpSpPr>
      <p:sp>
        <p:nvSpPr>
          <p:cNvPr id="92" name="Google Shape;92;g5019dd244fc30b4c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5019dd244fc30b4c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</a:xfrm>
      </p:grpSpPr>
      <p:sp>
        <p:nvSpPr>
          <p:cNvPr id="203" name="Google Shape;2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</a:xfrm>
      </p:grpSpPr>
      <p:sp>
        <p:nvSpPr>
          <p:cNvPr id="208" name="Google Shape;208;g4188027b023cc987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4188027b023cc987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</a:xfrm>
      </p:grpSpPr>
      <p:sp>
        <p:nvSpPr>
          <p:cNvPr id="10" name="Google Shape;10;p37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7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37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7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ru"/>
              <a:t>0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</a:xfrm>
      </p:grpSpPr>
      <p:sp>
        <p:nvSpPr>
          <p:cNvPr id="16" name="Google Shape;16;p38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8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3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ru"/>
              <a:t>0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</a:xfrm>
      </p:grpSpPr>
      <p:sp>
        <p:nvSpPr>
          <p:cNvPr id="22" name="Google Shape;22;p39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" name="Google Shape;23;p3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ru"/>
              <a:t>0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</a:xfrm>
      </p:grpSpPr>
      <p:sp>
        <p:nvSpPr>
          <p:cNvPr id="25" name="Google Shape;25;p40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40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40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4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ru"/>
              <a:t>0</a:t>
            </a:fld>
            <a:endParaRPr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png" /><Relationship Id="rId3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</a:xfrm>
      </p:grpSpPr>
      <p:sp>
        <p:nvSpPr>
          <p:cNvPr id="6" name="Google Shape;6;p3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3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3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ru"/>
              <a:t>0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/>
  <p:timing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Picture 6" descr="https://www.po-mayak.ru/upload/iblock/9ec/9ecb73e54779038d188628512a145e82.jpg">
            <a:extLst>
              <a:ext uri="{FF2B5EF4-FFF2-40B4-BE49-F238E27FC236}">
                <a16:creationId xmlns:a16="http://schemas.microsoft.com/office/drawing/2014/main" id="{CDE6983F-E48F-4F16-9344-D2BF7B4705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26439" y="355271"/>
            <a:ext cx="434975" cy="32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4">
            <a:extLst>
              <a:ext uri="{FF2B5EF4-FFF2-40B4-BE49-F238E27FC236}">
                <a16:creationId xmlns:a16="http://schemas.microsoft.com/office/drawing/2014/main" id="{DA3ABE17-4359-4F7E-91F8-D37DFA09D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3901" y="358444"/>
            <a:ext cx="925513" cy="32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002437"/>
      </p:ext>
    </p:extLst>
  </p:cSld>
  <p:clrMap bg1="lt1" tx1="dk1" bg2="lt2" tx2="dk2" accent1="accent1" accent2="accent2" accent3="accent3" accent4="accent4" accent5="accent5" accent6="accent6" hlink="hlink" folHlink="folHlink"/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96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96">
          <a:solidFill>
            <a:schemeClr val="tx1"/>
          </a:solidFill>
          <a:latin typeface="Arial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96">
          <a:solidFill>
            <a:schemeClr val="tx1"/>
          </a:solidFill>
          <a:latin typeface="Arial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96">
          <a:solidFill>
            <a:schemeClr val="tx1"/>
          </a:solidFill>
          <a:latin typeface="Arial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96">
          <a:solidFill>
            <a:schemeClr val="tx1"/>
          </a:solidFill>
          <a:latin typeface="Arial"/>
        </a:defRPr>
      </a:lvl5pPr>
      <a:lvl6pPr marL="456789" algn="l" rtl="0" fontAlgn="base">
        <a:lnSpc>
          <a:spcPct val="90000"/>
        </a:lnSpc>
        <a:spcBef>
          <a:spcPct val="0"/>
        </a:spcBef>
        <a:spcAft>
          <a:spcPct val="0"/>
        </a:spcAft>
        <a:defRPr sz="4396">
          <a:solidFill>
            <a:schemeClr val="tx1"/>
          </a:solidFill>
          <a:latin typeface="Arial"/>
        </a:defRPr>
      </a:lvl6pPr>
      <a:lvl7pPr marL="913577" algn="l" rtl="0" fontAlgn="base">
        <a:lnSpc>
          <a:spcPct val="90000"/>
        </a:lnSpc>
        <a:spcBef>
          <a:spcPct val="0"/>
        </a:spcBef>
        <a:spcAft>
          <a:spcPct val="0"/>
        </a:spcAft>
        <a:defRPr sz="4396">
          <a:solidFill>
            <a:schemeClr val="tx1"/>
          </a:solidFill>
          <a:latin typeface="Arial"/>
        </a:defRPr>
      </a:lvl7pPr>
      <a:lvl8pPr marL="1370366" algn="l" rtl="0" fontAlgn="base">
        <a:lnSpc>
          <a:spcPct val="90000"/>
        </a:lnSpc>
        <a:spcBef>
          <a:spcPct val="0"/>
        </a:spcBef>
        <a:spcAft>
          <a:spcPct val="0"/>
        </a:spcAft>
        <a:defRPr sz="4396">
          <a:solidFill>
            <a:schemeClr val="tx1"/>
          </a:solidFill>
          <a:latin typeface="Arial"/>
        </a:defRPr>
      </a:lvl8pPr>
      <a:lvl9pPr marL="1827154" algn="l" rtl="0" fontAlgn="base">
        <a:lnSpc>
          <a:spcPct val="90000"/>
        </a:lnSpc>
        <a:spcBef>
          <a:spcPct val="0"/>
        </a:spcBef>
        <a:spcAft>
          <a:spcPct val="0"/>
        </a:spcAft>
        <a:defRPr sz="4396">
          <a:solidFill>
            <a:schemeClr val="tx1"/>
          </a:solidFill>
          <a:latin typeface="Arial"/>
        </a:defRPr>
      </a:lvl9pPr>
    </p:titleStyle>
    <p:bodyStyle>
      <a:lvl1pPr marL="228394" indent="-228394" algn="l" rtl="0" eaLnBrk="0" fontAlgn="base" hangingPunct="0">
        <a:lnSpc>
          <a:spcPct val="90000"/>
        </a:lnSpc>
        <a:spcBef>
          <a:spcPts val="999"/>
        </a:spcBef>
        <a:spcAft>
          <a:spcPct val="0"/>
        </a:spcAft>
        <a:buFont typeface="Arial" panose="020b0604020202020204" pitchFamily="34" charset="0"/>
        <a:buChar char="•"/>
        <a:defRPr sz="2797" kern="1200">
          <a:solidFill>
            <a:schemeClr val="tx1"/>
          </a:solidFill>
          <a:latin typeface="+mn-lt"/>
          <a:ea typeface="+mn-ea"/>
          <a:cs typeface="+mn-cs"/>
        </a:defRPr>
      </a:lvl1pPr>
      <a:lvl2pPr marL="685183" indent="-2283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1971" indent="-2283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3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4pPr>
      <a:lvl5pPr marL="2055548" indent="-2283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5pPr>
      <a:lvl6pPr marL="2512337" indent="-228394" algn="l" defTabSz="9135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9125" indent="-228394" algn="l" defTabSz="9135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914" indent="-228394" algn="l" defTabSz="9135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702" indent="-228394" algn="l" defTabSz="9135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89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577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366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154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943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731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4308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image" Target="../media/image5.png" /><Relationship Id="rId6" Type="http://schemas.openxmlformats.org/officeDocument/2006/relationships/image" Target="../media/image6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.png" /><Relationship Id="rId3" Type="http://schemas.openxmlformats.org/officeDocument/2006/relationships/image" Target="../media/image18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4.png" /><Relationship Id="rId4" Type="http://schemas.openxmlformats.org/officeDocument/2006/relationships/image" Target="../media/image19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.png" /><Relationship Id="rId3" Type="http://schemas.openxmlformats.org/officeDocument/2006/relationships/image" Target="../media/image20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1.jpeg" /><Relationship Id="rId3" Type="http://schemas.openxmlformats.org/officeDocument/2006/relationships/image" Target="../media/image22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3.jpeg" /><Relationship Id="rId3" Type="http://schemas.openxmlformats.org/officeDocument/2006/relationships/image" Target="../media/image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.png" /><Relationship Id="rId3" Type="http://schemas.openxmlformats.org/officeDocument/2006/relationships/image" Target="../media/image24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25.jpeg" /><Relationship Id="rId4" Type="http://schemas.openxmlformats.org/officeDocument/2006/relationships/image" Target="../media/image26.jpeg" /><Relationship Id="rId5" Type="http://schemas.openxmlformats.org/officeDocument/2006/relationships/image" Target="../media/image4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27.jpeg" /><Relationship Id="rId4" Type="http://schemas.openxmlformats.org/officeDocument/2006/relationships/image" Target="../media/image4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8.jpeg" /><Relationship Id="rId3" Type="http://schemas.openxmlformats.org/officeDocument/2006/relationships/image" Target="../media/image4.png" /><Relationship Id="rId4" Type="http://schemas.openxmlformats.org/officeDocument/2006/relationships/image" Target="../media/image29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4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.png" /><Relationship Id="rId3" Type="http://schemas.openxmlformats.org/officeDocument/2006/relationships/image" Target="../media/image30.jpeg" /><Relationship Id="rId4" Type="http://schemas.openxmlformats.org/officeDocument/2006/relationships/image" Target="../media/image31.jpeg" /><Relationship Id="rId5" Type="http://schemas.openxmlformats.org/officeDocument/2006/relationships/image" Target="../media/image32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8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33.png" /><Relationship Id="rId4" Type="http://schemas.openxmlformats.org/officeDocument/2006/relationships/image" Target="../media/image34.jpeg" /><Relationship Id="rId5" Type="http://schemas.openxmlformats.org/officeDocument/2006/relationships/image" Target="../media/image35.jpeg" /><Relationship Id="rId6" Type="http://schemas.openxmlformats.org/officeDocument/2006/relationships/image" Target="../media/image36.jpeg" /><Relationship Id="rId7" Type="http://schemas.openxmlformats.org/officeDocument/2006/relationships/image" Target="../media/image37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.png" /><Relationship Id="rId3" Type="http://schemas.openxmlformats.org/officeDocument/2006/relationships/image" Target="../media/image7.jpeg" /><Relationship Id="rId4" Type="http://schemas.openxmlformats.org/officeDocument/2006/relationships/image" Target="../media/image8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.png" /><Relationship Id="rId3" Type="http://schemas.openxmlformats.org/officeDocument/2006/relationships/image" Target="../media/image9.jpeg" /><Relationship Id="rId4" Type="http://schemas.openxmlformats.org/officeDocument/2006/relationships/image" Target="../media/image10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Relationship Id="rId4" Type="http://schemas.openxmlformats.org/officeDocument/2006/relationships/image" Target="../media/image4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3.jpeg" /><Relationship Id="rId3" Type="http://schemas.openxmlformats.org/officeDocument/2006/relationships/image" Target="../media/image14.jpeg" /><Relationship Id="rId4" Type="http://schemas.openxmlformats.org/officeDocument/2006/relationships/image" Target="../media/image4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5.jpeg" /><Relationship Id="rId4" Type="http://schemas.openxmlformats.org/officeDocument/2006/relationships/image" Target="../media/image4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6.jpeg" /><Relationship Id="rId4" Type="http://schemas.openxmlformats.org/officeDocument/2006/relationships/image" Target="../media/image4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7.jpeg" /><Relationship Id="rId3" Type="http://schemas.openxmlformats.org/officeDocument/2006/relationships/image" Target="../media/image4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5A29866-9968-483A-843E-59BB22299D6D}"/>
              </a:ext>
            </a:extLst>
          </p:cNvPr>
          <p:cNvSpPr/>
          <p:nvPr/>
        </p:nvSpPr>
        <p:spPr>
          <a:xfrm>
            <a:off x="1120341" y="425363"/>
            <a:ext cx="2064040" cy="356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Google Shape;67;p1"/>
          <p:cNvSpPr txBox="1">
            <a:spLocks noGrp="1"/>
          </p:cNvSpPr>
          <p:nvPr>
            <p:ph type="ctrTitle"/>
          </p:nvPr>
        </p:nvSpPr>
        <p:spPr>
          <a:xfrm>
            <a:off x="551501" y="178693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5333"/>
              <a:buNone/>
            </a:pPr>
            <a:r>
              <a:rPr lang="ru-RU" sz="4000"/>
              <a:t>«Ритм здоровья» </a:t>
            </a:r>
            <a:endParaRPr sz="4000"/>
          </a:p>
        </p:txBody>
      </p:sp>
      <p:sp>
        <p:nvSpPr>
          <p:cNvPr id="68" name="Google Shape;68;p1"/>
          <p:cNvSpPr txBox="1">
            <a:spLocks noGrp="1"/>
          </p:cNvSpPr>
          <p:nvPr>
            <p:ph type="subTitle" idx="1"/>
          </p:nvPr>
        </p:nvSpPr>
        <p:spPr>
          <a:xfrm>
            <a:off x="460950" y="2884100"/>
            <a:ext cx="8222100" cy="1445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</a:pPr>
            <a:r>
              <a:rPr lang="ru-RU"/>
              <a:t>Команда «ӨРӨГӨЙДӨР»</a:t>
            </a:r>
          </a:p>
          <a:p>
            <a:pPr marL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</a:pPr>
            <a:endParaRPr lang="ru-RU"/>
          </a:p>
          <a:p>
            <a:pPr marL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</a:pPr>
            <a:r>
              <a:rPr lang="ru-RU" sz="1400"/>
              <a:t>Центр здоровья для взрослых</a:t>
            </a:r>
          </a:p>
          <a:p>
            <a:pPr marL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</a:pPr>
            <a:r>
              <a:rPr lang="ru-RU" sz="1400"/>
              <a:t>Мегино-Кангаласской ЦРБ</a:t>
            </a:r>
            <a:endParaRPr sz="1400"/>
          </a:p>
        </p:txBody>
      </p:sp>
      <p:pic>
        <p:nvPicPr>
          <p:cNvPr id="69" name="Google Shape;69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0296" y="188848"/>
            <a:ext cx="1058166" cy="1076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3566" y="316792"/>
            <a:ext cx="846300" cy="8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4F80DB-CA05-4EDF-8506-3DCB71E3335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1280" t="34301" r="20739" b="34717"/>
          <a:stretch>
            <a:fillRect/>
          </a:stretch>
        </p:blipFill>
        <p:spPr>
          <a:xfrm>
            <a:off x="728484" y="345256"/>
            <a:ext cx="2452103" cy="87352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96FDD8-3AA9-419D-A43B-E8855FC9F4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2932" y="288358"/>
            <a:ext cx="874733" cy="87473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4BA47B-82AA-4E0E-B9BB-41AFCFD8F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Реализация проекта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E16BA6-D8B6-4C39-9E7D-5FC52FD36FD8}"/>
              </a:ext>
            </a:extLst>
          </p:cNvPr>
          <p:cNvSpPr txBox="1"/>
          <p:nvPr/>
        </p:nvSpPr>
        <p:spPr>
          <a:xfrm>
            <a:off x="464789" y="1175068"/>
            <a:ext cx="381885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/>
              <a:t>В основе проекта — формирование устойчивых здоровых привычек через развитие системы Школ здоровья и Центров здоровья, использование биоимпедансного анализа для оценки состава тела и мониторинга динамики, а также развитие межведомственного взаимодействия с Управлением физкультуры и спорта и спортивным комплексом «Парус».</a:t>
            </a:r>
          </a:p>
        </p:txBody>
      </p:sp>
      <p:pic>
        <p:nvPicPr>
          <p:cNvPr id="5" name="Google Shape;123;p4">
            <a:extLst>
              <a:ext uri="{FF2B5EF4-FFF2-40B4-BE49-F238E27FC236}">
                <a16:creationId xmlns:a16="http://schemas.microsoft.com/office/drawing/2014/main" id="{6F1189AA-145D-4073-A7D0-AD2C34FF798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98250" y="16350"/>
            <a:ext cx="602700" cy="60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9FED00-739F-41FB-A290-126C48295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369" y="937164"/>
            <a:ext cx="3083584" cy="376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75081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</a:xfrm>
      </p:grpSpPr>
      <p:pic>
        <p:nvPicPr>
          <p:cNvPr id="178" name="Google Shape;178;g4188027b023cc987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98250" y="16350"/>
            <a:ext cx="602700" cy="60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4188027b023cc987_1"/>
          <p:cNvSpPr txBox="1">
            <a:spLocks noGrp="1"/>
          </p:cNvSpPr>
          <p:nvPr>
            <p:ph type="title"/>
          </p:nvPr>
        </p:nvSpPr>
        <p:spPr>
          <a:xfrm>
            <a:off x="925725" y="16353"/>
            <a:ext cx="75948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SzPts val="3200"/>
              <a:buNone/>
            </a:pPr>
            <a:r>
              <a:rPr lang="ru"/>
              <a:t>Спортивный комплекс «Парус»</a:t>
            </a:r>
            <a:endParaRPr/>
          </a:p>
        </p:txBody>
      </p:sp>
      <p:pic>
        <p:nvPicPr>
          <p:cNvPr id="180" name="Google Shape;180;g4188027b023cc987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783" y="1077551"/>
            <a:ext cx="4530607" cy="33102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FDC8E8-3092-41E2-A28F-5149D922A877}"/>
              </a:ext>
            </a:extLst>
          </p:cNvPr>
          <p:cNvSpPr txBox="1"/>
          <p:nvPr/>
        </p:nvSpPr>
        <p:spPr>
          <a:xfrm>
            <a:off x="5414311" y="1077551"/>
            <a:ext cx="33882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Мощность работы:</a:t>
            </a:r>
          </a:p>
          <a:p>
            <a:endParaRPr lang="ru-RU"/>
          </a:p>
          <a:p>
            <a:r>
              <a:rPr lang="ru-RU"/>
              <a:t>Проходимость 1800 человек в неделю</a:t>
            </a:r>
          </a:p>
          <a:p>
            <a:r>
              <a:rPr lang="ru-RU"/>
              <a:t>Мероприятия </a:t>
            </a:r>
            <a:r>
              <a:rPr lang="ru-RU" b="0" i="0">
                <a:solidFill>
                  <a:srgbClr val="001D35"/>
                </a:solidFill>
                <a:effectLst/>
                <a:latin typeface="Google Sans"/>
              </a:rPr>
              <a:t>≈ 65 в год</a:t>
            </a:r>
          </a:p>
          <a:p>
            <a:endParaRPr lang="ru-RU">
              <a:solidFill>
                <a:srgbClr val="001D35"/>
              </a:solidFill>
              <a:latin typeface="Google Sans"/>
            </a:endParaRPr>
          </a:p>
          <a:p>
            <a:r>
              <a:rPr lang="ru-RU">
                <a:solidFill>
                  <a:srgbClr val="001D35"/>
                </a:solidFill>
                <a:latin typeface="Google Sans"/>
              </a:rPr>
              <a:t>Спортивные направления комплекса: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001D35"/>
                </a:solidFill>
                <a:latin typeface="Google Sans"/>
              </a:rPr>
              <a:t>Бассейн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001D35"/>
                </a:solidFill>
                <a:latin typeface="Google Sans"/>
              </a:rPr>
              <a:t>Тренажерный зал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001D35"/>
                </a:solidFill>
                <a:latin typeface="Google Sans"/>
              </a:rPr>
              <a:t>Зоны единоборств и фитнеса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001D35"/>
                </a:solidFill>
                <a:latin typeface="Google Sans"/>
              </a:rPr>
              <a:t>ОФП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err="1">
                <a:solidFill>
                  <a:srgbClr val="001D35"/>
                </a:solidFill>
                <a:latin typeface="Google Sans"/>
              </a:rPr>
              <a:t>Воллейбол</a:t>
            </a:r>
            <a:endParaRPr lang="ru-RU">
              <a:solidFill>
                <a:srgbClr val="001D35"/>
              </a:solidFill>
              <a:latin typeface="Google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001D35"/>
                </a:solidFill>
                <a:latin typeface="Google Sans"/>
              </a:rPr>
              <a:t>Баскетбол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001D35"/>
                </a:solidFill>
                <a:latin typeface="Google Sans"/>
              </a:rPr>
              <a:t>Теннис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001D35"/>
                </a:solidFill>
                <a:latin typeface="Google Sans"/>
              </a:rPr>
              <a:t>Настольные виды спорта и пр.</a:t>
            </a:r>
            <a:endParaRPr lang="ru-RU"/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00193B-3B7B-461A-9F97-C0C790B18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Реализация проекта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61ABFD-50AA-477E-9EC1-60FB7651D9C5}"/>
              </a:ext>
            </a:extLst>
          </p:cNvPr>
          <p:cNvSpPr txBox="1"/>
          <p:nvPr/>
        </p:nvSpPr>
        <p:spPr>
          <a:xfrm>
            <a:off x="531186" y="877472"/>
            <a:ext cx="75769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/>
              <a:t>Проект реализуется в рамках региональной стратегии «Чөл олох-чэгиэн турук» и направлен на достижение национальной цели — увеличение продолжительности жизни до 80 лет к 2030 году.</a:t>
            </a:r>
          </a:p>
        </p:txBody>
      </p:sp>
      <p:pic>
        <p:nvPicPr>
          <p:cNvPr id="5" name="Google Shape;123;p4">
            <a:extLst>
              <a:ext uri="{FF2B5EF4-FFF2-40B4-BE49-F238E27FC236}">
                <a16:creationId xmlns:a16="http://schemas.microsoft.com/office/drawing/2014/main" id="{886CE5FB-D662-41C7-AB18-81354DC01F5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98250" y="16350"/>
            <a:ext cx="602700" cy="60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F73264-C3DF-4076-98B4-17EFB7D78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236" y="1787063"/>
            <a:ext cx="4871527" cy="305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1591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16142-51A9-49BA-8D47-2547710F3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Реализация проекта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13C442-E8D0-4006-8614-77193B517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495" y="1009650"/>
            <a:ext cx="3124200" cy="3124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39153D-9090-40A4-A0EB-A82FC2BF58DD}"/>
              </a:ext>
            </a:extLst>
          </p:cNvPr>
          <p:cNvSpPr txBox="1"/>
          <p:nvPr/>
        </p:nvSpPr>
        <p:spPr>
          <a:xfrm>
            <a:off x="6315622" y="4133850"/>
            <a:ext cx="1205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Анкеты ЦЗВ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0AF5A2-4722-4BCB-AFAC-7C45DD9F2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285" y="928114"/>
            <a:ext cx="3118265" cy="359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42303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31218-9F1F-4504-BC32-F186531E3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Реализация проекта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463976-9E68-4E55-AADD-DED80D343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567" y="1227190"/>
            <a:ext cx="4408397" cy="29298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E8E848-B946-4875-8B2F-2F513EF9EEC3}"/>
              </a:ext>
            </a:extLst>
          </p:cNvPr>
          <p:cNvSpPr txBox="1"/>
          <p:nvPr/>
        </p:nvSpPr>
        <p:spPr>
          <a:xfrm>
            <a:off x="210578" y="1091661"/>
            <a:ext cx="3382521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/>
              <a:t>Ключевые направления: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/>
              <a:t>профилактика ожирения и метаболического синдрома;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/>
              <a:t>обучение принципам рационального питания;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/>
              <a:t>массовое вовлечение населения в физическую активность;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/>
              <a:t>развитие корпоративных программ здоровья на рабочих местах;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/>
              <a:t>популяризация ЗОЖ через цифровые и офлайн форматы</a:t>
            </a:r>
          </a:p>
        </p:txBody>
      </p:sp>
      <p:pic>
        <p:nvPicPr>
          <p:cNvPr id="6" name="Google Shape;123;p4">
            <a:extLst>
              <a:ext uri="{FF2B5EF4-FFF2-40B4-BE49-F238E27FC236}">
                <a16:creationId xmlns:a16="http://schemas.microsoft.com/office/drawing/2014/main" id="{E72E8CDD-C8BC-4FFD-87EA-525757BCE40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98250" y="16350"/>
            <a:ext cx="602700" cy="60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1213480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2EA7A1-9BDA-4A1B-9EB7-772283463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Инновационность</a:t>
            </a:r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861C89-17CC-41C7-AA09-F9243310F198}"/>
              </a:ext>
            </a:extLst>
          </p:cNvPr>
          <p:cNvSpPr txBox="1"/>
          <p:nvPr/>
        </p:nvSpPr>
        <p:spPr>
          <a:xfrm>
            <a:off x="430641" y="1459869"/>
            <a:ext cx="4042710" cy="3023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Впервые в районе внедрён биоимпедансный анализ состава тела;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Создана цифровая поддержка участников через Telegram-группы;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Используется межведомственное взаимодействие с Управлением спорта и НКО;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Реализуется корпоративная профилактика «здоровье на рабочем месте».</a:t>
            </a:r>
          </a:p>
        </p:txBody>
      </p:sp>
      <p:pic>
        <p:nvPicPr>
          <p:cNvPr id="5" name="Google Shape;123;p4">
            <a:extLst>
              <a:ext uri="{FF2B5EF4-FFF2-40B4-BE49-F238E27FC236}">
                <a16:creationId xmlns:a16="http://schemas.microsoft.com/office/drawing/2014/main" id="{56FFADC7-3699-49F6-A1AC-C365D4BA6BA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98250" y="16350"/>
            <a:ext cx="602700" cy="60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A767BC-95EC-4F53-BA5B-062A9F90C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472" y="792985"/>
            <a:ext cx="3103530" cy="413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13504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</a:xfrm>
      </p:grpSpPr>
      <p:sp>
        <p:nvSpPr>
          <p:cNvPr id="85" name="Google Shape;85;g5019dd244fc30b4c_0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556"/>
              <a:buNone/>
            </a:pPr>
            <a:r>
              <a:rPr 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</a:t>
            </a:r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ифровая поддержка участников</a:t>
            </a:r>
            <a:endParaRPr/>
          </a:p>
        </p:txBody>
      </p:sp>
      <p:sp>
        <p:nvSpPr>
          <p:cNvPr id="86" name="Google Shape;86;g5019dd244fc30b4c_0"/>
          <p:cNvSpPr txBox="1">
            <a:spLocks noGrp="1"/>
          </p:cNvSpPr>
          <p:nvPr>
            <p:ph type="body" idx="4294967295"/>
          </p:nvPr>
        </p:nvSpPr>
        <p:spPr>
          <a:xfrm>
            <a:off x="324080" y="1056487"/>
            <a:ext cx="2753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Font typeface="Verdana"/>
              <a:buAutoNum type="arabicPeriod"/>
            </a:pPr>
            <a:r>
              <a:rPr lang="ru" sz="1400">
                <a:latin typeface="Verdana"/>
                <a:ea typeface="Verdana"/>
                <a:cs typeface="Verdana"/>
                <a:sym typeface="Verdana"/>
              </a:rPr>
              <a:t>Принципы здорового питания. Энергетическое равновесие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Font typeface="Verdana"/>
              <a:buAutoNum type="arabicPeriod"/>
            </a:pPr>
            <a:r>
              <a:rPr lang="ru" sz="1400">
                <a:latin typeface="Verdana"/>
                <a:ea typeface="Verdana"/>
                <a:cs typeface="Verdana"/>
                <a:sym typeface="Verdana"/>
              </a:rPr>
              <a:t>Разнообразие и сбалансированность рациона.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Font typeface="Verdana"/>
              <a:buAutoNum type="arabicPeriod"/>
            </a:pPr>
            <a:r>
              <a:rPr lang="ru" sz="1400">
                <a:latin typeface="Verdana"/>
                <a:ea typeface="Verdana"/>
                <a:cs typeface="Verdana"/>
                <a:sym typeface="Verdana"/>
              </a:rPr>
              <a:t>Способы приготовления пищи,  режим питания. Особенности питания  для коррекции факторов риска.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7" name="Google Shape;87;g5019dd244fc30b4c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1125" y="1516750"/>
            <a:ext cx="1789650" cy="17896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g5019dd244fc30b4c_0"/>
          <p:cNvSpPr txBox="1">
            <a:spLocks noGrp="1"/>
          </p:cNvSpPr>
          <p:nvPr>
            <p:ph type="body" idx="4294967295"/>
          </p:nvPr>
        </p:nvSpPr>
        <p:spPr>
          <a:xfrm flipH="1">
            <a:off x="6207900" y="3535371"/>
            <a:ext cx="2936100" cy="10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ru"/>
              <a:t>Методичка по школе здорового питания</a:t>
            </a:r>
            <a:endParaRPr/>
          </a:p>
        </p:txBody>
      </p:sp>
      <p:pic>
        <p:nvPicPr>
          <p:cNvPr id="89" name="Google Shape;89;g5019dd244fc30b4c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4584" y="1090623"/>
            <a:ext cx="1789650" cy="3882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5019dd244fc30b4c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98250" y="16350"/>
            <a:ext cx="602700" cy="60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</a:xfrm>
      </p:grpSpPr>
      <p:sp>
        <p:nvSpPr>
          <p:cNvPr id="95" name="Google Shape;95;g5019dd244fc30b4c_19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556"/>
              <a:buNone/>
            </a:pPr>
            <a:r>
              <a:rPr lang="ru"/>
              <a:t>Школа здорового питания</a:t>
            </a:r>
            <a:endParaRPr/>
          </a:p>
        </p:txBody>
      </p:sp>
      <p:pic>
        <p:nvPicPr>
          <p:cNvPr id="96" name="Google Shape;96;g5019dd244fc30b4c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71450"/>
            <a:ext cx="8839200" cy="4025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5019dd244fc30b4c_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98250" y="16350"/>
            <a:ext cx="602700" cy="60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16142-51A9-49BA-8D47-2547710F3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"/>
              <a:t>Школа здорового питания</a:t>
            </a:r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FE95B0-37C8-4B0B-9689-D04044882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706" y="1009650"/>
            <a:ext cx="3124200" cy="3124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7BB1D9-F52D-48D0-AC16-CF396C17E222}"/>
              </a:ext>
            </a:extLst>
          </p:cNvPr>
          <p:cNvSpPr txBox="1"/>
          <p:nvPr/>
        </p:nvSpPr>
        <p:spPr>
          <a:xfrm>
            <a:off x="5465111" y="4161764"/>
            <a:ext cx="2503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0" i="0">
                <a:effectLst/>
                <a:latin typeface="YS Text"/>
              </a:rPr>
              <a:t>Ежемесячный опрос самоконтроля участников школы здорового питания</a:t>
            </a:r>
          </a:p>
        </p:txBody>
      </p:sp>
      <p:pic>
        <p:nvPicPr>
          <p:cNvPr id="7" name="Google Shape;104;g5019dd244fc30b4c_36">
            <a:extLst>
              <a:ext uri="{FF2B5EF4-FFF2-40B4-BE49-F238E27FC236}">
                <a16:creationId xmlns:a16="http://schemas.microsoft.com/office/drawing/2014/main" id="{94DE6D18-27ED-4FBD-96CE-90E6BB71F46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98250" y="16350"/>
            <a:ext cx="602700" cy="60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10D3E7A-3DAA-4961-80F6-0A0E96E59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635" y="962558"/>
            <a:ext cx="4055365" cy="33953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207042841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4753D-7B60-452C-B00F-E0939DFA3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Результаты на сегодня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3C2A63-CCFC-43E8-8537-49D9201B4DD1}"/>
              </a:ext>
            </a:extLst>
          </p:cNvPr>
          <p:cNvSpPr txBox="1"/>
          <p:nvPr/>
        </p:nvSpPr>
        <p:spPr>
          <a:xfrm>
            <a:off x="2358090" y="1357740"/>
            <a:ext cx="4572000" cy="2757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Проведено 677 консультаций в Центре здоровья;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677 человек прошли биоимпедансное обследование;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участников — в школе здоровья по питанию;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Создана группа поддержки в Telegram с 30 участниками;</a:t>
            </a:r>
          </a:p>
        </p:txBody>
      </p:sp>
      <p:pic>
        <p:nvPicPr>
          <p:cNvPr id="5" name="Google Shape;97;g5019dd244fc30b4c_19">
            <a:extLst>
              <a:ext uri="{FF2B5EF4-FFF2-40B4-BE49-F238E27FC236}">
                <a16:creationId xmlns:a16="http://schemas.microsoft.com/office/drawing/2014/main" id="{C44472B7-ED55-4B50-8B1C-D62510CDE78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98250" y="16350"/>
            <a:ext cx="602700" cy="60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4997605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</a:xfrm>
      </p:grpSpPr>
      <p:sp>
        <p:nvSpPr>
          <p:cNvPr id="76" name="Google Shape;76;p2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556"/>
              <a:buNone/>
            </a:pP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Цели и задачи проекта</a:t>
            </a:r>
            <a:endParaRPr/>
          </a:p>
        </p:txBody>
      </p:sp>
      <p:pic>
        <p:nvPicPr>
          <p:cNvPr id="80" name="Google Shape;8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98250" y="16350"/>
            <a:ext cx="602700" cy="602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Текст 4">
            <a:extLst>
              <a:ext uri="{FF2B5EF4-FFF2-40B4-BE49-F238E27FC236}">
                <a16:creationId xmlns:a16="http://schemas.microsoft.com/office/drawing/2014/main" id="{4DCA14AC-C7C6-47DF-8550-F8D145FB1188}"/>
              </a:ext>
            </a:extLst>
          </p:cNvPr>
          <p:cNvSpPr txBox="1"/>
          <p:nvPr/>
        </p:nvSpPr>
        <p:spPr bwMode="auto">
          <a:xfrm>
            <a:off x="512763" y="968375"/>
            <a:ext cx="8081962" cy="339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altLang="ru-RU" sz="1800" b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Цель</a:t>
            </a:r>
            <a:r>
              <a:rPr lang="ru-RU" altLang="ru-RU" sz="180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Снижение распространённости ожирения и избыточной массы тела как ведущих факторов риска хронических неинфекционных заболеваний, увеличение доли граждан, ведущих здоровый образ жизни, и продолжительности жизни до 80 лет к 2030 году.</a:t>
            </a:r>
          </a:p>
          <a:p>
            <a:endParaRPr lang="ru-RU" altLang="ru-RU" sz="180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ru-RU" altLang="ru-RU" sz="1800" b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Задачи: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80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Организовать работу школы здоровья с биоимпедансной диагностикой.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80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Повысить уровень информированности населения о принципах рационального питания.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80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Повысить физическую активность через партнёрство со спортивным комплексом «Парус» в Нижнем Бестяхе и предприятиями района.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80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Развить корпоративные программы здоровья в организациях района.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80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Создать систему мотивации и сопровождения граждан (онлайн-группа в Telegram).</a:t>
            </a: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4753D-7B60-452C-B00F-E0939DFA3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Инфокоммуникационная работа с местными блогерами</a:t>
            </a:r>
          </a:p>
        </p:txBody>
      </p:sp>
      <p:pic>
        <p:nvPicPr>
          <p:cNvPr id="5" name="Google Shape;97;g5019dd244fc30b4c_19">
            <a:extLst>
              <a:ext uri="{FF2B5EF4-FFF2-40B4-BE49-F238E27FC236}">
                <a16:creationId xmlns:a16="http://schemas.microsoft.com/office/drawing/2014/main" id="{C44472B7-ED55-4B50-8B1C-D62510CDE78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98250" y="16350"/>
            <a:ext cx="602700" cy="60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AFA165-CE7C-4070-A46A-6310EC567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047" y="1444438"/>
            <a:ext cx="2819400" cy="2819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8E31FA-D0DD-4769-9C60-177366CFE52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0849" b="10065"/>
          <a:stretch>
            <a:fillRect/>
          </a:stretch>
        </p:blipFill>
        <p:spPr>
          <a:xfrm>
            <a:off x="399600" y="1224802"/>
            <a:ext cx="2370832" cy="30390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C5D1E7-6F50-40F6-8BCD-2A0909C0CF6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3813" b="17102"/>
          <a:stretch>
            <a:fillRect/>
          </a:stretch>
        </p:blipFill>
        <p:spPr>
          <a:xfrm>
            <a:off x="3104196" y="1224802"/>
            <a:ext cx="2370832" cy="303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81914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</a:xfrm>
      </p:grpSpPr>
      <p:sp>
        <p:nvSpPr>
          <p:cNvPr id="206" name="Google Shape;206;p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667"/>
              <a:buNone/>
            </a:pPr>
            <a:r>
              <a:rPr lang="ru"/>
              <a:t>КАКИЕ ПЕРСПЕКТИВЫ?</a:t>
            </a:r>
            <a:endParaRPr/>
          </a:p>
        </p:txBody>
      </p: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</a:xfrm>
      </p:grpSpPr>
      <p:sp>
        <p:nvSpPr>
          <p:cNvPr id="211" name="Google Shape;211;g4188027b023cc987_73"/>
          <p:cNvSpPr txBox="1">
            <a:spLocks noGrp="1"/>
          </p:cNvSpPr>
          <p:nvPr>
            <p:ph type="title"/>
          </p:nvPr>
        </p:nvSpPr>
        <p:spPr>
          <a:xfrm>
            <a:off x="1099075" y="738725"/>
            <a:ext cx="75948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ru"/>
              <a:t>Внедрение данного проекта в основу корпоративных программ укрепления здоровья рабочих</a:t>
            </a:r>
            <a:endParaRPr/>
          </a:p>
        </p:txBody>
      </p:sp>
      <p:pic>
        <p:nvPicPr>
          <p:cNvPr id="212" name="Google Shape;212;g4188027b023cc987_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3825"/>
            <a:ext cx="1352600" cy="13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4188027b023cc987_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" y="1738537"/>
            <a:ext cx="2125925" cy="212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4188027b023cc987_73"/>
          <p:cNvPicPr preferRelativeResize="0"/>
          <p:nvPr/>
        </p:nvPicPr>
        <p:blipFill>
          <a:blip r:embed="rId5">
            <a:alphaModFix/>
          </a:blip>
          <a:srcRect l="21695" r="22099"/>
          <a:stretch>
            <a:fillRect/>
          </a:stretch>
        </p:blipFill>
        <p:spPr>
          <a:xfrm>
            <a:off x="2125915" y="2881042"/>
            <a:ext cx="2723798" cy="212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4188027b023cc987_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34726" y="1738525"/>
            <a:ext cx="3089926" cy="10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4188027b023cc987_7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76225" y="2881051"/>
            <a:ext cx="2262424" cy="226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CC05E-4850-4617-AC49-D717BC01F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Организационно-распорядительные документы</a:t>
            </a:r>
            <a:endParaRPr lang="ru-RU"/>
          </a:p>
        </p:txBody>
      </p:sp>
      <p:pic>
        <p:nvPicPr>
          <p:cNvPr id="3" name="Google Shape;80;p2">
            <a:extLst>
              <a:ext uri="{FF2B5EF4-FFF2-40B4-BE49-F238E27FC236}">
                <a16:creationId xmlns:a16="http://schemas.microsoft.com/office/drawing/2014/main" id="{274D3D86-D233-4C83-B938-8767E8122AB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98250" y="16350"/>
            <a:ext cx="602700" cy="60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B30885-5A14-4372-A189-CF77219B0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766" y="943024"/>
            <a:ext cx="3905198" cy="42004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461B23-7AF4-40FC-A472-704567B62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186" y="943024"/>
            <a:ext cx="3998240" cy="414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4196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E2014-EF37-4010-81DF-F69B4113E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Команда проекта</a:t>
            </a:r>
          </a:p>
        </p:txBody>
      </p:sp>
      <p:pic>
        <p:nvPicPr>
          <p:cNvPr id="3" name="Google Shape;80;p2">
            <a:extLst>
              <a:ext uri="{FF2B5EF4-FFF2-40B4-BE49-F238E27FC236}">
                <a16:creationId xmlns:a16="http://schemas.microsoft.com/office/drawing/2014/main" id="{55A2114E-8CC1-4C73-A85A-B04DC14A6D4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98250" y="16350"/>
            <a:ext cx="602700" cy="60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A2BCCF-80F9-4390-B88F-04A16BA1E304}"/>
              </a:ext>
            </a:extLst>
          </p:cNvPr>
          <p:cNvSpPr txBox="1"/>
          <p:nvPr/>
        </p:nvSpPr>
        <p:spPr>
          <a:xfrm>
            <a:off x="769034" y="3905300"/>
            <a:ext cx="32303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/>
              <a:t>Маркова Ирина Валерьевна</a:t>
            </a:r>
          </a:p>
          <a:p>
            <a:pPr algn="ctr"/>
            <a:r>
              <a:rPr lang="ru-RU"/>
              <a:t>Врач по медицинской профилактике</a:t>
            </a:r>
          </a:p>
          <a:p>
            <a:pPr algn="ctr"/>
            <a:r>
              <a:rPr lang="ru-RU"/>
              <a:t>Центра здоровья для взрослых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1A16C0-0358-41C5-9256-A2BF74181D3E}"/>
              </a:ext>
            </a:extLst>
          </p:cNvPr>
          <p:cNvSpPr txBox="1"/>
          <p:nvPr/>
        </p:nvSpPr>
        <p:spPr>
          <a:xfrm>
            <a:off x="5353513" y="3905300"/>
            <a:ext cx="28857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/>
              <a:t>Шестаков Борис Александрович</a:t>
            </a:r>
          </a:p>
          <a:p>
            <a:pPr algn="ctr"/>
            <a:r>
              <a:rPr lang="ru-RU"/>
              <a:t>Медицинский брат</a:t>
            </a:r>
          </a:p>
          <a:p>
            <a:pPr algn="ctr"/>
            <a:r>
              <a:rPr lang="ru-RU"/>
              <a:t>Центра здоровья для взрослых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609289-899B-437E-A6B2-E38647B87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654" y="868868"/>
            <a:ext cx="1957134" cy="29314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9DDD7E-6E56-4A45-984B-A759EC2D18B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0329" t="14681" r="13018" b="27561"/>
          <a:stretch>
            <a:fillRect/>
          </a:stretch>
        </p:blipFill>
        <p:spPr>
          <a:xfrm>
            <a:off x="5512960" y="868868"/>
            <a:ext cx="2185454" cy="297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6883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D836D4-49A6-4850-8B54-39BE6F189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Проектный офис Мегино-Кангаласского улуса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B86C57-EB75-4EE1-90E9-E562AB9F4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6" y="956136"/>
            <a:ext cx="4624234" cy="4187364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E52C8A5-E4F0-4D19-B9DE-EA07E1306759}"/>
              </a:ext>
            </a:extLst>
          </p:cNvPr>
          <p:cNvCxnSpPr/>
          <p:nvPr/>
        </p:nvCxnSpPr>
        <p:spPr>
          <a:xfrm>
            <a:off x="1346938" y="3722101"/>
            <a:ext cx="309226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6442D9D-E943-484C-8354-97A000707382}"/>
              </a:ext>
            </a:extLst>
          </p:cNvPr>
          <p:cNvCxnSpPr/>
          <p:nvPr/>
        </p:nvCxnSpPr>
        <p:spPr>
          <a:xfrm>
            <a:off x="338315" y="3931414"/>
            <a:ext cx="382011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0EF0D47-3ED9-4213-A5BD-193AD9E6D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552" y="956136"/>
            <a:ext cx="4383448" cy="4236687"/>
          </a:xfrm>
          <a:prstGeom prst="rect">
            <a:avLst/>
          </a:prstGeom>
        </p:spPr>
      </p:pic>
      <p:pic>
        <p:nvPicPr>
          <p:cNvPr id="11" name="Google Shape;116;g5019dd244fc30b4c_49">
            <a:extLst>
              <a:ext uri="{FF2B5EF4-FFF2-40B4-BE49-F238E27FC236}">
                <a16:creationId xmlns:a16="http://schemas.microsoft.com/office/drawing/2014/main" id="{4E35D30A-350B-4ED6-9525-F774D2CBCA9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98250" y="16350"/>
            <a:ext cx="602700" cy="60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8892393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CEE5A-4C04-482A-84B7-FDDE5D764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Проектный офис Мегино-Кангаласского улуса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EE9ABA-2F28-42EF-AF6C-4ADDB2B38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38" y="834722"/>
            <a:ext cx="4607002" cy="41190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5EA7F67-164A-4F09-93BF-6EE49BE18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640" y="1646679"/>
            <a:ext cx="4083144" cy="255965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081DB7E-8B79-4807-9793-BC11E8828009}"/>
              </a:ext>
            </a:extLst>
          </p:cNvPr>
          <p:cNvSpPr/>
          <p:nvPr/>
        </p:nvSpPr>
        <p:spPr>
          <a:xfrm>
            <a:off x="4913706" y="1740822"/>
            <a:ext cx="3947012" cy="55774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A3ADD80-4DC6-4E98-ABCB-F0D20EE42C7F}"/>
              </a:ext>
            </a:extLst>
          </p:cNvPr>
          <p:cNvSpPr/>
          <p:nvPr/>
        </p:nvSpPr>
        <p:spPr>
          <a:xfrm>
            <a:off x="4913706" y="2643840"/>
            <a:ext cx="3947012" cy="34598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Google Shape;116;g5019dd244fc30b4c_49">
            <a:extLst>
              <a:ext uri="{FF2B5EF4-FFF2-40B4-BE49-F238E27FC236}">
                <a16:creationId xmlns:a16="http://schemas.microsoft.com/office/drawing/2014/main" id="{1B0D82B7-3500-48BD-8986-1C8631176DE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98250" y="16350"/>
            <a:ext cx="602700" cy="60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0806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</a:xfrm>
      </p:grpSpPr>
      <p:sp>
        <p:nvSpPr>
          <p:cNvPr id="114" name="Google Shape;114;g5019dd244fc30b4c_49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200"/>
              <a:buNone/>
            </a:pPr>
            <a:r>
              <a:rPr lang="ru"/>
              <a:t>Стратегическая сессия в Мегино-Кангаласском улусе</a:t>
            </a:r>
            <a:endParaRPr/>
          </a:p>
        </p:txBody>
      </p:sp>
      <p:pic>
        <p:nvPicPr>
          <p:cNvPr id="115" name="Google Shape;115;g5019dd244fc30b4c_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8450" y="753265"/>
            <a:ext cx="5626202" cy="4219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5019dd244fc30b4c_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98250" y="16350"/>
            <a:ext cx="602700" cy="60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</a:xfrm>
      </p:grpSpPr>
      <p:sp>
        <p:nvSpPr>
          <p:cNvPr id="121" name="Google Shape;121;p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200"/>
              <a:buNone/>
            </a:pPr>
            <a:r>
              <a:rPr lang="ru"/>
              <a:t>Стратегическая сессия в Мегино-Кангаласском улусе</a:t>
            </a:r>
            <a:endParaRPr/>
          </a:p>
        </p:txBody>
      </p:sp>
      <p:pic>
        <p:nvPicPr>
          <p:cNvPr id="122" name="Google Shape;122;p4"/>
          <p:cNvPicPr preferRelativeResize="0"/>
          <p:nvPr/>
        </p:nvPicPr>
        <p:blipFill>
          <a:blip r:embed="rId3">
            <a:alphaModFix/>
          </a:blip>
          <a:srcRect r="4345"/>
          <a:stretch>
            <a:fillRect/>
          </a:stretch>
        </p:blipFill>
        <p:spPr>
          <a:xfrm>
            <a:off x="1758900" y="792567"/>
            <a:ext cx="5381767" cy="4219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98250" y="16350"/>
            <a:ext cx="602700" cy="60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5A30F-4467-4390-8D2D-79AE20520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Паспорт межведомственного проекта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3A36A0-BA2D-49E4-B2FB-852082DA7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2276"/>
            <a:ext cx="9144000" cy="3923318"/>
          </a:xfrm>
          <a:prstGeom prst="rect">
            <a:avLst/>
          </a:prstGeom>
        </p:spPr>
      </p:pic>
      <p:pic>
        <p:nvPicPr>
          <p:cNvPr id="7" name="Google Shape;80;p2">
            <a:extLst>
              <a:ext uri="{FF2B5EF4-FFF2-40B4-BE49-F238E27FC236}">
                <a16:creationId xmlns:a16="http://schemas.microsoft.com/office/drawing/2014/main" id="{80C9B347-00F9-41E0-944B-0E0D529E1BB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98250" y="16350"/>
            <a:ext cx="602700" cy="60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3739678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кст картин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Material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72</Paragraphs>
  <Slides>22</Slides>
  <Notes>9</Notes>
  <TotalTime>345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30">
      <vt:lpstr>Arial</vt:lpstr>
      <vt:lpstr>Roboto</vt:lpstr>
      <vt:lpstr>Times New Roman</vt:lpstr>
      <vt:lpstr>Google Sans</vt:lpstr>
      <vt:lpstr>Calibri</vt:lpstr>
      <vt:lpstr>Verdana</vt:lpstr>
      <vt:lpstr>YS Text</vt:lpstr>
      <vt:lpstr>Material</vt:lpstr>
      <vt:lpstr>«Ритм здоровья» </vt:lpstr>
      <vt:lpstr>Цели и задачи проекта</vt:lpstr>
      <vt:lpstr>Организационно-распорядительные документы</vt:lpstr>
      <vt:lpstr>Команда проекта</vt:lpstr>
      <vt:lpstr>Проектный офис Мегино-Кангаласского улуса</vt:lpstr>
      <vt:lpstr>Проектный офис Мегино-Кангаласского улуса</vt:lpstr>
      <vt:lpstr>Стратегическая сессия в Мегино-Кангаласском улусе</vt:lpstr>
      <vt:lpstr>Стратегическая сессия в Мегино-Кангаласском улусе</vt:lpstr>
      <vt:lpstr>Паспорт межведомственного проекта</vt:lpstr>
      <vt:lpstr>Реализация проекта</vt:lpstr>
      <vt:lpstr>Спортивный комплекс «Парус»</vt:lpstr>
      <vt:lpstr>Реализация проекта</vt:lpstr>
      <vt:lpstr>Реализация проекта</vt:lpstr>
      <vt:lpstr>Реализация проекта</vt:lpstr>
      <vt:lpstr>Инновационность</vt:lpstr>
      <vt:lpstr>Цифровая поддержка участников</vt:lpstr>
      <vt:lpstr>Школа здорового питания</vt:lpstr>
      <vt:lpstr>Школа здорового питания</vt:lpstr>
      <vt:lpstr>Результаты на сегодня</vt:lpstr>
      <vt:lpstr>Инфокоммуникационная работа с местными блогерами</vt:lpstr>
      <vt:lpstr>КАКИЕ ПЕРСПЕКТИВЫ?</vt:lpstr>
      <vt:lpstr>Внедрение данного проекта в основу корпоративных программ укрепления здоровья рабочих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admin</dc:creator>
  <cp:lastModifiedBy>admin</cp:lastModifiedBy>
  <cp:revision>27</cp:revision>
  <dcterms:modified xsi:type="dcterms:W3CDTF">2026-03-16T10:55:28Z</dcterms:modified>
</cp:coreProperties>
</file>