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ls+SfVuSCwjwIhB95rSbTH+Pl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cf3ef8f0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cf3ef8f0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cf3ef8f0a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cf3ef8f0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cf3ef8f0a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ecf3ef8f0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mitry\Downloads\IMG_9008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206" y="785794"/>
            <a:ext cx="1571604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mitry\Downloads\Доула\12).jpg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1487" y="3428992"/>
            <a:ext cx="7143799" cy="256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mitry\Downloads\Логотип Доула  (2).png"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3834" y="142852"/>
            <a:ext cx="802440" cy="9286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42915" y="1159186"/>
            <a:ext cx="6000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2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ВОССТАНОВЛЕНИЯ </a:t>
            </a:r>
            <a:endParaRPr b="1" sz="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2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ПОСЛЕ РОДОВ</a:t>
            </a:r>
            <a:endParaRPr b="1" i="0" sz="4200" u="none" cap="none" strike="noStrike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/>
          <p:nvPr/>
        </p:nvSpPr>
        <p:spPr>
          <a:xfrm>
            <a:off x="285725" y="142850"/>
            <a:ext cx="8286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 лет работы Центра</a:t>
            </a:r>
            <a:endParaRPr sz="24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показали высокую эффективность:</a:t>
            </a:r>
            <a:endParaRPr sz="24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285725" y="958850"/>
            <a:ext cx="8689200" cy="57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В снижении риска послеродовой депрессии.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В качественном улучшении состояния здоровья.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Мы оказываем немедикаментозную поддержку в коррекции анемии, восстановлении соединительнотканного корсета: </a:t>
            </a:r>
            <a:endParaRPr sz="18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ткани быстрее приобретают упругость,эластичность, уходят отеки и послеродовая нестабильность суставов. Все это приводит к восстановлению гормонального баланса.</a:t>
            </a:r>
            <a:endParaRPr sz="18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9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</a:t>
            </a:r>
            <a:r>
              <a:rPr lang="ru-RU" sz="21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Значительно улучшаются показатели по основной "боли" женщин после родов: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дряблая кожа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диастаз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геморрой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выпячивающийся живот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усталость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255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300"/>
              <a:buFont typeface="Montserrat"/>
              <a:buChar char="•"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лишние килограммы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ухудшение осанки</a:t>
            </a:r>
            <a:endParaRPr sz="13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* деформация тканей вокруг шва после КС</a:t>
            </a:r>
            <a:endParaRPr sz="13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925" y="4487025"/>
            <a:ext cx="2287893" cy="22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725" y="4487025"/>
            <a:ext cx="2114725" cy="22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321450" y="402375"/>
            <a:ext cx="85011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Форматы </a:t>
            </a: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реализации программы:</a:t>
            </a:r>
            <a:endParaRPr sz="24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6AA84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дистанционная (заочная) и очная</a:t>
            </a:r>
            <a:endParaRPr sz="2300">
              <a:solidFill>
                <a:srgbClr val="6AA84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3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2108500" y="2173375"/>
            <a:ext cx="5018400" cy="44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акушеры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акушеры-гинекологи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специалисты физкультурно-оздоровительной деятельности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перинатальные психологи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массажисты</a:t>
            </a:r>
            <a:endParaRPr sz="20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мастера правки живота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 Medium"/>
              <a:buChar char="❖"/>
            </a:pPr>
            <a:r>
              <a:rPr lang="ru-RU" sz="20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нутрициологи и натуропаты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1572300" y="1544525"/>
            <a:ext cx="59994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2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 программе принимают участи</a:t>
            </a:r>
            <a:r>
              <a:rPr lang="ru-RU" sz="23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е: </a:t>
            </a:r>
            <a:endParaRPr sz="3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/>
        </p:nvSpPr>
        <p:spPr>
          <a:xfrm>
            <a:off x="857249" y="331905"/>
            <a:ext cx="742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Реализация проекта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478500" y="1155325"/>
            <a:ext cx="8544900" cy="5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ru-RU" sz="2100" u="sng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Дистанционно (заочно),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через программу восстановления, разработанную в нашем Центре. </a:t>
            </a:r>
            <a:b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Включает в себя: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а) 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обучение самомассажу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суставной гимнастике (особенный акцент - суставы таза), приемам работы с мышцами тазового дна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б) 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подробный разбор питания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включающий поддержку обменных процессов женщины, позволяющую покрыть основные дефициты.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в) 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блок психологической разгрузки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и принятия нового статуса.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464259" y="361855"/>
            <a:ext cx="821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Реализация проекта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464250" y="803550"/>
            <a:ext cx="8625000" cy="52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</a:t>
            </a:r>
            <a:r>
              <a:rPr lang="ru-RU" sz="2100" u="sng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Очно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через работу службы послеродового патронажа, включающую в себя:</a:t>
            </a:r>
            <a:b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а) 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физкультурно-оздоровительные мероприятия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 восстановлению фигуры, обменных процессов (работа с животом, организация потения, мобилизация суставов, консультация нутрициолога и акушера).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б) 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психологическая поддержка: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помощь в осознании нового статуса и анализа прошедших родов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в) </a:t>
            </a:r>
            <a:r>
              <a:rPr lang="ru-RU" sz="21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бытовая поддержка:</a:t>
            </a: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помощь по дому, со старшими детьми.</a:t>
            </a:r>
            <a:endParaRPr sz="2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cf3ef8f0a_0_10"/>
          <p:cNvSpPr txBox="1"/>
          <p:nvPr/>
        </p:nvSpPr>
        <p:spPr>
          <a:xfrm>
            <a:off x="1387500" y="306800"/>
            <a:ext cx="63690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План развития на 2024-2025 гг.</a:t>
            </a:r>
            <a:endParaRPr sz="27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7" name="Google Shape;177;g2ecf3ef8f0a_0_10"/>
          <p:cNvSpPr txBox="1"/>
          <p:nvPr/>
        </p:nvSpPr>
        <p:spPr>
          <a:xfrm>
            <a:off x="438575" y="908400"/>
            <a:ext cx="8495100" cy="5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100"/>
              <a:buFont typeface="Montserrat Medium"/>
              <a:buAutoNum type="arabicPeriod"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Расширение сотрудничества с женскими консультациями города и страны, врачами-гинекологами, психологами, и другими специалистами, разделяющими наши ценности в сфере женского здоровья.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100"/>
              <a:buFont typeface="Montserrat Medium"/>
              <a:buAutoNum type="arabicPeriod"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Подготовка грамотных специалистов в сфере поддержания и восстановления женского здоровья. 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достижения этой цели в 2024 году была создана АНО ДПО «Сибирская академия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традиционных оздоровительных систем»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уникальной программой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“Специалист послеродового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восстановления”.  </a:t>
            </a: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8" name="Google Shape;178;g2ecf3ef8f0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675" y="5270850"/>
            <a:ext cx="21907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ecf3ef8f0a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2413"/>
            <a:ext cx="46101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ecf3ef8f0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925" y="3412763"/>
            <a:ext cx="4472317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ecf3ef8f0a_0_43"/>
          <p:cNvSpPr txBox="1"/>
          <p:nvPr/>
        </p:nvSpPr>
        <p:spPr>
          <a:xfrm>
            <a:off x="5320025" y="394325"/>
            <a:ext cx="3704100" cy="2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Здоровье — это главное жизненное благо.</a:t>
            </a:r>
            <a:endParaRPr sz="27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Я. Корчак</a:t>
            </a:r>
            <a:endParaRPr sz="27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ecf3ef8f0a_0_43"/>
          <p:cNvSpPr txBox="1"/>
          <p:nvPr/>
        </p:nvSpPr>
        <p:spPr>
          <a:xfrm>
            <a:off x="660550" y="4020313"/>
            <a:ext cx="36537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Будьте здоровы и</a:t>
            </a:r>
            <a:endParaRPr sz="27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счастливы, дорогие</a:t>
            </a:r>
            <a:endParaRPr sz="27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700">
                <a:solidFill>
                  <a:srgbClr val="3876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женщины!</a:t>
            </a:r>
            <a:endParaRPr sz="2700">
              <a:solidFill>
                <a:srgbClr val="3876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cf3ef8f0a_0_66"/>
          <p:cNvSpPr txBox="1"/>
          <p:nvPr/>
        </p:nvSpPr>
        <p:spPr>
          <a:xfrm>
            <a:off x="2091288" y="2922225"/>
            <a:ext cx="49614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Благодарим </a:t>
            </a:r>
            <a:endParaRPr sz="52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 внимание!</a:t>
            </a:r>
            <a:endParaRPr sz="52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C:\Users\Dmitry\Downloads\IMG_9008.PNG" id="192" name="Google Shape;192;g2ecf3ef8f0a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3688" y="1252250"/>
            <a:ext cx="2385825" cy="175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mitry\Downloads\Логотип Доула  (2).png" id="193" name="Google Shape;193;g2ecf3ef8f0a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4233" y="232699"/>
            <a:ext cx="1224725" cy="14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39784" y="500053"/>
            <a:ext cx="5643600" cy="4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Автор программы: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Алена Ковалевская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sng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</a:t>
            </a: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2400" u="none" cap="none" strike="noStrike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Центра восстановления женщин «Доула в Томске» </a:t>
            </a:r>
            <a:endParaRPr i="0" sz="2400" u="none" cap="none" strike="noStrike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(дата создания</a:t>
            </a:r>
            <a:r>
              <a:rPr lang="ru-RU" sz="24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 2014 г.)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sng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ректор</a:t>
            </a: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i="0" sz="2400" u="none" cap="none" strike="noStrike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АНО ДПО </a:t>
            </a:r>
            <a:r>
              <a:rPr lang="ru-RU" sz="24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«Сибирская академия</a:t>
            </a:r>
            <a:r>
              <a:rPr lang="ru-RU" sz="24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традиционных оздоровительных систем» (дата создания 2024 г.)</a:t>
            </a:r>
            <a:endParaRPr sz="24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Dmitry\Downloads\окрест Дивы\391.pn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6437" y="500042"/>
            <a:ext cx="2500330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639775" y="5347326"/>
            <a:ext cx="82869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sng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r>
              <a:rPr lang="ru-RU" sz="24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0" sz="2400" u="none" cap="none" strike="noStrike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400" u="none" cap="none" strike="noStrike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философ, перинатальный психолог, акушерка, студентка Медицинской академии остеопатии.</a:t>
            </a:r>
            <a:br>
              <a:rPr b="0" i="0" lang="ru-RU" sz="1800" u="none" cap="none" strike="noStrike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mitry\Downloads\Доула\610_4564.jpg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893" y="3429012"/>
            <a:ext cx="5072098" cy="3386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mitry\Downloads\ЛОГО_ДОУЛЫ1.png"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206" y="285728"/>
            <a:ext cx="1500198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75575" y="335600"/>
            <a:ext cx="7040700" cy="3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Центр «Доула в Томске» существует с 2014 года.</a:t>
            </a:r>
            <a:b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1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Сферы работы: физкультурно-оздоровительная, просветительская, образовательная.</a:t>
            </a:r>
            <a:b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Занимается разработкой и реализацией программ восстановления репродуктивного здоровья женщин:</a:t>
            </a:r>
            <a:r>
              <a:rPr lang="ru-RU" sz="18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18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25300" y="3571100"/>
            <a:ext cx="3696300" cy="2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✔"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подготовка к беременности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✔"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поддержка во время   беременности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✔"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восстановление после родов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✔"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помощь в комплексном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оздоровлении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178500" y="250475"/>
            <a:ext cx="8787000" cy="4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Благодаря выверенной в нашем Центре </a:t>
            </a:r>
            <a:endParaRPr sz="24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методике восстановления:</a:t>
            </a:r>
            <a:b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400">
              <a:solidFill>
                <a:srgbClr val="63242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400"/>
              <a:buFont typeface="Montserrat Medium"/>
              <a:buChar char="✔"/>
            </a:pPr>
            <a:r>
              <a:rPr lang="ru-RU" sz="24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24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ru-RU" sz="2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амостоятельно зачали, выносили и родили с диагнозом «бесплодие»: </a:t>
            </a:r>
            <a:r>
              <a:rPr lang="ru-RU" sz="23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более 1000 женщин</a:t>
            </a:r>
            <a:endParaRPr sz="13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3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605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300"/>
              <a:buFont typeface="Montserrat"/>
              <a:buChar char="✔"/>
            </a:pPr>
            <a:r>
              <a:rPr lang="ru-RU" sz="2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прошли послеродовое восстановление в первые месяцы после родов, получив мощнейший ресурс на здоровое материнство: </a:t>
            </a:r>
            <a:r>
              <a:rPr lang="ru-RU" sz="23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более 3000 женщин</a:t>
            </a:r>
            <a:br>
              <a:rPr lang="ru-RU" sz="2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2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ru-RU" sz="23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А сколько женщин обращались к нам за восстановлением уже через много лет после родов - просто не счесть.</a:t>
            </a:r>
            <a:endParaRPr sz="23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858150" y="5688825"/>
            <a:ext cx="74277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Репродуктивное здоровье - важный маркер общего здоровья и качества жизни!</a:t>
            </a:r>
            <a:endParaRPr sz="24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1886025" y="691725"/>
            <a:ext cx="6489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Актуальность программы подсвечивается уже неоспоримым фактом </a:t>
            </a:r>
            <a:r>
              <a:rPr lang="ru-RU" sz="22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ухудшения репродуктивного здоровья современных женщин</a:t>
            </a:r>
            <a:r>
              <a:rPr lang="ru-RU" sz="22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что отражается в демографической статистике.</a:t>
            </a:r>
            <a:endParaRPr sz="32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529050" y="2712600"/>
            <a:ext cx="80859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Очень важно учитывать факт долговременных последствий </a:t>
            </a:r>
            <a:r>
              <a:rPr lang="ru-RU" sz="23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состояний, возникающих после родов.</a:t>
            </a:r>
            <a:r>
              <a:rPr lang="ru-RU" sz="13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3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Считается, что большая часть из них угасает с течением времени. 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 практика показывает, что, </a:t>
            </a:r>
            <a:r>
              <a:rPr lang="ru-RU" sz="23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дебютировав после родов, эти состояния переходят в хронические.</a:t>
            </a:r>
            <a:endParaRPr sz="17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 title="Exclamation Mark Crying GIF (источник: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25" y="731025"/>
            <a:ext cx="1496700" cy="17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428600" y="335847"/>
            <a:ext cx="85011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</a:t>
            </a:r>
            <a:r>
              <a:rPr lang="ru-RU" sz="24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сследование, опубликованное в журнале The Lancet Global Health (Англия): </a:t>
            </a:r>
            <a:endParaRPr sz="24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175" y="5164525"/>
            <a:ext cx="9024226" cy="16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428600" y="1275175"/>
            <a:ext cx="8085900" cy="5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“Е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жегодно по меньшей мере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40 миллионов женщин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 сталкиваются с той или иной </a:t>
            </a:r>
            <a:r>
              <a:rPr i="1" lang="ru-RU" sz="2000" u="sng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долгосрочной проблемой со здоровьем, вызванной родами.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i="1" sz="20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К ним относятся:</a:t>
            </a:r>
            <a:endParaRPr i="1" sz="2000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болезненные ощущения при половом сношении y женщин (диспареуния), поражающие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трети (35%) женщин в послеродовом периоде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боль в пояснице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(32%)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анальное недержание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(19%)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недержание мочи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(8-31%)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тревожные расстройства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(9-24%)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депрессия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(11-17%)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болевые ощущения в области промежности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(11%),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страх родов (токофобия)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(6-15%),</a:t>
            </a:r>
            <a:endParaRPr i="1" sz="10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Font typeface="Montserrat"/>
              <a:buChar char="➔"/>
            </a:pP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вторичное бесплодие </a:t>
            </a:r>
            <a:r>
              <a:rPr i="1" lang="ru-RU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(11%)</a:t>
            </a:r>
            <a:r>
              <a:rPr i="1" lang="ru-RU" sz="2000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i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448575" y="516425"/>
            <a:ext cx="84297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Яркой темой исследования в нашем Центре сейчас выступает профилактика </a:t>
            </a: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послеродового тиреоидита</a:t>
            </a: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2300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Он </a:t>
            </a: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диагностируется у 16%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женщин, обратившихся после родов за помощью с симптомами усталости, скачками настроения, выпадения волос, головной болью и пр.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Возникает </a:t>
            </a: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через 2 месяца после родов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ru-RU" sz="13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 важная цифра!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Именно восстановление до 2 месяцев после родов является наиболее эффективным.</a:t>
            </a: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br>
              <a:rPr lang="ru-RU" sz="2300" u="sng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Если оно происходит некорректно, </a:t>
            </a: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организм уходит в стадию истощения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но основе которого и могут возникать подобные состояния.</a:t>
            </a:r>
            <a:endParaRPr sz="2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321450" y="984526"/>
            <a:ext cx="8501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Дисфункции психического состояния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граничащие с психическими расстройствами,  в период беременности и после родов </a:t>
            </a:r>
            <a:r>
              <a:rPr lang="ru-RU" sz="23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наблюдаются у 57-80%  женщин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ru-RU" sz="12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(Кочнева М.А., 2012, Корнетов Н.А., 2015, Кесслер с соавт., 2003)</a:t>
            </a:r>
            <a:r>
              <a:rPr lang="ru-RU" sz="23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ru-RU" sz="24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299100" y="3281575"/>
            <a:ext cx="7586400" cy="1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u="sng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Наша практика показывает, что у женщин, получающих качественное послеродовое восстановление, не диагностируются </a:t>
            </a:r>
            <a:endParaRPr sz="2300" u="sng">
              <a:solidFill>
                <a:srgbClr val="6324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300" u="sng">
                <a:solidFill>
                  <a:srgbClr val="632423"/>
                </a:solidFill>
                <a:latin typeface="Montserrat"/>
                <a:ea typeface="Montserrat"/>
                <a:cs typeface="Montserrat"/>
                <a:sym typeface="Montserrat"/>
              </a:rPr>
              <a:t>подобные дисфункции после родов.</a:t>
            </a:r>
            <a:endParaRPr sz="31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Dmitry\Downloads\IMG_9008.PNG"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3706" y="4020119"/>
            <a:ext cx="1571604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mitry\Downloads\Логотип Доула  (2).png" id="135" name="Google Shape;1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8284" y="3429002"/>
            <a:ext cx="802440" cy="92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675" y="2083000"/>
            <a:ext cx="4667700" cy="46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678600" y="527901"/>
            <a:ext cx="778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3242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Мощный оздоровительный эффект программы послеродового восстановления, разработанной в нашем Центре, происходит благодаря выверенному комплексному подходу:</a:t>
            </a:r>
            <a:endParaRPr sz="2600">
              <a:solidFill>
                <a:srgbClr val="63242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678600" y="3680900"/>
            <a:ext cx="3313800" cy="22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</a:t>
            </a:r>
            <a:r>
              <a:rPr lang="ru-RU" sz="17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Работа со структурой тела</a:t>
            </a:r>
            <a:endParaRPr sz="17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6AA84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(работа с животом, мобилизация суставов, поддержка токов организма: лимфа, желчь, кровь)</a:t>
            </a:r>
            <a:endParaRPr sz="1700">
              <a:solidFill>
                <a:srgbClr val="6AA84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678600" y="2245950"/>
            <a:ext cx="38832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ru-RU" sz="17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Работа с об</a:t>
            </a:r>
            <a:r>
              <a:rPr lang="ru-RU" sz="17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менными процессами</a:t>
            </a:r>
            <a:r>
              <a:rPr lang="ru-RU" sz="1700">
                <a:solidFill>
                  <a:srgbClr val="6AA84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(закрытие дефицитов за счет коррекции питания, базовых БАДов)</a:t>
            </a:r>
            <a:endParaRPr sz="1700">
              <a:solidFill>
                <a:srgbClr val="6AA84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727975" y="5953200"/>
            <a:ext cx="26754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38761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 Работа с психикой</a:t>
            </a:r>
            <a:endParaRPr sz="3500">
              <a:solidFill>
                <a:srgbClr val="3876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2024-07-18T21:02:56Z</dcterms:created>
  <dc:creator>Image&amp;Matros ®</dc:creator>
</cp:coreProperties>
</file>