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74" r:id="rId3"/>
  </p:sldMasterIdLst>
  <p:sldIdLst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Symbol" panose="020B0604020202020204" charset="0"/>
      <p:regular r:id="rId20"/>
    </p:embeddedFont>
    <p:embeddedFont>
      <p:font typeface="Oswald" panose="00000500000000000000" pitchFamily="2" charset="-52"/>
      <p:regular r:id="rId21"/>
      <p:bold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635857-F302-4E96-BA6C-C96BAC194AF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6A0C37A-3994-4E38-A9FF-7AEEC678C76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A4573C-3E51-4C7C-B6E0-DD89D3ECB85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AC26C8-A774-4553-AC94-0852E4B52EE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110158F-7853-4F26-96EE-747CA74CF8A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9176F2-7FE2-4592-B693-96885A3313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E2BEB9-0655-4011-8593-06DB9DADEE4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13ECF77-D875-4BE0-8A46-B27252D4522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FC6342C-0CD4-48DA-BD8E-1E1CFFADC0F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696EC93-2146-464A-B05B-0C075C2464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450025-B615-49BD-B800-A2699E49A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F1DC63-A47D-4573-997A-6CCB04EC3E0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CF686CC-E92B-4C21-A67B-4D46DA7AC5C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9735CA-2D6F-478F-9E8A-2563F9A7177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131AA0-9B1F-4B80-BB3F-860534C4563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327B7FE-4A26-4B80-87A6-EEDED7229C7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D25DFD9-F28F-41D2-A2C4-EF543D51868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29A189C-7E73-4C16-A9FC-B06132205E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2E5C90D-D03B-4915-B686-08E5A5338D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6565524-C9FD-417B-A4D5-A87FF1ABC2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535D997-ED47-4251-90F7-9F16E7FDD73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D022BB3-6D7B-430D-89D0-048ED62F776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CA6E6E-5DD0-418C-A4E7-DDCB2325376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2B5E7ED-2563-41B5-B1C1-28830ACD603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A37FC77-1D62-4C1B-AB44-47D1C78BF4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B366700E-1D86-4AFC-82E3-A583461957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9DCC020-2E88-468F-92CC-A4D1B0D5804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EBA11AA-4312-4685-90FF-DD383BA02B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FF5A640-6E8F-40EC-A6F3-7905DE87055C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7809E41-C588-4CAB-A5E8-5FF1AE49C8D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C43A88-6439-4BDE-8361-C936F2481D4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D63E5B-59B4-4919-BB56-CD1986DF100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6D661E-B8B0-46EC-88E9-10BACFAE32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F6F76F-6927-43DB-94B4-02CE47399F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40D17F-6D09-4797-9786-E87D5312599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AC5709A-47C8-461D-90CB-63F6DC4BDF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x-none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BE045D6-426E-411E-8478-93D0E0105640}" type="slidenum">
              <a:rPr lang="x-non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x-none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B6DCCE-5CB3-4A11-9277-F81DBAC2797D}" type="slidenum">
              <a:rPr lang="x-non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title style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GB" sz="2800" b="0" strike="noStrike" spc="-1">
                <a:solidFill>
                  <a:srgbClr val="000000"/>
                </a:solidFill>
                <a:latin typeface="Arial"/>
                <a:ea typeface="DejaVu Sans"/>
              </a:rPr>
              <a:t>Click to edit Master text styles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Second level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Third level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Fourth level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Fifth level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x-none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x-none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x-none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CFE6C4-B4FC-417C-9DC0-B13661459B82}" type="slidenum">
              <a:rPr lang="x-none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openxmlformats.org/officeDocument/2006/relationships/image" Target="../media/image31.gif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fif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gif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441434" y="1145628"/>
            <a:ext cx="11319642" cy="5370786"/>
          </a:xfrm>
          <a:prstGeom prst="roundRect">
            <a:avLst>
              <a:gd name="adj" fmla="val 322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4" y="1399852"/>
            <a:ext cx="400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Всероссийский конкурсный отбор проектов </a:t>
            </a:r>
            <a:br>
              <a:rPr lang="en-US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767253" y="2752607"/>
            <a:ext cx="10993823" cy="77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4400" dirty="0">
                <a:solidFill>
                  <a:schemeClr val="bg1"/>
                </a:solidFill>
                <a:latin typeface="Oswald" pitchFamily="2" charset="-52"/>
              </a:rPr>
              <a:t>Профилактический проект «Поколение ЛАЙТ»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4" y="5174763"/>
            <a:ext cx="10789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РУКОВОДИТЕЛЬ КОМАНДЫ:  ПУЗРАКОВА ИРИНА ВЛАДИМИРОВНА,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ГБУЗ «Пензенский областной центр общественного здоровья и медицинской профилактики», </a:t>
            </a:r>
            <a:br>
              <a:rPr lang="ru-RU" dirty="0">
                <a:solidFill>
                  <a:schemeClr val="bg1"/>
                </a:solidFill>
                <a:latin typeface="Oswald" pitchFamily="2" charset="-52"/>
              </a:rPr>
            </a:br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Россия, Пензенская область, г. Пенза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4" y="3710770"/>
            <a:ext cx="1099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Oswald" pitchFamily="2" charset="-52"/>
              </a:rPr>
              <a:t>Номинация «Здоровый образ жизни»</a:t>
            </a:r>
          </a:p>
        </p:txBody>
      </p:sp>
    </p:spTree>
    <p:extLst>
      <p:ext uri="{BB962C8B-B14F-4D97-AF65-F5344CB8AC3E}">
        <p14:creationId xmlns:p14="http://schemas.microsoft.com/office/powerpoint/2010/main" val="93619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Рисунок 9"/>
          <p:cNvPicPr/>
          <p:nvPr/>
        </p:nvPicPr>
        <p:blipFill>
          <a:blip r:embed="rId2"/>
          <a:stretch/>
        </p:blipFill>
        <p:spPr>
          <a:xfrm>
            <a:off x="869950" y="2206160"/>
            <a:ext cx="3076820" cy="15734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3"/>
          <p:cNvPicPr/>
          <p:nvPr/>
        </p:nvPicPr>
        <p:blipFill>
          <a:blip r:embed="rId3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205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06" name="TextBox 5"/>
          <p:cNvSpPr/>
          <p:nvPr/>
        </p:nvSpPr>
        <p:spPr>
          <a:xfrm>
            <a:off x="780120" y="588600"/>
            <a:ext cx="424684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Каналы продвижения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09" name="Прямоугольник: скругленные углы 21"/>
          <p:cNvSpPr/>
          <p:nvPr/>
        </p:nvSpPr>
        <p:spPr>
          <a:xfrm>
            <a:off x="869950" y="1308100"/>
            <a:ext cx="3956540" cy="9107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ГУБЕРНАТОР |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ПРАВИТЕЛЬСТВО ПЕНЗЕНСКОЙ ОБЛАСТИ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Официальный сайт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10" name="Прямоугольник: скругленные углы 25"/>
          <p:cNvSpPr/>
          <p:nvPr/>
        </p:nvSpPr>
        <p:spPr>
          <a:xfrm>
            <a:off x="6402780" y="4080240"/>
            <a:ext cx="3949700" cy="860928"/>
          </a:xfrm>
          <a:prstGeom prst="roundRect">
            <a:avLst>
              <a:gd name="adj" fmla="val 7906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Управление образования города Пензы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Официальный сайт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pic>
        <p:nvPicPr>
          <p:cNvPr id="213" name="Рисунок 11"/>
          <p:cNvPicPr/>
          <p:nvPr/>
        </p:nvPicPr>
        <p:blipFill>
          <a:blip r:embed="rId4"/>
          <a:stretch/>
        </p:blipFill>
        <p:spPr>
          <a:xfrm>
            <a:off x="6402780" y="4941168"/>
            <a:ext cx="2514020" cy="171432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13"/>
          <p:cNvPicPr/>
          <p:nvPr/>
        </p:nvPicPr>
        <p:blipFill>
          <a:blip r:embed="rId5"/>
          <a:stretch/>
        </p:blipFill>
        <p:spPr>
          <a:xfrm>
            <a:off x="8916800" y="4928468"/>
            <a:ext cx="1548000" cy="1548000"/>
          </a:xfrm>
          <a:prstGeom prst="rect">
            <a:avLst/>
          </a:prstGeom>
          <a:ln w="0">
            <a:noFill/>
          </a:ln>
        </p:spPr>
      </p:pic>
      <p:sp>
        <p:nvSpPr>
          <p:cNvPr id="215" name="Прямоугольник: скругленные углы 19"/>
          <p:cNvSpPr/>
          <p:nvPr/>
        </p:nvSpPr>
        <p:spPr>
          <a:xfrm>
            <a:off x="6402780" y="1308100"/>
            <a:ext cx="3949700" cy="91076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Министерство здравоохранения Пензенской области 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Официальный сайт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pic>
        <p:nvPicPr>
          <p:cNvPr id="216" name="Рисунок 16"/>
          <p:cNvPicPr/>
          <p:nvPr/>
        </p:nvPicPr>
        <p:blipFill>
          <a:blip r:embed="rId6"/>
          <a:stretch/>
        </p:blipFill>
        <p:spPr>
          <a:xfrm>
            <a:off x="913470" y="4867920"/>
            <a:ext cx="2365020" cy="1670760"/>
          </a:xfrm>
          <a:prstGeom prst="rect">
            <a:avLst/>
          </a:prstGeom>
          <a:ln w="0">
            <a:noFill/>
          </a:ln>
        </p:spPr>
      </p:pic>
      <p:pic>
        <p:nvPicPr>
          <p:cNvPr id="217" name="Рисунок 18"/>
          <p:cNvPicPr/>
          <p:nvPr/>
        </p:nvPicPr>
        <p:blipFill>
          <a:blip r:embed="rId7"/>
          <a:stretch/>
        </p:blipFill>
        <p:spPr>
          <a:xfrm>
            <a:off x="3278490" y="4879500"/>
            <a:ext cx="1548000" cy="1548000"/>
          </a:xfrm>
          <a:prstGeom prst="rect">
            <a:avLst/>
          </a:prstGeom>
          <a:ln w="0">
            <a:noFill/>
          </a:ln>
        </p:spPr>
      </p:pic>
      <p:pic>
        <p:nvPicPr>
          <p:cNvPr id="218" name="Рисунок 20"/>
          <p:cNvPicPr/>
          <p:nvPr/>
        </p:nvPicPr>
        <p:blipFill>
          <a:blip r:embed="rId8"/>
          <a:stretch/>
        </p:blipFill>
        <p:spPr>
          <a:xfrm>
            <a:off x="6634260" y="2193460"/>
            <a:ext cx="3009900" cy="156070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22"/>
          <p:cNvPicPr/>
          <p:nvPr/>
        </p:nvPicPr>
        <p:blipFill>
          <a:blip r:embed="rId9"/>
          <a:stretch/>
        </p:blipFill>
        <p:spPr>
          <a:xfrm>
            <a:off x="8916800" y="2207850"/>
            <a:ext cx="1548000" cy="1548000"/>
          </a:xfrm>
          <a:prstGeom prst="rect">
            <a:avLst/>
          </a:prstGeom>
          <a:ln w="0">
            <a:noFill/>
          </a:ln>
        </p:spPr>
      </p:pic>
      <p:pic>
        <p:nvPicPr>
          <p:cNvPr id="211" name="Рисунок 7"/>
          <p:cNvPicPr/>
          <p:nvPr/>
        </p:nvPicPr>
        <p:blipFill>
          <a:blip r:embed="rId10"/>
          <a:stretch/>
        </p:blipFill>
        <p:spPr>
          <a:xfrm>
            <a:off x="3278490" y="2218860"/>
            <a:ext cx="1548000" cy="1548000"/>
          </a:xfrm>
          <a:prstGeom prst="rect">
            <a:avLst/>
          </a:prstGeom>
          <a:ln w="0">
            <a:noFill/>
          </a:ln>
        </p:spPr>
      </p:pic>
      <p:sp>
        <p:nvSpPr>
          <p:cNvPr id="208" name="Прямоугольник: скругленные углы 19"/>
          <p:cNvSpPr/>
          <p:nvPr/>
        </p:nvSpPr>
        <p:spPr>
          <a:xfrm>
            <a:off x="869950" y="4080240"/>
            <a:ext cx="3956540" cy="79270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8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Министерство здравоохранения Российской федерации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Официальный сайт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59304" y="1529433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pic>
        <p:nvPicPr>
          <p:cNvPr id="220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221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22" name="TextBox 5"/>
          <p:cNvSpPr/>
          <p:nvPr/>
        </p:nvSpPr>
        <p:spPr>
          <a:xfrm>
            <a:off x="649800" y="588600"/>
            <a:ext cx="132540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Ресурсы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26" name="TextBox 10"/>
          <p:cNvSpPr/>
          <p:nvPr/>
        </p:nvSpPr>
        <p:spPr>
          <a:xfrm>
            <a:off x="1265040" y="1585530"/>
            <a:ext cx="456426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Человеческие ресурсы: </a:t>
            </a: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врач по медицинской профилактике, детский врач-эндокринолог, врач-педиатр, врач-диетолог, врач ЛФК, клинический психолог 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27" name="TextBox 11"/>
          <p:cNvSpPr/>
          <p:nvPr/>
        </p:nvSpPr>
        <p:spPr>
          <a:xfrm>
            <a:off x="1265040" y="3012845"/>
            <a:ext cx="4275777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Помещения: </a:t>
            </a: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общеобразовательные или иные организации, имеющие кабинеты, кухню/столовую и физкультурный зал/зал ЛФК 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28" name="TextBox 12"/>
          <p:cNvSpPr/>
          <p:nvPr/>
        </p:nvSpPr>
        <p:spPr>
          <a:xfrm>
            <a:off x="6754764" y="2972804"/>
            <a:ext cx="526779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Оборудование:</a:t>
            </a: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 спортивное оборудование,  компьютерная техника, принтеры, печатный станок, режущий плоттер, степлер брошюровочный, флэш-карты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32" name="TextBox 16"/>
          <p:cNvSpPr/>
          <p:nvPr/>
        </p:nvSpPr>
        <p:spPr>
          <a:xfrm>
            <a:off x="1265040" y="5547024"/>
            <a:ext cx="48309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Расходные материалы: сувенирная продукция, бумага листовая для офисной техники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33" name="TextBox 18"/>
          <p:cNvSpPr/>
          <p:nvPr/>
        </p:nvSpPr>
        <p:spPr>
          <a:xfrm>
            <a:off x="6766892" y="4085909"/>
            <a:ext cx="55843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Финансовые ресурсы: </a:t>
            </a: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 настоящее время за счет  финансирования основной деятельности учреждений – участников проекта и спонсорской помощи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34" name="TextBox 16"/>
          <p:cNvSpPr/>
          <p:nvPr/>
        </p:nvSpPr>
        <p:spPr>
          <a:xfrm>
            <a:off x="1265040" y="4342165"/>
            <a:ext cx="368495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Дидактический ресурс: наглядные пособия, презентации, листовки, брошюры и плакаты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36" name="TextBox 12"/>
          <p:cNvSpPr/>
          <p:nvPr/>
        </p:nvSpPr>
        <p:spPr>
          <a:xfrm>
            <a:off x="6754764" y="1661730"/>
            <a:ext cx="527940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Продуктовый ресурс: </a:t>
            </a: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продукты для проведения мастер-класса по приготовлению блюд здорового питания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59304" y="2930305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59304" y="4287402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59304" y="5422717"/>
            <a:ext cx="6495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4.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6034900" y="1529433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034900" y="2930305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6.</a:t>
            </a:r>
          </a:p>
        </p:txBody>
      </p:sp>
      <p:sp>
        <p:nvSpPr>
          <p:cNvPr id="26" name="圆角矩形 47"/>
          <p:cNvSpPr/>
          <p:nvPr/>
        </p:nvSpPr>
        <p:spPr>
          <a:xfrm>
            <a:off x="6096000" y="5210732"/>
            <a:ext cx="5854207" cy="1370945"/>
          </a:xfrm>
          <a:prstGeom prst="roundRect">
            <a:avLst>
              <a:gd name="adj" fmla="val 3743"/>
            </a:avLst>
          </a:prstGeom>
          <a:solidFill>
            <a:srgbClr val="A72E87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420079-B275-4646-8F4E-6B47489956EF}"/>
              </a:ext>
            </a:extLst>
          </p:cNvPr>
          <p:cNvSpPr txBox="1"/>
          <p:nvPr/>
        </p:nvSpPr>
        <p:spPr>
          <a:xfrm>
            <a:off x="6366081" y="5289367"/>
            <a:ext cx="28731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72E87"/>
                </a:solidFill>
                <a:latin typeface="Oswald" pitchFamily="2" charset="-52"/>
              </a:rPr>
              <a:t>ТРЕБУЕМЫЕ РЕСУРСЫ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66081" y="5642861"/>
            <a:ext cx="54926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swald" pitchFamily="2" charset="-52"/>
              </a:rPr>
              <a:t>Финансовые ресурсы: </a:t>
            </a:r>
          </a:p>
          <a:p>
            <a:r>
              <a:rPr lang="ru-RU" dirty="0">
                <a:solidFill>
                  <a:schemeClr val="bg1"/>
                </a:solidFill>
                <a:latin typeface="Oswald" pitchFamily="2" charset="-52"/>
              </a:rPr>
              <a:t>для масштабирования проекта </a:t>
            </a:r>
          </a:p>
          <a:p>
            <a:r>
              <a:rPr lang="ru-RU" sz="1600" dirty="0">
                <a:solidFill>
                  <a:schemeClr val="bg1"/>
                </a:solidFill>
                <a:latin typeface="Oswald" pitchFamily="2" charset="-52"/>
              </a:rPr>
              <a:t>(увеличение штата исполнителей, оборудования, помещений и т.д.)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6031928" y="4143059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7.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47"/>
          <p:cNvSpPr/>
          <p:nvPr/>
        </p:nvSpPr>
        <p:spPr>
          <a:xfrm>
            <a:off x="678601" y="1451520"/>
            <a:ext cx="5495580" cy="509009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圆角矩形 47"/>
          <p:cNvSpPr/>
          <p:nvPr/>
        </p:nvSpPr>
        <p:spPr>
          <a:xfrm>
            <a:off x="6276600" y="1451520"/>
            <a:ext cx="5495580" cy="509009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38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239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40" name="TextBox 5"/>
          <p:cNvSpPr/>
          <p:nvPr/>
        </p:nvSpPr>
        <p:spPr>
          <a:xfrm>
            <a:off x="678600" y="588600"/>
            <a:ext cx="248174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Команда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46" name="TextBox 11"/>
          <p:cNvSpPr/>
          <p:nvPr/>
        </p:nvSpPr>
        <p:spPr>
          <a:xfrm>
            <a:off x="2226164" y="4254748"/>
            <a:ext cx="3948016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ПУЗРАКОВА ИРИНА ВЛАДИМИРОВНА </a:t>
            </a:r>
            <a:endParaRPr lang="ru-RU" sz="1400" b="1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главный врач ГБУЗ «Пензенский областной центр общественного здоровья и медицинской профилактики», ГВС по медицинской профилактике Минздрава Пензенской области, сфера интересов – здоровый образ жизни, </a:t>
            </a:r>
            <a:b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1979 г.р., РФ, г. Пенза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47" name="TextBox 12"/>
          <p:cNvSpPr/>
          <p:nvPr/>
        </p:nvSpPr>
        <p:spPr>
          <a:xfrm>
            <a:off x="2196720" y="2288948"/>
            <a:ext cx="397746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ВОРОБЬЕВА МАРИНА АЛЕКСАНДРОВНА</a:t>
            </a:r>
            <a:endParaRPr lang="ru-RU" sz="1400" b="1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Первый заместитель Министра - начальник управления медицинской помощи детям и службы родовспоможения Минздрава Пензенской области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Сфера интересов – организация здравоохранения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Oswald" pitchFamily="2" charset="-52"/>
                <a:ea typeface="DejaVu Sans"/>
              </a:rPr>
              <a:t>1974 </a:t>
            </a: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г.р., РФ, г. Пенза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48" name="TextBox 13"/>
          <p:cNvSpPr/>
          <p:nvPr/>
        </p:nvSpPr>
        <p:spPr>
          <a:xfrm>
            <a:off x="7993320" y="2258468"/>
            <a:ext cx="376524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ЗАКАТОВА ЮЛИЯ ГЕННАДЬЕВНА</a:t>
            </a: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 </a:t>
            </a:r>
            <a:b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зав. отделом мониторинга факторов риска, </a:t>
            </a:r>
            <a:b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врач по медицинской профилактике </a:t>
            </a:r>
            <a:b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ГБУЗ «Пензенский областной центр общественного здоровья и медицинской профилактики», , 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1977 г.р., РФ, г. Пенза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49" name="TextBox 14"/>
          <p:cNvSpPr/>
          <p:nvPr/>
        </p:nvSpPr>
        <p:spPr>
          <a:xfrm>
            <a:off x="7993320" y="4254748"/>
            <a:ext cx="376524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СИНЯШИНА ЕЛЕНА ВЛАДИМИРОВНА</a:t>
            </a:r>
            <a:endParaRPr lang="ru-RU" sz="1400" b="1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Заместитель главного врача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по профилактической медицине </a:t>
            </a:r>
            <a:b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ГБУЗ «Городская детская поликлиника» 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ГВС детский  по профилактической медицине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Минздрава Пензенской области, 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1964 г.р., РФ, г. Пенза</a:t>
            </a: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50" name="TextBox 15"/>
          <p:cNvSpPr/>
          <p:nvPr/>
        </p:nvSpPr>
        <p:spPr>
          <a:xfrm>
            <a:off x="667630" y="1634400"/>
            <a:ext cx="2662245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Руководители проекта</a:t>
            </a:r>
            <a:endParaRPr lang="ru-RU" sz="2000" b="1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251" name="TextBox 16"/>
          <p:cNvSpPr/>
          <p:nvPr/>
        </p:nvSpPr>
        <p:spPr>
          <a:xfrm>
            <a:off x="6458310" y="1634400"/>
            <a:ext cx="3190980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B9D04A"/>
                </a:solidFill>
                <a:latin typeface="Oswald" pitchFamily="2" charset="-52"/>
                <a:ea typeface="DejaVu Sans"/>
              </a:rPr>
              <a:t>Ключевые члены команды</a:t>
            </a:r>
            <a:endParaRPr lang="ru-RU" sz="2000" b="1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pic>
        <p:nvPicPr>
          <p:cNvPr id="252" name="Рисунок 28"/>
          <p:cNvPicPr/>
          <p:nvPr/>
        </p:nvPicPr>
        <p:blipFill>
          <a:blip r:embed="rId3"/>
          <a:stretch/>
        </p:blipFill>
        <p:spPr>
          <a:xfrm>
            <a:off x="709380" y="4257960"/>
            <a:ext cx="1367640" cy="1367640"/>
          </a:xfrm>
          <a:prstGeom prst="rect">
            <a:avLst/>
          </a:prstGeom>
          <a:ln w="0"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690480" y="2273694"/>
            <a:ext cx="1383840" cy="1394862"/>
            <a:chOff x="745890" y="2273694"/>
            <a:chExt cx="1383840" cy="1394862"/>
          </a:xfrm>
        </p:grpSpPr>
        <p:sp>
          <p:nvSpPr>
            <p:cNvPr id="244" name="Овал 28"/>
            <p:cNvSpPr/>
            <p:nvPr/>
          </p:nvSpPr>
          <p:spPr>
            <a:xfrm>
              <a:off x="745890" y="2273694"/>
              <a:ext cx="1383840" cy="13838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" b="424"/>
            <a:stretch/>
          </p:blipFill>
          <p:spPr>
            <a:xfrm>
              <a:off x="745890" y="2339852"/>
              <a:ext cx="1328704" cy="1328704"/>
            </a:xfrm>
            <a:prstGeom prst="ellipse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6423480" y="2251324"/>
            <a:ext cx="1383840" cy="1383840"/>
            <a:chOff x="6423480" y="2312284"/>
            <a:chExt cx="1383840" cy="1383840"/>
          </a:xfrm>
        </p:grpSpPr>
        <p:sp>
          <p:nvSpPr>
            <p:cNvPr id="25" name="Овал 28"/>
            <p:cNvSpPr/>
            <p:nvPr/>
          </p:nvSpPr>
          <p:spPr>
            <a:xfrm>
              <a:off x="6423480" y="2312284"/>
              <a:ext cx="1383840" cy="13838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" t="4414" r="-53" b="23358"/>
            <a:stretch/>
          </p:blipFill>
          <p:spPr>
            <a:xfrm>
              <a:off x="6469322" y="2425084"/>
              <a:ext cx="1292155" cy="1247404"/>
            </a:xfrm>
            <a:prstGeom prst="ellipse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6408717" y="4257960"/>
            <a:ext cx="1398603" cy="1383840"/>
            <a:chOff x="6408717" y="4257960"/>
            <a:chExt cx="1398603" cy="1383840"/>
          </a:xfrm>
        </p:grpSpPr>
        <p:sp>
          <p:nvSpPr>
            <p:cNvPr id="245" name="Овал 44"/>
            <p:cNvSpPr/>
            <p:nvPr/>
          </p:nvSpPr>
          <p:spPr>
            <a:xfrm>
              <a:off x="6423480" y="4257960"/>
              <a:ext cx="1383840" cy="13838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ru-RU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91" b="20943"/>
            <a:stretch/>
          </p:blipFill>
          <p:spPr>
            <a:xfrm>
              <a:off x="6408717" y="4269988"/>
              <a:ext cx="1368000" cy="1368000"/>
            </a:xfrm>
            <a:prstGeom prst="ellipse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30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31" name="TextBox 5"/>
          <p:cNvSpPr/>
          <p:nvPr/>
        </p:nvSpPr>
        <p:spPr>
          <a:xfrm>
            <a:off x="857160" y="588600"/>
            <a:ext cx="5673710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Проблематизация. Актуальность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32" name="Прямоугольник: скругленные углы 5"/>
          <p:cNvSpPr/>
          <p:nvPr/>
        </p:nvSpPr>
        <p:spPr>
          <a:xfrm>
            <a:off x="604800" y="1441080"/>
            <a:ext cx="10730160" cy="4924080"/>
          </a:xfrm>
          <a:prstGeom prst="roundRect">
            <a:avLst>
              <a:gd name="adj" fmla="val 4537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18720" y="1633561"/>
            <a:ext cx="9979080" cy="921876"/>
            <a:chOff x="918720" y="1816441"/>
            <a:chExt cx="9979080" cy="921876"/>
          </a:xfrm>
        </p:grpSpPr>
        <p:sp>
          <p:nvSpPr>
            <p:cNvPr id="133" name="TextBox 8"/>
            <p:cNvSpPr/>
            <p:nvPr/>
          </p:nvSpPr>
          <p:spPr>
            <a:xfrm>
              <a:off x="1603320" y="1905241"/>
              <a:ext cx="9294480" cy="7064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Высокая распространённость. </a:t>
              </a:r>
              <a:b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</a:b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Избыточную массу тела имеют </a:t>
              </a:r>
              <a:r>
                <a:rPr lang="ru-RU" sz="2000" b="1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18%</a:t>
              </a: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российских детей, </a:t>
              </a:r>
              <a:r>
                <a:rPr lang="ru-RU" sz="2000" b="1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9% </a:t>
              </a: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— страдают ожирением</a:t>
              </a:r>
              <a:endParaRPr lang="ru-RU" sz="20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sp>
          <p:nvSpPr>
            <p:cNvPr id="136" name="TextBox 11"/>
            <p:cNvSpPr/>
            <p:nvPr/>
          </p:nvSpPr>
          <p:spPr>
            <a:xfrm>
              <a:off x="918720" y="1816441"/>
              <a:ext cx="585458" cy="9218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54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1</a:t>
              </a:r>
              <a:r>
                <a:rPr lang="ru-RU" sz="54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.</a:t>
              </a:r>
              <a:endParaRPr lang="ru-RU" sz="54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18720" y="2613000"/>
            <a:ext cx="9979080" cy="1414745"/>
            <a:chOff x="918720" y="2734920"/>
            <a:chExt cx="9979080" cy="1414745"/>
          </a:xfrm>
        </p:grpSpPr>
        <p:sp>
          <p:nvSpPr>
            <p:cNvPr id="134" name="TextBox 9"/>
            <p:cNvSpPr/>
            <p:nvPr/>
          </p:nvSpPr>
          <p:spPr>
            <a:xfrm>
              <a:off x="1603320" y="2827680"/>
              <a:ext cx="9294480" cy="132198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Негативное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влияние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на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физическое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здоровье.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Раннее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проявление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сахарного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диабета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2-го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типа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,</a:t>
              </a:r>
              <a:b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</a:b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развитие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нарушений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обмена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веществ,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артериальной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гипертензии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,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заболеваний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опорно-двигательного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аппарата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,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желудочно-кишечного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тракта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и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центральной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нервной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системы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у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детей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с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ожирением</a:t>
              </a:r>
              <a:endParaRPr lang="ru-RU" sz="20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sp>
          <p:nvSpPr>
            <p:cNvPr id="137" name="TextBox 12"/>
            <p:cNvSpPr/>
            <p:nvPr/>
          </p:nvSpPr>
          <p:spPr>
            <a:xfrm>
              <a:off x="918720" y="2734920"/>
              <a:ext cx="641564" cy="9218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54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2.</a:t>
              </a:r>
              <a:endParaRPr lang="ru-RU" sz="54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918720" y="4114680"/>
            <a:ext cx="9979080" cy="921876"/>
            <a:chOff x="918720" y="4114680"/>
            <a:chExt cx="9979080" cy="921876"/>
          </a:xfrm>
        </p:grpSpPr>
        <p:sp>
          <p:nvSpPr>
            <p:cNvPr id="135" name="TextBox 10"/>
            <p:cNvSpPr/>
            <p:nvPr/>
          </p:nvSpPr>
          <p:spPr>
            <a:xfrm>
              <a:off x="1603320" y="4205640"/>
              <a:ext cx="9294480" cy="7064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Психологическое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воздействие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.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Повышен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риск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возникновения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депрессии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, </a:t>
              </a:r>
              <a:b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</a:b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социальной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дезадаптации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, 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низкой</a:t>
              </a:r>
              <a:r>
                <a:rPr lang="en-US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 </a:t>
              </a:r>
              <a:r>
                <a:rPr lang="en-US" sz="2000" b="0" strike="noStrike" spc="-1" dirty="0" err="1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самооценки</a:t>
              </a:r>
              <a:endParaRPr lang="ru-RU" sz="20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sp>
          <p:nvSpPr>
            <p:cNvPr id="138" name="TextBox 13"/>
            <p:cNvSpPr/>
            <p:nvPr/>
          </p:nvSpPr>
          <p:spPr>
            <a:xfrm>
              <a:off x="918720" y="4114680"/>
              <a:ext cx="641564" cy="9218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54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3.</a:t>
              </a:r>
              <a:endParaRPr lang="ru-RU" sz="54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18720" y="5180760"/>
            <a:ext cx="9979080" cy="921876"/>
            <a:chOff x="918720" y="5119800"/>
            <a:chExt cx="9979080" cy="921876"/>
          </a:xfrm>
        </p:grpSpPr>
        <p:sp>
          <p:nvSpPr>
            <p:cNvPr id="139" name="TextBox 13"/>
            <p:cNvSpPr/>
            <p:nvPr/>
          </p:nvSpPr>
          <p:spPr>
            <a:xfrm>
              <a:off x="918720" y="5119800"/>
              <a:ext cx="646372" cy="92187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54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4.</a:t>
              </a:r>
              <a:endParaRPr lang="ru-RU" sz="54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sp>
          <p:nvSpPr>
            <p:cNvPr id="140" name="TextBox 10"/>
            <p:cNvSpPr/>
            <p:nvPr/>
          </p:nvSpPr>
          <p:spPr>
            <a:xfrm>
              <a:off x="1603320" y="5217480"/>
              <a:ext cx="9294480" cy="706432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Сокращение продолжительности жизни. При избыточной массе тела уменьшается </a:t>
              </a:r>
              <a:b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</a:br>
              <a:r>
                <a:rPr lang="ru-RU" sz="2000" b="0" strike="noStrike" spc="-1" dirty="0">
                  <a:solidFill>
                    <a:srgbClr val="FFFFFF"/>
                  </a:solidFill>
                  <a:latin typeface="Oswald" pitchFamily="2" charset="-52"/>
                  <a:ea typeface="DejaVu Sans"/>
                </a:rPr>
                <a:t>в среднем на 3–5 лет, при выраженном ожирении — до 15 лет  </a:t>
              </a:r>
              <a:endParaRPr lang="ru-RU" sz="20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42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3" name="TextBox 14"/>
          <p:cNvSpPr/>
          <p:nvPr/>
        </p:nvSpPr>
        <p:spPr>
          <a:xfrm>
            <a:off x="697680" y="588600"/>
            <a:ext cx="2808503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Целевая аудитория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8" name="圆角矩形 47"/>
          <p:cNvSpPr/>
          <p:nvPr/>
        </p:nvSpPr>
        <p:spPr>
          <a:xfrm>
            <a:off x="697680" y="1185037"/>
            <a:ext cx="10400760" cy="1424813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BD64A8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828510" y="1297278"/>
            <a:ext cx="10269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>
                <a:srgbClr val="A72E87"/>
              </a:buClr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Учащиеся 5-11 классов </a:t>
            </a:r>
            <a:r>
              <a:rPr lang="ru-RU" sz="2400" dirty="0">
                <a:latin typeface="Oswald" pitchFamily="2" charset="-52"/>
              </a:rPr>
              <a:t>общеобразовательных учреждений, имеющие избыточный вес или ожирение, а также </a:t>
            </a:r>
            <a:r>
              <a:rPr lang="ru-RU" sz="2400" b="1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их родители (законные представители) </a:t>
            </a:r>
            <a:br>
              <a:rPr lang="ru-RU" sz="2400" b="1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</a:br>
            <a:r>
              <a:rPr lang="ru-RU" sz="2400" b="1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и другие члены семьи</a:t>
            </a:r>
          </a:p>
        </p:txBody>
      </p:sp>
      <p:sp>
        <p:nvSpPr>
          <p:cNvPr id="6" name="AutoShape 2" descr="data:image/png;base64,iVBORw0KGgoAAAANSUhEUgAAAj0AAAI+CAYAAABXBbuvAAAAAXNSR0IArs4c6QAAIABJREFUeF7svQd0XNd57/s/dXoDBr2TAHsBq1hFipRISVSXJdmW5diyHbckdpw4sd8tuWX5vVTn3eQ6cbdkS1bvzWyixCKRYm8gCYIAiF4Gg+nl1Lv2HkCidW3HlkgRJL6z1qwBBmfOOfu3Nw//56sCaCMCRIAIEAEiQASIwCQgIEyCMdIQiQARIAJEgAgQASIAEj20CIgAESACRIAIEIFJQYBEz6SYZhokESACRIAIEAEiQKKH1gARIAJEgAgQASIwKQiQ6JkU00yDJAJEgAgQASJABEj00BogAkSACBABIkAEJgUBEj2TYpppkESACBABIkAEiACJHloDRIAIEAEiQASIwKQgQKJnUkwzDZIIEAEiQASIABEg0UNrgAgQASJABIgAEZgUBEj0TIpppkESASJABIgAESACJHpoDRABIkAEiAARIAKTggCJnkkxzTRIIkAEiAARIAJEgEQPrQEiQASIABEgAkRgUhAg0TMpppkGSQSIABEgAkSACJDooTVABIgAESACRIAITAoCJHomxTTTIIkAESACRIAIEAESPbQGiAARIAJEgAgQgUlBgETPpJhmGiQRIAJEgAgQASJAoofWABEgAkSACBABIjApCJDomRTTTIMkAkSACBABIkAESPTQGiACRIAIEAEiQAQmBQESPZNimmmQRIAIEAEiQASIAIkeWgNEgAgQASJABIjApCBAomdSTDMNkggQASJABIgAESDRQ2uACBABIkAEiAARmBQESPRMimmmQRIBIkAEiAARIAIkemgNEAEiQASIABEgApOCAImeSTHNNEgiQASIABEgAkSARA+tASJABIgAESACRGBSECDRMymmmQZJBIgAESACRIAIkOihNUAEiAARIAJEgAhMCgIkeibFNNMgiQARIAJEgAgQARI9tAaIABEgAkSACBCBSUGARM+kmGYaJBEgAkSACBABIkCih9YAESACRIAIEAEiMCkIkOiZFNNMgyQCRIAIEAEiQARI9NAaIAJEgAgQASJABCYFARI9k2KaaZBEgAgQASJABIgAiR5aA0SACBABIkAEiMCkIECiZ1JMMw2SCBABIkAEiAARINFDa4AIEAEiQASIABGYFARI9EyKaaZBEgEiQASIABEgAiR6aA0QASJABIgAESACk4IAiZ5JMc00SCJABIgAESACRIBED60BIkAEiAARIAJEYFIQINEzKaaZBkkEiAARIAJEgAiQ6KE1QASIABEgAkSACEwKAiR6JsU00yCJABEgAkSACBABEj20BogAESACRIAIEIFJQYBEz6SYZhokESACRIAIEAEiQKKH1gARIAJEgAgQASIwKQiQ6JkU00yDJAJEgAgQASJABEj00BogAkSACBABIkAEJgUBEj2TYpppkESACBABIkAEiACJHloDl5KACEACIJeUlEi2bQuWZQmiKNqRSMQCwF7m2Iv9bF/Ki6FjEwEiQASIwOQmQKJncs//pRg9W1NKQ0VFxdy5s9bWlobuCQU8DZIgeABbgS3YUCRDlOSsadtJAWJf9+DIobMdXXu7O7rOdPT3RwBkxwTRpbg+OiYRIAJEgAhMUgIkeibpxF+CYXOxs3ThvFXL5kz/dmKoZ04iNhyYUl8jK7IgKLIoQBBgWxY004BlAZZt25Zp2ZKsWoqqmorsyro8/mgOypEdbx/6/qmO7neGh4fTZAG6BLNFhyQCRIAITEICJHom4aRf5CGzNaTOnzVr1oYVC78k5KN3xEf6iirKisSmqXVonFoPVREEh1OBKAowDBP5vI58PgfdsKDnDeR1DalkBqPxUTuZyMAwbMsS1XQ0rZ9O6s7t2945+FB7e08biZ+LPHN0OCJABIjAJCNAomeSTfhFHK5cWlpavHD2jJWz6srXhZz2LanYQKVTtaUp9ZWYPq1OKC8LAYYGGzpsS4dlGbBtAZIkQVEUyIoKQ7MBQQQEC4YJZDIZRGMpjESjdjytoW84qdtyqPWtE33/+PK23Y8D0C7iGOhQRIAIEAEiMIkIkOiZRJN9EYfqWrpo0bqlM6f9Vbz31AKPqruCAZdYX1eB2TOmCHW1JXCqNvR8CpJoQoTORQ0XPaYFiAJkUYEoKRAhwzBtmKYJW7QhCAJMG8hoJrKajf7hpL33UIsdS4n5mFX0b69uP/APg4ODw2T1uYizSYciAkSACEwSAiR6JslEX8RhyjeuX3//jKqaf+rvPuu/cc0ssabCK1SWFwtelwRYecDKQEQGtpWFbefhUAQoigiR/dnQuTvL0EwYpgAta0FSVDidKlwuBxSng4uivAnkTRlZQ0Y8bWPvobP2sVM9lr9k+pGnX33jns7OgfMkfC7irNKhiAARIAKTgACJnkkwyRdxiOJ1K1bcunh67fegpUsXzmsQF8wpE1QxJ8A2YJl5qJIFt1OEAB2GnoOhZSAKFgRxPBvd4tYcVVIhyBJgS7BtZukxoBk6DEODIdgQRBmC4gAUD1RPGJERDW8faLVPnR6yJHd559Ezw9/atmvXCwCMizg+OhQRIAJEgAhcxQRI9FzFk3uRhybUl5fX3b22eZtTHK27ad0SoakxLOr6EESxEGZj6RZMwwJbVA5FhaI4IIkKJJ61xYKYDR7IzESOIsmQVAGRWD8CAQ93aRl6QRwl0wlIkojKmkqksxkMjyTgcITgdJThnX3n7B2vH7H9wSmJtDP0s5+//Op/i0QiKbL6XOTZpsMRASJABK5CAiR6rsJJvURDkv/iwT/6UZE9cP81C6qk2dOKBUGMwRZShUBluyBsBKgQBAmCJfO6hNlMHrmcDi1vQFWdCPqC8Hg8/BLzRhbBsBPxeBTRUSZsHCgtLYcNA4ND3YjFR+APeSHLKlyOIFyOEuTSDpw9HcH+fWftE219Rs3CFQeee2PX14+cPHlorMjhJRo+HZYIEAEiQASudAIkeq70Gfxorl+oqamZ8sm1i/fVlwnBu265RvCoSWE0eh6SasI0meixIYoyFygCRBgsHZ3F7WgmkskUhodH+CubzUNVHQgFQ/D5vKhrqIbqdMDjDvBgZrYvBBMurwOiZHIBJMsykokcUgkTAV8VPM5ynG7pwxt7Dtl7Tp6z5y9bGekcTvztqzt2/2x0dDRBVp+PZlHQWYgAESACVxoBEj1X2oxdnut1/eln7v83Jdv3yVtuWCDPaQoJtt4PPR+DqIiwWKVBAIJgQ5IU/jMTMOxl5A3u5jJNG9GROHp7+8GSr3I5DRZsJFMp1NTUYmHzUpSXVyKTyUGSbDg8CjLZOHL5JA9wlmUnDF2AqauQRR8UyQdL9OLlHXvswy1t9mgio1dNnXHm4Jne/7pj597NzJB0eVDRWYkAESACRGCiEiDRM1FnZgJdV0VFRd2Dd67b41dSZR+/c7WYjZ0TPI4MJEEDS8kSBdZeizXOsrjVh7XUYrV42Atg7bdEvo8sOWHbIhLxFIaGIlwEdZzvQ0/vAERBRW1dA6Y1Tce0adMgyRa6us8iGPLARh4ulwtutxuZtIHYaBJeTxHKq6bAEFx4e/9xbNu+yz7b3m17i8rT/orGN/YcPP3/HTp2aj+5vCbQQqJLIQJEgAhcZgIkei7zBFwBpxeaZ89evGn1tNdn1Aedm9Y3SwM9RxAOsrqDzBXFgpVlnpFl2SbPvrJtk7ukWAFCZuFhri5TFyGKChyqB4rshCAosCEjk7Vxrv08zrV1YqB/CLpuoKamGs3Nc1BbVw6PV8bIaB8SyRHIsgi3x8XdZ5pmQDcEqI4QXJ4QNF3E0RNteG3bbruzK2LVz1jY1x3R//b5La8/DCBzBXCmSyQCRIAIEIFLTIBEzyUGfBUcXrhm0fwbblhS+8Ky+Q3KwrllYj7dA68zC1PLwjJlLkJYL3Xm3mKCh8X3FDYRhilyC48kOnm/UdOQYFsyREGBLDmg2yKcbh/0nIn2c504dPgIerrPo7K6HEuWNKOmJgwIOVjIQBA1eLwqFFVELBblbrKArwywHSgqqoYvWILO7hFs33kQh46es2NJK1M6dd5Dj7zwq/8Si8ViV8Fc0BCIABEgAkTgQxAg0fMh4E2Sr4orl8y/47oF5Y9dt3K23FDpFpxiDHpuGG6XBC1vcZFjC+DWnXGXlpbXoWs26qZMw1B/FH29UWTTFjzuInj9YbgUN0ybVfOxuLuKBTnLsgKH7EDr2VacPnUCppXF5z//AIpLXHB5gFiiH6OxPsiqiaJiD88ES8U1LqbSaRO5vARvoBKi5MPBY514Y/ch+3xf1GhsXrH5J0+9/Mnh4WGW2k4bESACRIAITFICJHom6cT/AcOWNm1Ye8/8GuXn61bMkq5prhM62g6gosSJfGaUFxj0er1Ip7LcjeUPhpDPGchmTRSFymEaKt7ecwhv7T2EoYEkLFOBqnpRVlqNqupqnGk7BRYS5HZ5EQwVw+10IR6Po739LLp7OrFxwyp85rP3IZUaRP9gG8oqPbCQhCRqcKoKDE2AxV62AklmrrMQDNuFVEZCMiviyRc22/sOnjanLlr7rz945IlvU++uP2DmaVciQASIwFVGgETPVTahl2A48j2bNjzYUJz/3p03rxCbav1CMtqBoFeAoSehmSzbqhCkbJoCbEhwqgHohoRoJI1XX92BVNqGQwmioqIBPm8YiXgWQ4MxpNIJVNWXIVxchJKSMAKBAK/Vk0om0XLqJE61nMRAfyce+PQ9aGwqh2HF4PYZsJBCJj2IXDaJ8uIKmAbLFhNgmypswQkIPljwwIQbQ3EdP3zoCTupy9mcEv7G87/a/hMKbr4Eq4QOSQSIABG4AgiQ6LkCJukyX6Ljq5+99ztBDH39E3etF4JuTZDsOBySBstIQ7PTvNKyz1PEY3USSQ1BfwWyWQGHDpzBkWNnMbVhNprnXYO6uuncFTU4HEM0GkNez8HjV1BcXChYaNmFmjyyKGFoYBAdne146flncc2KBVi9agEvhJhKdcPjt6E6dcgSqwWkQbQE2LYE0xBgmRJsOCEpfoiKD7bkw97DrfjlM6/ZRRWN/TuOddx85kzHcarlc5lXFZ2eCBABInAZCJDouQzQr6RTVvp84W/82adeUrT+pTeuXyS45TRgJLjoMbQkJMWAbplwKH4IcCKbEWFbTgwNZtBy8jyamuajsnIqKsrrIEhOpFN56KbJ3VkujxPRxAgURYBu5JFLp3lTUl6x2RKQTWfw0x//BKoDuGXTdSgt92J4uA0OtwZJyUJxWDC0fCE9XiikxsMEFz4WWHaYGznLCcVVhDf2nrB/8fgrVuPC6x7+94ef+SJZe66kVUjXSgSIABG4OARI9FwcjlftUVYuXbj6Uzctfqk0ZPlmTi0Viv1ANtEPl2whryegqiwVXYamS1BkP2SpCL3dozh/fgQCPFi9egPP4GJxPpph8TR2l8fNa/nkNB2y6oZuGLyVBes/Kgk2L3YoQuKp8I8+8hjazrTgunUrsWbtYjjUHCwhgZGRTiTSERSVhvh3BfYdwQZrdcqED3N56bYEj68CiYyAaErEv/3oCTtcN7/tB09tWxaPx0ev2kmjgREBIkAEiMBvJECihxbG7yIgPHDv7V9prle/u3Rhgxxym0J5sYxsYggKNIiCCQs6JMmBbE6Ey1EMUQjh5PEOxGImpk9fgOqqqdANG5rJYnEsqKoMVrTZtDRkcjqczjAyaa1QgNCt8mMaeQ2SoMLldKO97TyefvppZJMxzJnfhKbGUlRU+eDx2BBVDaaoQzcyMPQs63gKCSYUSeJ1g0xLhuoMIZYWIalhbN11zH77YHu2Mybdt+Otd17jyos2IkAEiAARmDQESPRMmqn+QANV/vLLn/xfpd7EH9+8frHgktKC12nAIeaRGOlHKOBHNp+DrgmQFT8cShH6+1JoaxtEwFuNRUtWIp3SIckKJFWGJeSh6WkYVg6qg9XnCSCf9SKbt2EZrA6PAVmyIQsiFMlZKGJoq9j55h7sfH0LNCOJcNjJ3VyzZtWivDYIwWHDFvOQbNb/KwfR0qAI4xWhHUhlLcjOMGRHGVrPJ/Cjh140gzXND/3Lzx77MgDjA1GhLxEBIkAEiMAVSYBEzxU5bR/NRYfD4Yr/9rV7X0amq/mmG66BR9EFK59EOOTFubNtqK2pQi6Xw2gshXBRFWTJi3f2taC/P4ZZsxZj3pwlSCSzyOkaLMuA4hQgiCY0I8NdUqLsQjqpwqH6IEkGLEuHrIhwKiosQ0AmnefvRaEw2ttaMRzpw9BwFzrPn0Io6IQ3JKN54Qxew8fjViCLBkwrBcPMQBJtyJICRfVjZFSDIYSg2wG8tu2oFct7j37n+79YBSD70ZCksxABIkAEiMBEIECiZyLMwgS9hk3Xr7xr3fziny5tnuKbPbVKyCTiSMQS6O0ZRj4vYMqURpSWBdDX149QMAzbErF330GkUxqWLl6OpsYZyBsmdF2Hpmm8LxdzO4myCEkSIAgSj/cRIL+bTMW7tbN9BInHCrEGpizGxzLMQk8vGbzqcyIZRSo+gGOHXsfMGXVonFmPrJZA3ohDdBjIa0m4PQ5oGR0ubwmSKRWZvBeHjw/b+4/0Dj20ZfcsiuuZoAuPLosIEAEicIkIkOi5RGCvgsMK3/7Tz/yjO9v+J1/87L2Sw86LO7bvwN63jkDTZFi2G6XllViyeC7mzZ+JULAYO3fuwuEjR7GgeRGWXbMc+XwepjkeNsOyqwobr+Bs27BMQHU6+GesUTsTR4bOxA3gcLigqirv1M628ffxqs+aloOWGcXpo7vhcdiobaqB6DSQzI9AcRmwhQxUReDfc7tCyGQdXPS0n8/bW95sST/z9slZvb29PVfBPNEQiAARIAJE4PckQKLn9wQ1CXeT/+c3vvhIWB69++5b14sH9+wUdu18E7U101BfNwvprIjO813o7T2DOXNncoHS3t6J4uISbLr5ZtTWNqCnm2kKkdfeURXnWIsKJnBYN/ZCjy7DMvl3VZU1IRV4zR/2N9bPSxRZY1Gt0MyUWXusQqwOywBjn9lGHr968SmkUxEsX7UUjTOrEU328Xo+isOEbWa48FJVF3TThUzejdG0Fz9/fHN+8/Gu+e3tvWepXs8kXNk0ZCJABCYtARI9k3bq/8OBu/7mK59/sT4sXLdm2QJh9/bNQnvrWdx99/2QZS8s24OBoX4888zDvAM6c1UtXLQI169fj9KScliWDafTiVyOZXkVenKxfcbFCzs7Fy4CILJ+pZLCRc64IDKN90QO+y4XSCy13ba5iGL7wrawY/NmnDx2CItXNGPNdcthC2kuekxzFNFoHxwOGbKswoQTqbwThlSMf/7eL/W9bamlJ1s7jpHo+Q/XAe1ABIgAEbhqCJDouWqm8uIOJBQKBT53y81b508tW7hs4Sxh60vPC0F/COuv24h4PI/Ws72QVCCVHijU61GcmDtnDhobGzE8HEEqlUJ9/RSkkpkxIWNzVxevwSOymB6Jv/xBPw+GzmQy3L3FY35EsSCIbLvQ4mJM5LC/s++zvxUsPQJ6zvfhl488Ckg6Fi2dg+qaEOrqiuDz2NC0GGwzB1GRebHClK4gLwfsf/reL/S3W1JLTrf3nCDRc3HXDR2NCBABIjCRCZDomcizcxmvLRAIhD636dYtS2dOWTBrao347C8fwe233oYZ0+dBkl340U8ehcfvwrJl09E0rZaLkKGhIe56Yu6qbDbPRYwkKrBtJmDALT6FmJyCe4oFJpu2AcsuuLrY31jvrXHLDnNzJZNJfkwmhMZdYuxntj8rQOh2FOHJJ5/BsROHkM1F4XYLqKstwoymSsyaVQdVMaE4FRiWgJQpI5oV7Z888ULutX2D87q7h9pJ9FzGRUanJgJEgAh8xARI9HzEwK+g07n+0xe++pySTlw/o6FWHDzfgXvuuhuq6sap02fx2OPP49p1K7Fi1UxUVBZxgdPf388FT1FREfJ5HcPDw3C7vVzgsOrKiuLgGVm5rIZYLMatQcnUKBRFgsvl4u4wh1PlwsfhKIgn5tJiIohthWDmgpWIu7t0AaVVTejv6ceZMy04c+YoRkZ6ERnogJGPYf78JmxYvxpuvws5E8gAaO+L2a/u2h97ckvbzMHBwaEraD7oUokAESACROBDEiDR8yEBXsVfl//mq9/80Zk9ux9wS6I4a2oDbr15ExoapuJHP/kZDh85js9+/gE0L5qCyEgvx1BaWsoFzuBgP0zTRnFxMTStUP+PpaADMjLpHHp7+9F69ix6e3sRCgV4o9F8PotcjskSIFQURG1NNcrLyzBlSv2Y4LHH3F8Ftxhzc2kakM5aKCmthCDYMMwcvB4V+/e+iRefexyKqOMzn/kEAiEfMoYJTVTsQ62d1tZ9xw//7Mk311Cdnqt49dLQiAARIAK/gQCJHloWv42A9N3/9J3/fWTLG1+oKAqKc5oaMaWuFsuWrcDzL72Afe/sx6bbNqChqRzBkIu7oQSxELzMrDMszriQsm7z5qIssFkSHUgm09i67XXs37cfbrcbtbU1CIfDcDpVuN1OBIMejMZG0d7RhnQ6jRkzpmFaUxNmzZ6LTDqNSCTKLUCKrMIfDGFkNAmR1fJh1X4UCVo2A6dDwjNP/RKvvfI8HvjUx3Ht2tWQHS578649dvdIIrP3zOBfPfPy5h9SGwpa/ESACBCByUWARM/kmu8/ZLTK33/zvz/29sub77h26TKxriwMn8eF1atX4tiJo3hzz26sWLUE9VPLEQh6kEjEucvJ6VJ59WVmjWGih8XzsJgcXbPgdHi5e+rA/sM4fqKFixdWdNDtcSKRSCCViqOuvgZzZk+H0+VAIhHDqdOnuSCaP68Z1dW1PLaH1fKJx5OwYKOiogId3V0IhEpgCyJ3mbHtxReexVu73sSnH/ik7Q/6MBJP2md7+vRo3trzk2c335tIJKJ/CAzalwgQASJABK58AiR6rvw5vCQjYNlbX7ztgZ3nj56c8+UHH4SYzwrnzrVi+fKFaJw2BSdOH0NROMgzuAIBH+LxGLfwOJwKN6AwQcNcVkz0sJRxLc/q8TjhdvkxNDiC0dE4gsEi5DJ5GIbGvzsc6Ud3z3lYtoaa6ipUVpWi7dw57gab0tCImTNnIOAP8tgglgrPKjP7/E509XQjXFkLW1SgWwKOt5zCqZMtVk1NjbZz15umqsqSw+NLZ2z5zee3vfHt9p6eNgpgviTLhg5KBIgAEZjQBEj0TOjpuWwXJ6xatmpNtRR8vjYU9n3l85+zVTMv7t23G6l0FHPnTwMkC6UVYZhWIXaHWXo0Pce7qLP4GubmKrSeMHl1ZUNnlZhFqIqbV19WFRc84QrAtBEfGICiskBnCadOH8fR4wd5XFAyOQrV4YDX68V1a9diSsNUnhXGs8Es1qrChiJrvLeXrbggODywVS8eeuSXtm6j71Bn51cP7ztwQJJldTSbjcfjcWYG0i8bVToxESACRIAIXFYCJHouK/4Je3Lxv37j29/f8+KWz9514ybx5uvX2dXFQfH4sf34+SM/QFaLo66xCtNnzsC0abNRWV2HfD4H1hpClFgdHfBsLJbRxUSPqjpgmSIMg/XVUpHPmRgdTSCTyMHUBb5vdXUlgiEfNC2DXD6Jru5OHD5ygLur5syeg3XrruPFDQf6I9zSw1LgDT0Hh5CHy+uCITmRMkUcbztvP/PKZhte3w9//MjPvwEgN2Ep04URASJABIjAR0qARM9HivuKOZnjO9/8z3v3btkx98uffhBLm+cB2YS4/fVX8fqOF1FZF0ZDUyV6+vux4poNaJo+kzcQ1Q1mhTFhw+BBysxlxTZmlTENVnBQ5sHM0ZEE3np7L/bsegfzZi6CJMkoDgdRWVGCqupyVFWX8qDmbC7JA6RlWeRCJxZLwKF64HK5cbb1HHq6OuBRLNTUVKJp3hK09Q/jew8/ZmuqY/TAyaM3Hzh6dD+5sa6YNUcXSgSIABG45ARI9FxyxFfeCaqqqqrvXrfxkJDKFz943/32nKapwju7tgtPP/0L1E0pwV33bIQnIOPhR3+J2qrZaF6wDH4/a02hQdc1GKYGl8tR6KHFKysLsEwJtiVBkVlrCgP79h3E1s1vYMGca3D08DGca29Fw5QabLrtRjTPnwW32wVBZK4xhWdxsRgetoWCJTh/vgubN29DPDKMKZXFCBSF0DR3Md461mL/6q39lreh7p8ffeLR/wyg8CXaiAARIAJEgAiw9kdEgQi8j4Bw+023POA37B82T5+j3Lp+o11bViy88spjwp6dL+Fj923E4qWzkMok8PJr2yCKYSxdei3KSophwoSezyGn5+B1uaFbJkQbEFhfLVtCNq9DlRzw+EKIDEZx5PAJ7Nq5D9mMjrNtp2DbBm7atAGbNm1EOByEaWhc8DCrkcvlgWnYGBmO4o03d6PnfA/Wr1sLjyKjd2AA/bEUtu87aAfr67ue3bl1+fDw8ADNLBEgAkSACBCBCwmQ6KH18H4Cju/8ydfePHvg2OJP3/dpYdH8xXY+PyI+8tg/QVKGcN/H1yGbS0AVPXh7bwtkpRRLlq6BiwUu6zpkSYJhmlBkGYZpQ7DBU8nZOwSpoLL57yJsiBgcHsWpM2dwtrUVqkPG7FkzMHNWE3w+L0xN56JHEiSUlVUgMjQKt+pBZ2cXTre0oX9wELX1U1BRVYvtu3fZ54eGMj1m5oubd+54ghVwpqklAkSACBABIkCih9bAbyVQUlJS/ud33HEm2jXo/fQn/8iuq2wU4oke4dlX/hW+ogRuu3UptGwKohXE1q0HUFTUiEVLr+WtI1i2Fuu1xdxaLE2dVU1mdXnGt0K/rUJ3dbYxHcR6YgmSONZhvdCHi6W8K3Kh3YSRN3hMkM8TQHw0haA3hFxGRzKRQV//MIaTGZw8e9bu6u81naWhzd999Kf3odBxgjYiQASIABEgAr9GgCw9tCB+TQSvW7Hihulu10tzGmfId99+j60KbqFvoFV4fffPUd/owqpVjdBzWQhGEI8//hqapi2PRt+gAAAgAElEQVTDwsWreV0e1i2d9dZiYocVJPx10cME0HuCpyB6RNhjTUhZs1Gbucd0jWeBmZbOix26VBccqhu2KWKwLwJdt+CU3aiqrEU8ncNgImm/tHmznbG07lcO7bnv6MmTFLxMa5oIEAEiQAR+IwESPbQwLiQgf/Nzn3l4sOX4fZ//1IPCvJlzYRsyWtsOC/uPvoCFS6owY3oYpp4H9CL88AdPYvGSG7Bg8QoucrLZ7JjFpiB6mGh5z9JTED2/tokCYEtIZTNcMCmKDJ/Pw61GTPTkczq0rIbi4lIe93O6pRVHj55GPqdh9oy5UJxuOy+J9lAqmX7p7R1/+dzm137GjEc0pUSACBABIkAEfhMBEj20Lt4lUF5eXvLx1ctOyVom9Jd/+nUIpg2X4sOxE/uEoy2bsWb9LJSGJdiGBegh/Pv3fonlK2/BgiXLf4PoKXRC/+2bxftl5XMGRIUVJpR5vy5uDRJtCJC4gGL1fIpCpchlDZw+eQZbt7yBtrOdcLm8cAYCdrCq0tA96sMPPf/kX0aj0QRNJxEgApOWwIX/n7Gfx1/szsJfJSh5z98OYBjDBX/6ey920xp/TVqQV/PASfRczbP7h41NuGXDhnv92dFfbLx2uXTP7XcgMjiM4kCpcPT4Xhxt2YoNNy2C263ByluwciH85AdP4ZpVN2HhkuUF91b+QktPoRP6+7f3hFAh3kfTTQgy65wu8P3H3VqypPK4INti8T4qtwgNRxJ4551DOLj/CI4dO4miykqzed3Kt3/wzGOf6u/v76aaPH/YhNPeROAqIMBEjFRSUuKwbdtXGiotqyutmF5SXDzT7/Q0WJpWKQuy3zJNh2WaMkxLYokWlmXZpm2ZoqrkLdvMirI0Yoj2+dF08lTnQPfhoa5o+0BqgD1EsQruJIKugoUyPgQSPVfRZH7IoUjf/MIXn453nrz1i5/7hDC1qkrIpnPwuotx8tQBHDm5DZtuWQZFSUNLGdCSPvz8oRexdOUGLFq6YiyQOQdJFscCmcUx0fOe8Bl3d11oAfJ4/dwtlskWGoWyujzMvcUEkWWyhC8VyWQWbneQhTejr38Ex4+12K++ttWaumBO25Ovb7mlrbutnQTPh5x9+joRuHIIMKGjVlVVhWfUNjTPrm1cGVJ9y7LJdH06lQpYeYPdQCRBgJiKJUT2MGXDFlgCBcsuLdQOswv3J0FAVsvb7HfV6bRUVTFkh5pz+b2RlJ0/PJCKvbK/5cjWSCQyRBmhV84C+V1XSqLn6pjHDz2KQoPRu88qxnDxV7/wALR0QvB5/BDgxNlzx3D4+HbcetsKiGIK2XgemVEPHnv0NSxZeQMWL13JO6Hrep5nXJmWwasosyyugtW4sLEihRe+s58FUeQ3IPYSJXCXFvvZ0C0YhgnF4UFkJI7ikko4HD4ksprd3t6Nl17bkuw143/x1EvPP0Q3ow89/XQAIjDRCbCbh+jz+YJL5i9csahp7ufljLU40tkVQt6QNT3PamAIzOLsdDgFmd1MeDHTIBc57L7E/uZQVH6PYfcm3TR4mxvTsiCpCnfRZ7IZDI1EkM3nWGM/S/Y4cyX1lUcPtLb83fFzLTuGh4fT9IA10ZfK774+Ej1X9vxdtKu/Yc26O2cEix5btXSqcuvGNYKt55FNZ6AbEjo6T6Nn4CiaF9RBljPwO4Po7zTwi4dfwap1m7Bg0TXcQsMahrIbTF7L8d/j8VF4PB7+GXuoYm0pWP8sSZQLwsYw4PZ6MDQ0CNuyUFpayhuVxuNx/hTmDwSR0yzEUlkEAiWwRBX9wzH78JGTdkdv35F/fvxHG5PJ5MhFg0AHIgJEYCISkCsqKiqvX7L64zWe0gd6z7ZPSUSiDqesCo01NZAEUWCihr2YJYeJGnbP4a/3hRWyYqnjmyUUsknZsxi3/Ngsf5TZhFg2hA1DsDE8OmInshk7DytbXFf5xiv7tn+tq6urg4TPRFwmv981kej5/Thd7XtJ/+Ur33g1H+lff9vN1wizGqsF0TLASuYYpoyWU0fQN3wMS5c2QRCSXPQMdll46KcvYv3Gu3DNytUwTZ2LHNWhcKuPx+PifbPGG4+yVHbWP8vQTWQyhdR2Vmm5u7cLZ86cRkd7O++mvqC5GU1NTcjn8+jtH0BvfwRlldVoaJyJeDYPSG7ryWef189Hhn7yw8cf+jpla13tS5PGN4kJyFOrp9Zfv2LVV+2R9E3xvqFa1RTVcCAklodLURIKIhqNvidwmD/rfU0GmI/rwu3/EkGyBHMs4YILnzGxwwWQCIhOFSOxUcRzaTup501X0Hv6dKTr/9n9ztuv/poZexJP0pU2dBI9V9qMXYLrDQQCoa/c+clzlSFH4J471gnQEjB0DS6HC6Loxv6DezAYO4nVq+fANmPwKD5Eem389MfP48ZbPo7Fy1bCMDQkk3EEgn6ehcVcXXktywsLSqwNhSiD3ZIkyQFRYLV8wE3MoVAAx08cxVt73kJvTxeKw2HU19fzgoWR6Ah0S8S8BYswa94ipDXD7ugZsl7dvqPn9QN7Hzh49ODuS4CDDkkEiMDlJSD4fL6idcuvva/Edn5JyRlNVjKvBhxuocgXgEtRITN5wyzILMZ4POvzAsvOeNzg+/+Du9DSw4bIkijYxkQOf+fVwuxC4VTBhqDISOWzgCpjYGQY57o6rdqmqQM9uehfv7Zz+1PU3+/yLpQPcnYSPR+E2tX1HfHjt97x2WqX9/vXr1oirl01V0hE+5FJpeHzBaAoPry5cyuGkyexYcMSmHoEDtGFSA/w84dfwMZNn8CsuQu4a4tVUw4EfEilEojFo9zKoypO6LoJUVB4NlYinkEikUYwUISa2lpksykkkzHEYzGMjo5gcGgIIyPD0E0LiqqirLIGU6ZNQ1l1AyLJlPXUC68YbQMDP/jZ44/+NYDc1TUVNBoiMOkJiJWVlVW3LF/3bXMgfr8ZT3tK/SGxqrQCpYEQbN1EOh5HNptjMciwJAGswR8vccFiAsFEzHgleAuizRTRe7+z9jcQLGDsnT2A2YJVaIo89s5/h8h7CabzGjwBDyArsCQbg9EoWtvP2tUNDcmWRM/ntr2168WxDK9JP3FXCgASPVfKTF2i62QBzP/zK187ONrb03D7zdcLNZVeiHYOqUQaXg8LAnTh9Z2voT9yhGdvSUICggHE+gQ89/ybqJ26ACtWXYea2mpu6WFuLpZ2rus6ioqKeAZWNBqDy+mF11OEI0eOY+fOt1FaWo6bbrwRtqVxV5jf6+NPbKMjwxgaGYJpAS6PG4rLjaLyCgzFU/aut/fZh0+f6d95+PA9h44d20d+9Uu0KOiwRODyEBDD4XDZJ9Zu+mm6c2iN04Rj0ex5gpHOIp/JwjZM7r6SZJaFpUJWRCSzrOOMVbAkM8uMUBA9XOwI1u8UQUzkFMxEhXeLtesb+x77JhM/oqRAcasYTaagw4DPH0Q0EcVoImHLQc/onp6zH997eP/r5Oq6PAvmg5yVRM8HoXb1fEeYP2tW8x9t3Ph2TWm5snJpswA9Bp9HRS6dg6y6IElevLFrM9q69uDmTUsQDJiwNQvpYRnvvNOG46f6cfNtd2PlmtVIjo5wC4/f7+OByMz8nEymoMgueD0hmIaElpNnsHffQQz2D/PU9NWrlqO+oRo1lVX8pqXpee4eY9kULNAwoxmQ3W4cOHbSfnHzFnNYN//H488//w8A8lfPNNBIiMCkJ8AtPJ9Ye9tPew63rPILirpkTrNgpDOwNQOWbvCipSxYGRJL1GIdhc13g5YvpMdcW8JYRuh4Ftf439/v3mKurN+2sYBmp9uNocgwd3PJLgfP+HJ7PCzNHUfOnrK802rb3mw5dO+ZM2eOTfoZvEIAkOi5QibqEl2m+8+/8Lm/qw/6v7xm2QqxujSMfGoQDoU5tAt9sZyuIHa/vR2Hjr+GDTc2o7bGA8GwYKX8GBjQsHnHIZRW1GP5sqXcYsOerkpLS3hbCZYOKooSPO4AFNmNXNZCdCSJ3p4BnGltx/nOTsDSUVtfi5lNjaioLOPHkJmrTGCFCi0YooT2nh5775EjViSnH3zohZfvikQi/WTluUQrgg5LBD56AkI4HC6/d+2t/5Q9P3ynU7PUxvIqoSwQwkBXN9xOF0+OYE6njJ6HAROSQ+Ep6KbOus5YEC8IWOblL+xCRhbL5GLb+wOYf9sQ35/dxY4RjY3CXxSCPxhANB5DztD5uYdzSZyKDxvhxtrnXtjy2ueGh4cLxcZom9AESPRM6Om5JBfH5lytra2tunnd9Z+u83u+7pFs343XbRA8DhYemIGlazx1HDYTPT7s2fs63nrnOay7fgFmTC/lT1Gy6YepO9Hek8T21/cgGCzC7BmzUFtVjcrKSuiGBsOyIMsK+voGYBoiAv4SRIaSaDvTAY+rCHPmzMFb+3ei7dwZJBMJVNdUYWpdPXwhH4KhEErKShHL5ewXXn3VOtJ6Jnqwb/DGlpaWo2RKviTrgg5KBC4LgXA47LtlxfXfKNId38gMRLxTK6qEkNOD1PAIvC43r9bOrMaapSFvGTAFi8fy8HRzzeCCh4kb9pLAPi+UzmDbuwHNv8WgU0hZt36rKGIPb0XhYt4fMJ3JcOHDrNjpXBbOohAOdrXaGUVK5Rz2Xz/36ss/pHvTZVlCf9BJSfT8Qbiu6J2lsrKy4lmz5q5d2LTgftWQlx3b93Zo5pQi6cHPfEIoCgShsjo7lomRyCBCRewft4Hi8jD2730Du/e+inDYhbXXLYHbJSEyHIXb5YNhe6CqXux8fS+igwksW7ACU6dM46boaGwElTUVyOsaZMkBAQ70tA/j6KE2RPszkB0qmpfPRCwThdPh4vV5err7WGEwNEyZivUbbrT//3//nh3JJFN9eu7/ffLF5/+JChFe0WuQLp4IvJ+AfOfaG++f4gj9Y3o4Fpo/Y5aoJTOIDQ5jSm0NMslx4wkTOjZMVlOHBRqzZsUAZNamhgcrF7aCRefX2msV/vDuPhf+l8dq8ljcqvwbvvHuMS9spjNWX5X/jV1L0rTQnxixh/LJrne6z13XOdB5nqzQE3uRk+iZ2PNzsa5O2XT77V9oqJn6111nu0u9glOq9pVJQ91tworlTbjx+pW8Gikz2bII4lh8FMGgH3ktCdPIoqjYh6ef+QXe2b8T99x7O1avWYK+vm4kUnGUV1ZisC+KqpJ6vPXGQZw4fBZrV61H0/QZ8BcXIZ4cHfO/Czy2xy0HkR7No/VYO06cakE0N4JAaRGGBocxffpMzJgxC8HiMExRtB99/Al7YDSaTyr23z707JN/R+mhF2s50HGIwIQgIFRUVNT8xc2ffHzkXNdih6LKYX8x9GwOZjYLj9P1nttKtAvZVVzTsJ/5G0Tjtwmd98mY3yB6bK6QCqLng2y2ICJvWkhqeZyLDWjOqRU//uGTD3+D7lMfhOZH9x0SPR8d68t1JseXvvZn343GkveLluhuqqwXls5eIPae7RCGu85h47q5qK8tgq6Z3KVl6RaPxQkGg0ilY3C7VDicEg4fegdbtr4IWQWuv/5azJo9DZadg4EMRkeiEA0V1aV12PzqLpxqacd9934GFTVT0DswAo8/AIgyr9ujSiICXh9Ey0QmmcHJ0+egmwIyuTwCwRCWrVgFW5LtJ55+Fq9u364j5P+7Le/s/u4oa7deaPxHGxEgAlcHAeVr937m771J4wu5eNpVW1ktWFmNVUTlbq1cOgNVVgop5qwmDxM9vBkFq89TyLcSDQv8twusPb+O5rfbcMatNh9M8jCLkwjDtGE6FLT0tdt2yBN9+1zLhpa2liN0r5q4C5REz8Sdm4txZY7Pfukrf+ctDv2xx+lW5k6fiZm1jUIunhS2PP+y0FRVhHUrZ0CRssjlNLhdXhh5g9fACARCSKeTKC0Jo7e3G6oiYGi4F8+/8DQGBnpx/YbrsHbtMijOLHp7OiBbMsJFZRB0GW/sPIDW1l4sW7kRS5atRc4UYNoCJFWAaLFzxZBODCKfNVDsr4NDCcJfHMZoIgnNsvDK1q32S5u3GaVNU3/21JbXvhWLxZjg+aD3povBkY5BBIjAxSUg1JfX131y5fVbE119DV6HRywvKUU2kYJDklEcDPE09UKgMhMYTNeMxemMWXuYGJJZlugHvDUUnqDkD/jt90SP4veibagH7dFBQ60v/ocnX3j2v5O15+Iulot5NBI9F5PmxDmWEAgEgrfdde+XKhqa/kZRJHlB8zx7anW1kBkZFV555llByOdx541rUF+pwsiOwjCsMdFjQstbcLs9vGKyoek8TdTldECULBw9ehjPPfcstwKtWLUYjVPDWLx4JvR8Gu3nzmFKbR2io2m88PLrSGdlLF5+E0rL61FeVQtbMtHV0YITJ/fhfMcJZGJp1JY1Y+3qm1Hb0AgNwPadu+2Xt28zfJVV23/x8kv3x+PxGD01TZyFRVdCBC4SAdcDt973rUBC/2ZY9ThZI1BLM2Dk8lAFCX6fj7u3sunse6JnPDh5zNrDEiokaGOi5/c1Al/QAFkQAVti9qIPNCRm6YEgwVRlRHNJtEcGLKk82Lbt0O5N3d3d5z7QQelLl5wAiZ5LjvgjPwH3k3/6wS9/V3UHby8KF4uzZ8+0LC0nCkZe6Otow+5tW/CJu+7EvOk1MJI9gJmCZYq8N5YMBbrOKpzKPMYnnczwd+b+1g1WGsfmFZePHDuMfft2QRBzePDBexH0yRBFFrBsFcSSpWDbG3txtKUHU6c3o6i4AgODA+jpPgtJ1FFbGUJZcRW6W5MoKZmK1WvX4nRnJ7bs3G36q2vf/JdHH70rGo0mSfB85OuHTkgELjUBoaGhYdpd19zwst4baWiqqhNFy0ZkaBh2XoOezfMYw6ryClhGwaVVaDlRsK7wjCsWtAwLgpWHgII16P/exoXQhUUI2RcL7jAuWj6k6JEVB+K5LHRVwEguZZ+LDmp2UP3PL2597Z/JOn2pl9EHOz6Jng/GbaJ+S5gxY+6c+z/7x7+MjKRmVlRUCY1TGjBzeiNGhvpx6tgB4eyJQ/A5JHzs1psR9jmQT/XDIdm8VYRp2Ah4g7wvVjqVg9frByvbzmJ8WJEvTcvxG0b1lAbkk0m88urLaO/sQGS4G5tuWoWG+mIochZFYTcGI0NgAUCHjp7GQCSFrp5hXqenrroGi+YvwPSGevg9YbSeGsLmLW9h3pLF6BwcsNqGInsee/lXn+imWjwTdY3RdRGBD0tAuuna6/+oUgn8rwrF4y71BZmUQS6ZRioRQywywu83FZWV8Dg9/FyCwCJ4xkQPpIIQYqLH1C8QPe/zgL8boFyQSO+FBBZEEHu0K7i3Pqilh3WncGAkHocS9CBtaTjZ3WE5y0KHX3pr2w2xWIxZqWmbYARI9EywCfkQlyNec83K9ctXrf++bsp18+YtFKZPm8ZvD31dnbDySRzbvwdWLoY/+ePPwNKzUKHzz11OBel0BtlsHuUl5fwpKBIZRSAQgJbLw+fzQc9rPA2dPYENDQ3ydPaGmbPQ2dqJF19+Af29p3HLzasxc3oZYol+uNi9ShF4Ua+Ozm4kkwbKSmsRDpRDz5hIxzIwdQWa4cUTz7yKruEhu35+866fvLr1s+fPn+8kC8+HWAn0VSIwsQk4/uSP/vih0dNdd82palCMRJoXIPS4HBjsH8BAbzeYu6u0pBR+f3BsJMyVxMQJEysFaw/bZJtZeZh8KWR2jUsb/jsTRvb4eyEu6Nf346HQvznF/ffkJ4gKoqkE/CUhJE0NPdEhuzc+kugxk7cePHpwD93Hfk+QH+FuJHo+QtiX8FTi7Nmz565evfFZlztU1zRtllBT0yCUhkuQHh3FC089hp7205hWW4a7b70BpWE3JORh5DL85lLYCkvhwpoX/FNuIWbBgoX0zsKu7J3dZGTYkhe6ZWPX65txvqMFjVNK0NhQitJyNxxuG8lcFIqDFQ6ToWUAjxKCUwwAOQWRaB66EsKb7xy1j505kz+TMT72qx07fkVm4Uu4UujQROAyEwgGg8E7l2/YXyK76sMOr+SwWC8tAYJlo+d8J0pLitHU1Ii9e97mld09Hg+CoWJ4fQEuUNLZHLdMM+Ej6CYvXuhQFEiKAkVijUJtGHkNGmsZ4XDCsC3ANHiaOyteyH5nfbx0y+Sue7fbjWg0inw+z/sFsr6BmUyG/5zNZvnnbGMNlGVZhmEY/MU21eFGLJWEK+iF6FSZ6MHJ9jYjOKPqXx596dlvsdr2lxk3nf59BEj0XPlLQmpubl62Zvn1v0ikcrVr190oVNXUC+FwKWzdwMkD+/HEL34Gj2ThpvUrsWHNUuTSUYhiHgGvFznN/LUnnXfLsI8JGy56WCM/duMY+4ybiVlRL0gYTeuorKrDUM8ATp84gfPnTiOTHkbT9HI0NpXDGxLhDSoQRRvZdB52VoZoOOESApDUEsRsL3761AuWIattP9v84vqenpE+ejq68hcljYAI/BYCvOXE7c1rj5e4fKGAoAiKbUNVFCQSMSSiI1i2bClWrliO7u5u7Nq9G/FYjFuiVdUJvz8El8cLSWS9cgQoLG1c06Fp2rtChImh8fYTXq+XxxiyF6ukzJ/Zxv7OjEXRkRGUlZXwz8cFFqvizDxTTPyUlpZy4cP+xh8KWdVnSRp7KTAtG8l0CoHiENJGHhlTR2t3p6WWBw7/5FfPrAWQppUwsQiQ6JlY8/GHXA2bO9ealWvWbFx1wz+0tJ6bXts4Q7zpltuERCrHn0hGBwfRdeY0tr70LFYumIt7b9uAxroyDPV38qBjr9+HXI6JF/ldC05B9LwncMYtPIVgwYLYGbf4sCenLGwoqouLGcV2IdofQ2fHOQxFutDedQJTZoQxpakCwSIFLqcKt+iCbDsh5mW4g7V441iX/cLWXUbW4f7Ww88886/0ZPSHLAHalwhccQSEKVVTmpbXTD/YEK5wB1SnIJkmFFXC+fZzMMw87rn7Tiy/dhVsLceFz6nTp3Ho0CH09g/w1jherw8ejx8ulweiKUCCxMUIu+exFxMl9ljvrWQyWbAIMYVjF9xiF+6Xy7KGyAXrDRM2TPAw6w87Bg+YHuvfxd6ZcGKf8aan7C5osS7scsEqFC7CSDwGxetCT2TIPtXXnjipR5Z3dnaeoYe4ibVGSfRMrPn4fa5Gnjp1av2GdRu/WBwoWdNx8lyTlrN8FQ314vylSzB38WIkUhkokgAjk8Gu115GR8tJ3H/HTVgybyYkI8Xr5KiyjTgzy3qCsLivvCB2uOi5wKJTyJkYr4UxLnoK+1qiBVNmtcQEOOwA/I5SZGIGD4KOxIaxZ98b2LrzBSxf24ziEieKinyoKa9EOFCE+HAckjOMx17dZx842W5ed+PGPc/9atvf7D+8/wCYlqJChL/PWqB9iMCVRkCYM336oka5dOf8qdMcYY9XMPPsIU1Ea2sLAgEPPvHJ+zB1aj0MU+Oig1mARkZGMTA4xJsV9/b1IzGa4i6ukC8IUSgInYLgUWDbArfSsMQMFo9Y6MvFhJDNS3MwgcN7clk2/G4XUskE38fhcHBXFrMasZ/Zi1l5mPuLxTKyz9lr3FrERI+iOvhnrKQH68clOx1ImHm8eXivHp7f+Pe/fPX5/wFAv9Im6Wq+XhI9V8bssnlyLFx4TfOi+YvuFWzljv6+wSozZ0j15bXC4MCwcO2NG1E1tR7F1RXsYQjZZAI+h4rXnnoCid4ufPnTH0dlsR+xwW64XTLcHgXDI0Pw+UPc1z2+FSw974kb7tYaSw99PypbMJHQYlAVN1xSALLlQzppwucNI6cbeOX1LTh17gRWrluBvqEOnO85B1m0UF5agmhkGIFQJfYf77ETecEuKS0xvIFAArZ0Ipoc3dNypmVzR0fHsWg0yprvsKv6fQtxXBkzSldJBCYnAXHhrHkrK3KOzcvnLXB4FEXIppKwoSMWi2D2nBm4445b4HTJSKcTMGGOCRAXFyuRSBS9PX1IxFJgYTVnz7RCzxtcrFjsA2bNkRRIkszFkGkWOq0zMcTemV2ICSBuGRJEuGUFuWyhFhDb2HGYgGLV6ZlVh2WuXih6xt1czBrERBa7PXIxpeV5L8G8ocNUJbT0nLPMInfLc/vfWBOPx0cn51RPzFGT6JmY8/KuBqmsrCyaOW3O2rLiyo/l8sb6keHRgMPplhYvWiysWLICmZE03ty1G+tu34RAZRiGzIKHUxgZ6kVtaQne2boZA21n8MVPfRzVRUEkIv1wu2V4PA4YdsEPfmHvmXdjesaCllnKekH0jG3vlntndS4smHbhycfIMSuRAkn2IlxShZ6BUfz4kUfRFRnBn/3VX8DhdWI4NoTISD9vaPrmjs1QnV40NC1AY9Nse2hoGKOjozjT0mrn83mztqY6AcHe09HT8WxXZ9eJnsGetjEBRJWZJ/aapasjAr+LgLhk7txVpUnHa9cuWuoULFPIJEeRTiXgCTixbt0aLFu+ELqRQzqXgNfrRlbLwdSMgmtJdPB3VXbwumK5dBaZdA6x0VEMR6KIjsQQGYkiEUvy1jbsiU7XDS6MDMvk9yhRlqCMxQQhr4M1W2aWHCZomOAZt/DEolHeWZ0JHJ/fD7/fz4XOeHwQjw0SJMiiiFQiwcMFmLVHV0SkBc0+3NmaaNEia1tbW49TcsbE+UdBomfizMWFVyKFw+HSOTPnr2yeu/hbg/2ROT3dvUpVZS1WrVotzJkzh7eJYL7srS9vw9v7D+Cme25HU/Ns6IqJZC4BRTBRFQ5iyzNPo6flBB782J0o83mgZRPwOhWYAqu0zAoOZsbcWYXTvyd6xsROof47BGY+Gpc/XPgUXgUzsIJsMoZ4Iso7pHtDxchYMra9fRB7DpzGF7/+17BUF3RBgGZq/JwtJw5h4YJmftMoDYdhaCavzdF2ps3u6TiPzo4OtLa22qUlJVpxUWjUEo03d+176/vd/d2nBgYG2JMTZUVMzLVLV0UEfqfoWThz3qGGSoMAACAASURBVNKqvHPrmsXXuPVcVtC1DKLRIcyY1YQbb1yHcFmQNzvWLebeMmHaBhSpkGWlKE7uutKyGn9XJQe32qiSClGRefZpTtORz+SR1XQM9Q0jmckiGU8ikcoil84jlcnwvn+5dA7xgREUBYp4ZhYr0cFekUgE5zs7uduK1QpKJhJcaJWUlvK/j2d3MfcWu/8x0aPlclw4SYqMWD4D0ynaB9pP6aki55+/9ua2H5OLa+L8oyDRM3HmghtUwuGwd+XytQ/U1Uz5Wk9PX51h2MrMGbOxcPESobKykptT+RMM83dJDnSc6sDRk8cxd8U1qJvVhBSySKRGEfB7oMWi6D91EkPn2vDALTfDYemwtTSCAS8SiShy+SSCIQ8gjOsHcUz0jMX42AIvTsjETeF9bLlcIHrSqSxPKYWdgcMpQ3bIsCQZ3SNxbH/rCA6d6cUnHvwKMrYKX1EZf8oajPRj987tWLSwGQ01lRiNjvCbDkybp46yVPtwMGQPDQzgrd17bPbENTIasSVJ0oqKAj1tHWf/946d2x+Jx+NxeoKaWAuYroYI/AcEhOkN0+dOk0O7rl1yjTcXiwuKDO7aWrl6CW7YeB3yZgq6mYMkW0imEwXri+LkLipTt5HLarANm//OHriY+GAuJkEouK0Kgcas2rLAM764NdtkcT2F2B72fZadxWqFtbWcw9lTZ3C2tRWBUAgV5eXo6++HIklYtmwFpjVNw+EjR3Cu9RwkWYbfH+BlPJi1h51HlATuJmOOMz2XRyhcjP7RCFKCiZ5UxMyGXI8/8srTX6Isronz74JEz8SYC3nKlCkNa1bf+GeSqN6WTmdLi0tK5aqaGrF54QJBlFUuFkzb4rUnWJokvxGIKtqOnsLx4yewZN0alDfWYzAVgz/kh63n4LQNxM93I3K2FU2lxZheXY6wR4WRS2E0Noya2krE0qPcTcU3ZtEZex/HMh7iXKjX897GfudGIIllTCjIptLcDGwLCiA7EMsYeGXHbnSNJHHLPZ+E6PUja7DYQYHfhE6fOgW/34vKqjK4PE7obGyWzcfJ/s6KIaqihPKisM1qDfWd70bHuXMYGBhgEYiG0+McHBkZ2nFw/1vfP3Xq2GHmjp8YU0lXQQSIwO8gwNrk1K6eMn/vlHBFaZU/JJw5dhjTZk3DrbdvgNuvIG8l4fG7+cOYaRo8vsY2RGj8BqLA0myItgMsHT1vaXB7nPx0rGCqKArI5TM8o4qJHPYZf5ocS1Nn9cIK+1qwdVaNQ8ZQ/xD2vPUWjhw9Cks3kcykce/H7sP6ddfzh732tnY888QzyKTyqKqohmWY8Lg8MExmLRdg6iyeyOQuM0lxQIOF0VwaI/mUPYDc4ZeO7NyYTCZHaFVMDAIkei7fPDD2zubmJQtWXbPm8xCdG+LxZNgfCMjTZs4Qps+cIZSUlaFvaICbbQVRhCGw7AMDFss8kEQ4RQU9Ledw8OBhNK9eibqZ0zCcScDpdYJF+blgw53PYd+WzShXFdy4ahlUM4d8KoaikA95PQMdOhc947E7BRzvlWUvFH8fL1LIbxeF38cqnmo2+NNULpOHIjshiC5AcmEglsTLr78JuL1Yvn4Dd29lTRusgimrsXHy5BnkchnMmj0NDo+T3ygyLFtDEvlTm21acLEmhDkNfqcbAdUFwbAwMhKxe3p60dPTbY+MRM1gMJAe6Ovce/jwnu8cOXJgLwBWeIg2IkAEJigBv99fdPuqDdvktD6vqahCHDrfgQVL5+O2OzZCctmIJPphQ0Mml0IoFOKiJ59iLi0D4VAVPK4g4iNJDA4Mo7P3PERZQDafQTqdgmVrcDodqKmuxLTpjTAMjQsfm2WgjsXgjFdzZlleVp4VRlQwMDyEoaEhvPl/2HsPOLnK81z8OX36zM72Lq20q4ZQ770XQHQwYINjG9s3uXF68vdNuc5N8T/FJbGT4AIOvUgCFdQASUgI1HvXSlqttvedPnPqve83M9KygBASkkg4h9+y2t057T3ffPN8z/u+z7PtPQiCjMWLljBWvaSgGOHuKFaueB3hzjAqygfAUA1wBhBPxBAM+jKgx2KMjyA52TwdTiXRo8asFjXauqv1xNzTdXVn7GaML8aAtEHPzX8OXE5Ojm/UqLGLx4+f8m1TF8Yqssfl9fmEwpJirri0hHN7vQzcxJMJcAIPThQ+AnpoFSPxInrqW7F9x/sYNn4Mhoy9Hd3JGGNLqOvKI/AI8MCBLVsQa2zEXXNmoCzoQ6S3HYX5QfT0tkGUOFbIfLmW58OgJxuey0xPX5diIKmpUBwuVijIcxJEyQOLd+BcUyvWvbsdNaPHoXzocKi8xJgeXqYVmg8nj53BudpTGD9hDLwBL0yRR0xLwSD2iJRTOR5uxYFYTwgKJ8DFS0xdlRguyrWT/kY8HreaGxqthsZ6MyfgbT20971/WP3mSsqf26zPzR/X9hntCFxtBJxP3PeVn3WduvjE9BFjhHB7O0aNHYF5C2dAdgHRVC8cLg6sOzQchiTJsFSao2S4HH50tvZg/97DOHWqFp093cjJDcIf8MHjdcPplCArIvLzclA1aAACAR8MQ4ORYXzSKS5itNNpe5fkhqrqkBQHY4d27dqD/LxC1iJfV1ePB++5H7wp4rlnn8f5U+dRNXBwmtGxeJiWAUlKMz2GZl4CPQYPxHQNIS1hne1qSTSJsUe379u1zl6QXe3wuLGvs0HPjY1v/6OL48aNGzdv/tI/5QRpbigccw+orOZLSsq4iooKjnLKmqGDSlVCkTDrJvDlBBjgIWaHjB+MTP463XIpINkVwdtvvYOKYTUYPW0SolqKUb6UGnJwgJJKQOvqxMldu1Ae8GDu5AkQeQPJeASyRJ411H1FTE/GmybzvT/j80mgJ6GmICtOWMSvWBIUhxeqJeLwqfPYvHsPZt1xFxw5+VBFGTFVhygrCPiDuHC+Hnv37MbQwVUoLi2Cw+dBwtRhEJuVUU51Kgp4zQRUnX3RSoqUWwn4UBwIGHpdbnR3tlt1deethovnVJipjS+88PTjHR0d1Opub3YE7Ah88SIgzJ46415Hj/bchEHDHWYsgbGTbseceTMgOQx0hVoBjhhonaWuSHFZ5ES4nT70dkXxwXt7cPjAUSRTOhYvXQavn4QKFTgcMtzEcnOkw2PC6ZLAcRZjegigZIUGmVqzRcKDHHxOP1pa2kCsekdHJxzEKvty8MtfPQ3L5PHAsvuQl5OH5559EUf2HWKgR6HOMU6ErFDHVxSangI0i1lcENNjiTziho6opeFEQ50eC8p/uXb7ph/bxcxfjIFog54b/xwoxtL48eNHL1h019+2d/aOl51O99ixY4Whw4ZzRIqSyBYBHAIQtFEXgMPpZJ0BvZF05wD49KOiD3vaWPsmePBJE+vXr0NuaSkmzpqOBAykqJ5HVsDpKlz0ZehoPn0KF04dw9gh1RgzYgjisQj81Lau9jKX4o8FPZfa09OAqD8Qop81U0uLg0GEYQlwOH2IJA3sOnwC+0/XYuG9D0IjUOR0IZSg4kQZXq8fPV29OLxvL/iUiiFDa5BfXgJLEpCyDCR1Ld2ZIYpwiwo4w2QeOyQmRhtNXgQAKS8f9Pqhkj+OGrdam5qso0cOGolYz2u//OXPv50RObzxT9g+gx0BOwKfJQJU11M+f/jkHT5NLBFUjR87cTQWLpwFX9CJSLQTvKDD7ZFhWmkNHipcpg6uSG8MtbV10BI6SksGorh0AFxuLy0HWSqLMdemipSaAMeZTOCQNXqSlU5WmTlT02PoJhSeGJ4kcvML0dnZhZKSMlBzxuYt29DR3oXbh96GgRUDsXbNepw7WYvKioEsvaUnNYiSAEEiWy+VgR7WSs87GOhJWCZivIGTDXWmGpSff3XLut+256PPMkRu3Gtt0HNjY+ucO3fhvFFjxj9q8eIc0+Jzq6qq+OohQzlqv4wk4tBNCxaXljzPUq9sJZIBOUw9tI97cN/LpZSUi5exbt16OHx+TJo5HYbAMaaHHIuT4QhKAl6EW1vhg4Wjez5Ab3sLFsyajsrSUkBPgFND4Bnb8+HtEsjJAJ9PAj1cJt0kchIsjlZbPrT0hPH+gaNoCkcxffGdUEURnNuDnmgcouKAKMqMpWk8W4fju/emu7iGVIN3KYztSRBbpWmsFVQ0AN60mBlhdqVGoFBWSKdDQrizGwrVPFmA3+eyDu7fi5MnjqqN9ef+ZNWq5f9hU8o3boDbR7YjcB0RcDy+7OF/Qkv8W2Y8Lo8cfRt3xx3zUVwSRE9PC0wrhZwgpZ4ScMgya2ygNJTIkUWEBKfshMeXC02ToGsWq+dJJCNQtQQSiQhjiEpLixAKp9Ut2PxKpqYZawmaf6gDy+/yM8HCWDIFmXWIiWhp7oCiOPFvP38KD9z9IHxuL9a9uQkdTW0M9KTiCVbTI8kiOMFk6TP6mVLyEqfAFDgkYSHOGTjf3mTF3cLOd/bsvrc12tpxHfGyd/2cImCDns8pkH0OIxQWFuaOHDlm+rRpM++PJfTFssPhKygp5QfXVHMki94bJiuIJCRFRlzTITsdrGWbwA7VqxDLAcO85CdDrsHsQz8DhNiKhVgPy4JPcWPDxvXgBBmTpk8FFIl1eXndLnS3t6IoEECkswMFHidCLS04sm8nSnKDmDBmNDyKAEWPQLQul8BkhQovg5z0nVmZ4mYzkwvP3q/LISPUG2HFf5ygQHL4cYG6IQ4eR0pRMHbWHCQ5EXA50RWJMqdkWrlRmkoNRbHmhZcxZeIkVI8YBs6lIEmgx9RgWBZzTlbjSSiCCKeYUUC1LKQ0FfFUksUq6PFBEQTEwtR+7wFvGNaO97Zb0Uhv59Z3Nn5t9+7337ELCD//QW4f0Y7AdUaAHzBgQM2M8jGvq92R6pLifGHW7KnICbpQV3cS4VAncvO8mD5lItwuV9rZXNXgcDghCjJTWuYgw7LcOLD/ME6eOslYHV1PIhLpQcWAUsyaOQ3B3ABjflhLO08MeZotJpaYSPMcj58dq6OrB8FgHpIJDZFwgtUnPvf8y3jikcfR0dqBN1aughpLYeCAQaw1XRFkCJIAzUyy9BlnpM1PRcigmh6VQA8MXOhuteIOrnFv44llx8+cOXydMbN3/xwiYIOezyGImUMoVVVVFWNHTZg+dsLkx3WNm9DS3u4YcdttXG5hEefPIY8rwikcRCktiZ6kFYIksu8M6ABM8VPiBfampJUI/UxpHeYVk3H5pe9Z0ON3ebFp40YYFocJUydDlAl8AF6fB62NDeAtE7keN0RDg1+RUXfqBGqPH8dtQ4dgVM1AOLQoAz1UMcQSZxwljrL+W1nAw87MvtKgh72A/d/rcqGjo4OBHkF0Q1R8qL3YhB2Hj8ORl4/bpk5HjMCa4kRnOISc3FyEw1FWpKyYFp792VOYOnESam4bDlMRkbQMaHQWUWBAkDMsGKoGI5WeuCgeTNiDCryJAaIW03AYxQUFsAgwRcLo6eq0ztWeMRsvnt/y+ooXH+rp6SE9H3uzI2BH4IsVAemuGYv/Z57p+YuGC7WByspSrqDAB1gp1AyuxMxpE1GQnwNNS0EjmwdmKCoxPyxa+OXmluGlF1dj29b30dbWilGjR6CouBAtLfXwBbyYO2cmaoZUXSpkpjmVQE/WgZ1CocVVdkzF6YYoOpBK6pBEJw4dPIqCghK4JBdOHT+DN1evg9fpQvXgIYiGwrA0E4lUAg6vAs6ibq4+oAcWUpbJmJ6GnnYrJiHaYIS/9faOLSvsBditH4A26Ln+ZyCUlpYWL1l83/+2DOHeSCzmK60o44cMHcEVFBdxTpcLFsczwEOdSQQWspI3tCIweOsjplL9H8qHO6sykMNKqycrkoKGixdx6PAhVFYOwPiJEzLGeCm28nEqpMuTYPU9OQ4n9EQMJw8fRioWwciqSkwZOhAtF89CkUXkBINIqUnWwk76E9Q5wTQyMsJfyHjY0BXoOuXQdeipFMrKynDmdB0MS8SQ28Zi6869eHfvQYyaOh35gwYjIYjQBB4ah0tFypSykg3grVdXwa3ImLVwASSvC2EtydrXSdKdfG9kUYJApu+Z50SxY+Ax8wsCPayAkOcgwoLCk+eOhbOnTlrb3303Hou0/dGqVa//yp5srn+g20ewI/A5R4ALBAL+ry995F/3bt3xUHF+QP7WNx5HZVkRgn4XcvxOxGNhJBMRNpcx93MpvSCkRaKpS1j+2nrsfH8fekPdKCgIIpibg2EjBmP8uLEI5pJ1BOn9ZGfcjzrYiGzukBCKxNmCND+vBKmkgYv1LYzx0RM63tu2A7FwDD6XDw7ZAZfDgWQ0DlVXoXhktlAUDR4CzcmmyOYnneegCkBIT1r1oU6t16n+4I13Nv6jLab6OY+gazicDXquIWhZqqOiomLgzBlL/tmyxHmxaMJVM6yGGzdhIpebX8D4EvJ6oY3Ajkm55OwHdybq9HsGevo8hY+IAGb2+STgQ7qCBD42bdiA4cNHoGrgQHi9HsQS9KZMQRYFVgzIGQbckgRJN9De2IyOpiaIqRjmjR+J0qCXKZtGIiGEoiHme0M/UyoukYyxSYYJF7K6IxL34piDsWFSVwXHXhcJJ6GaPHILK7Bj32F8cPA4Js5fAPj8SPICUgIHS0jXLVGyjO5T1i1sXrkWDlHCjPnz4Ah4Ebd0JAwNDpcznQIU0vU62fvPAp5szCzNYPvzlPZKJuGSFAQ8blw4d9Z6b9tWw+dT3v2nH/6fZQCS1/6o7T3tCNgRuEER4EfU1IycMWzy083nzo/+3nee5GdOn4TmhnOIh3vhcStwumQ2H1FXlkru6dR+zpG+jhMH9p7CmTPnaT2GouICuF0KiksKUF5RzPAFzWVZbbGPu35qkiAGSTc5cCANMQdaWzqxY8ce7N97iPmjkz4QdW2xpomkymqMaN7RqduUig5hQjR5iGYa9DAGieeQEoGQmkBdd5uhBpV/fXnjG39m2+fcoFH0GQ5rg57PEKw+L+WnT5+9tLig4ofhuDZkwOAaYcSI21BaXsq53R4mV04fzgz4UMFchpnIuplfWnew318d6Pm4yyQgQCkwl8OJbe9shsflxtCaIQgEAqz+JxqPMOEu2mhSYK7CvABBt9BQew6n9u3BpJoBGD1sMHgBzJoiJ+iDrPBIxWNwOBWkUgmWXmPAh3WNkcQ7B8vkGJiCYcA0LThcAfDUCaFx2HXoOM62dmLK/EXQXU4kOB4q3atIEvEZOXhSldZMbHz1dZbOmzpnNjx5OVBFDpFknNU7Mal3jiwwPhn0kBIq3T90g9HOTllBSUEBOluarV0fvG+1Nze1bX5n3eLz508ds9meaxvs9l52BG5gBGiCEudPm3NXrqX8asSgqpxxI4fj2OGDcEgkDpiLQYMqMWBABXgy8kyE2VwkO2TI5OeXENDdHYbL5WA1faTgTPMXMdXkBZheZGUZHvp+WXiV7onYYWKNqB6RaoRIdiOZ0LFnz0G8uWYT2hrbUZhXiLFjxkO0eHR1dMLn8cBNHamchahGyhhp0ENMj2CkQY9BoEcAerUEzrY3mUah+7mXNrxBdhQf7Rq5gcG1D/3RCNig57OPCnnxgqWP5uYU/vB8fWPeY9/4Dl9ZPZgrLCxk7Ao5hWumwVgRTdeZLxWxEoyhyJzrEvhJez6wv/dneLKX9WkPiDqY9EQKPR2d2L9rN2ZOnc6M+bwkQpiIs1SVykS0JHYOJwQEXB50XGzCge1b4daSmDtpAgZWlVPbN+uASKlRUNlMbk4AiWQcnJnWuEjXFmV9uagq0LxUfyQpXng8QZypa8KO/Yeh5BRg6LjJSDkUxCwTSctkQEwQ0/5epq5B0Ay8tfJNKKKECTOnw1uQC84hoycegUUt+eRtk1GDphQXbX2ZnuwURmwQb1hIxOOQwCM/JwgtkUDd2Vprzesr1fx87y9+8/S//7G9yvrsg93ew47ATYgAE2xdNnX+j7ovXPy6bJp8d1sLRlQPgselYMKEMRg3bhQ8PjeSWhyWYEFUZJaWcik+xr5I1MHJWcyCgudNpsvT29vNDEI/zPR8GPTIvIUodZXKLla8bJkS8vLK0HixFStWrMLxg8fhlN0YPKiazTGhnl4EfNQ8IUE1NWgC2VyYkDJMT1/Qo/JAlNNxurneMnKda154a9Wjdtv6TRhNn3KKT/tMvfVX+MW6AnHxwrueQIr/V9Myla9/+0musKqa60kkGSigwltiJwj8yLKIQG6QCQ1+PNjJ3lj6r5/0IPpZXn0kGl6fG50tbcjzBbBmxUrUDByMAQMGQHI5ILuciOsqYmoSoiwx1kRQDfidbpixJJrPnMG7q1/HwOICzJg+GaNG3wZJMJnDsZqKIxruZnQxXRsVRDO2x0xPGuTwnhb+MhmgiiUM5OaWYveBY9h15CRGT54BV0EJTI8HMdIOIrYIBqtoogJkU1PBawbeXruReeiMnzYVrtwARK8LvdEw695KA7V0KuwTQQ/56+jkwixCtDgYKR2ywLPaHiOVtH7+0x+bo28fVvvUf/xocjctCe3NjoAdgS9iBISp4ybNc4e0NYnuTrk0Px/VAypQmJeD224bimHDquFwO5DSE0TP0ATE5h5KJ2XnTtLpofZxh1OCKKY7YfsWLadvOgt60gyQCIMVRru9OTANAfGYjsKCCjQ1tuPFF5ej7nQdc2MfVDUYhcECGJrOFnpqIo6UoUJw08V8GPTQ9Ri06BWAlMzjZPMFK+kWdry5f9vdveR0am+3NAI26Ln68HNTJ01dUFUx7JX6Cxf8d999D+5/9DFu5/ET4JzOSy3nSTXF6FKmDkrFuKEwYydo698GngY7ma4sYj8+5ml8Guhxe5zo7ehCrtePo/sPouViA2bOmMmMSfPLShBVk4hqSZZiI/l0XjUgQ4CLEyEmU9ixbi2O7NkJWeQwbvxoDKmpwKCqcuTn+RCN9ICHzqYJgaTbqU2esT2XQU8sFmPFzvEEIDm92H/kFFq6I5g0axFinADV4YAmcNB5HgYMxvLwlgHBMiGYPF545jkUFxcz0MO7HZD9HvTGoww8kjgj9ZXylCvPBKI/00NsEE1apN7slBRo0SSMlAav0wG3oljP/PIXlscth1a/8fzEhoaG83aK6+oHvP1KOwI3MQLc4PLyqhk1o3fE2rsLFs2Zw1WVlqC0KA95QT9cXhd0M4WknoBu6WwuoZpCYolpMUfMDgNBPIm7km1PesLIdsVSTeLHgR6JN5iEhsPph5qyEI2oyA2WoLmpA8uXr0ZPWw/amzswoGIgyopLmLGopRts0SY5ZSSsdOMHFTJTTY+cTW9lQI/mEHG2tcHqlY2TW07uvaOlpeWiPQfdxFH1MaeyQc9Vxn/48OGjZ06e93J9XUP17Nmzublz5nERTUWMrBLcaR0J8m6hDgNiLsLhXjQ2N6G0uCQDdi7Dl0udRwQeMr/OKiJnL6c/AOpfBJ19HVvRJJLwigpSkRi2v7MZtw0bgYKSYjgDXiQ4ExpnIaHpbEXk5GXwKTPN+EgyAgAO7tqJI4f2oa29EaoaRmlxLmZMG4/JE8chFQtDFABJJNVljhmBZkEPT6wNdWURyHMGUd/UhkPHz8GdU4i88ip0pTT0agZMpwLRobD6IpqgFJGDUxIZRfz0U8+gekgNxk2bCpW3oPg8DKgR6KFYfhrooTQim7QkBxRZhh5LMgVnj8MJmeOw9e23zTOnj6Xqzx99YNeu9zfZ3RNXOeDtl9kRuPkRcDxyx91/mqsK379n0WJ5+sSJnKWlwFkadMuAbqWg07+hMuBDNYUumn85izE8tEmyAF3XGMvD5C1IzZ5tVF+Qlt24DH5MyMRsp1LgRQWaCuiqyEBPY0Mb3nzzLUiWA+fPnIXH5UXQH2BMj0ysMqlwuB0IaZE0Y9QP9DCDHwFQZR7nu1qsbiRbj3fXP3jo2LGdNui5+QOr7xlt0HN18Xf83u/+6RuHDx6bP6i6mn/ooYe4vLw8NHX1AF4PQmQfwYp5nexDndgemAZkh5JeGVDNDtXufMy5CPT0refJAqKrZX2YJYOaQsDlA28aeH/zdiaWNX/RYnRFeyGQ6KFDRjQeg2GYCHh80BMaEqEIvIKIEsUFtyCgs6sN7a1N6O5uxdkzx1jnxICBpVgyfw5kiYdDpPoai52DARGk1U1J06KloxOFReXYsOVd7Dl0EuXVw9EWjqMrnoLgckNyu+DwuZkbu0MSICsyfG4X3A4nVq9ai5G3346JM6Yxw1ECPaqusc43Sm8RyPqkQmaq6WF+ZAZJ1IvpWiFNh0dSIPMi9FgMdWfPWpvWvqHlBJw/fv7Fp//Kruu5ugFvv8qOwC2IAE/2FAuHjN0xdeSYkvvvvJOjNJKhJZlVjsMtQlQEWLwOgzpSOYul4S0CRAbV9UiMcVfVVHoh5HB8uHDgI2wPdaWmlZmpKNqyqAvUCUX24djR01izegOqKqtx+ugpiIIAn8vDrDCIRVaTpBpP85vADJuppocYaTIi5c20RInOA0nOQlNvBzr0eCTktr63ZvPG5+2F1y0YWX1OaYOeT48/N2/2wocszv2M0+tzfPPbT3L5RYUIRSNIGTogKyx1xD5wr+J7/9N9XCv6J13SxwEh+pDPCfgR6u6F1+NGW0sb3t28GeVl5Vi4dDHCkSgT+9Opy4qJI1pMUZTSQoXeALieMHqaWkGpZppgCMjk5wSgJeM4W3savZ0tmD1jKkYOGQQ1EQFnqijM9bOuh7a2DrhcBfDnF2PVunV454Od6ErqiFlAadUgFJZVoHJQDTheZOejxi+ajLq7O9Ha1ozOnh6cOHkKCxcvwvSZM1nHVjgWBS8IEGSJMUh9c/KX2tQzo5ZADyeQ5xf1/hMDZYEy/NSl5qCWeADdzS3Wm6+vND0O/oNf/OfPF9mt658+4O1X2BG4RRGgd7b8u49+41ehuqaHf+dbT0plRYXIz/Gjt6cD7R1NyA164A24EU+EkUolITsEiBItoxSwAwAAIABJREFUwQQGXmgOYA0QPM/+Tb/7xI3AiiQiFotTaylEyQWn7ENHexixqIrXl6/CjKmz8M6GzayAeeSwEUwhnjwBVQaqZOgmGaNeXrimF2hpNonmW8nhREtvF042nFedQ0p/+sza1/7ctsa5RaPrMud3ay/gi352r9eb++C939zfHYmVz5gzGwOHVnNuv4/lcbvDESiK42MZnJt1X5qqsjc5FdcRnZuIxXHs6FGmUjxm7Fjk5uWxtBsrZJYlxBMJpmZMXWWKBRzfsQcHP9iJhvpGprejiNS2abG276qKcqjJKC6eO4MpY2/DgjkzoMVDsPQEgjkeRCJxCHwOLrZ247kVy7F93x5UjBiJ2UuXYuDQoYjGU0zandrciQEjlWVioWLJBHrDPQzg7Nm7FyNH3Y6amhoWMrKXYKrUcrplvX89VN+6KAI9BHOyYO4S6LE4KJYF2bSgh2NY8dKLps8pNr606tnb7WLmmzUy7fPYEbimCPDDBg8bvXDUpJUD84vK773rTt5IxSFyOsrKS6CpETTUn4XH64Db50FvuIudJK3WLDLWN1vHQ+nxy4umTPsnCZv12TRDgyiQW7oOtysAgXcywHPs8CnsfG8Pliy6ExvWbkBbcxsDPaQMTxBLTSUYU01pNtr612tSvSLNS3RNvckYTl2sN3wjBrzx0xW/oQ6u9E72dksiYDM9Vw678t0nf/+p06frvzplxkx+6bK7uBCJ9fEcq2VhTE8fheVb8QSplojy1wG/H3qKhLMUdHZ2YveunXA5XViwcCFC4XA6vy3wTPCPvL6Y4eeFC9i9ZTsKc3OQm5MPn9sDQzPQ1NiAposNUOMxFOT4cPH8WfgUEXNmTcbksaOYOzvRzZSuEngffv38y9h77ChyyssxduZMjJgwAZLbjaRqIBFPpQsMifalYmiRYxOEZuhsciLWh9pKFVe6842ui01g1LlFxYAZgcePeIExHSQieNKrqqwvGaULqYtLpq4yw4TD5PDKc89aWjzUs3H72uFtbW3tt+I52ee0I2BH4Koj4Pyt+x75gdke+t7vfuc7ckl+kEtGw3A6BbicAqKxEBRFYJIZwZIiRLo6EIlE2LxBcxItrLLmxFl9sUtt65dAT7rYIKVq8Hr9CPXG4HJ5AUtGPKZh4/rNCPfEsGzpMqx5/U2cOXkGo0aMhGWasFQdtNh0OxRWUH0l0MOYdQE419Jk8SXBD/5lzfML7bb1qx4HN+SFNui5QljHjBkzZfCA0W8VlpQ558ybzxWWl3EknJfM1Jy4fKRYfNms84Y8oU85KAEDemNTzplSRzk+P1KJJD7YsQMNjY1YsmQJfD4fO0oylWIaPsS41NbW4tDB/ZAEHgvmzWfdCWTayVO/lqrhwtlzaKivQ+P5c/A7HTh78hg6mi9i3ozJWLpkIYrycqDrJhqau/Cr/3wRRVUDsPThBxEoKUVbJIKO7h64fH4IvJzpeMi05otcmvHJjDyqFaIUHYEbVp+UEUGkFBdNYlcCPXRPOoEeMmDNflGnGXVRUEx0Ax5ewuuvvGw1XzgX33V095jGxnPn7ELCWzFS7XPaEbjqCPDVldVDZgwdubIsJ7fmt5/8Bs9ZOjauW4OighxMnzEFmppkYqqJVJwx3cTq0Bdb3PHpND7V+lzeyMumL8uT7SDhIUkKEnGNaZBJohvnz9Vj89vbMbRmOKZOmIbVK9di7669GDlsJDNKJl00XdPgcToy85P5iUwPW8R5nKjvaLPCslW/6vj7s1taWhrsOeiqx8Ln/kIb9HxySJXHHv3GTyMh9clHvvY4V1xaxlFXEbE8KVNnTASliQxq476FGzEclKrq7ugEz3EIeH3QUiqam5pw+MABVsw3c+YsBnyovTwnJ4fVIx04cABNrU2YMXsmyAxVS+ns707ZwVJlMicwkb+W+otQY2G0XazHzve3oqu5CfPmzMTieXMZeFm+ej3ae0OYtWQxBt8+Eu3RCBKWhWgyxZzZvZ5AenVkpCci5nJMBqSZrgrBMNiqif7GCpdJslRNi5bSz+Qw33fry/iwf1siY3myoIdeS62jomEwpkcxgC0bN1hHD+xJnWs5Oev48eP77AnnFg5Y+9R2BK4uAsrDS+/9g2RT218+cv/9jjkzp3Fr3liBc7UnMHrUCCTiZI+jo7b2FMaNH4/x48axuY3MSUmvh1TB0nMIKcjT1hf0ZOcUEkuVkUqR7Y0XsWgKsiBj8+b3UHfuIpYuvAOVZQOxft0GbNm4BcOqhzHVe50WuibHtNgI1LB2in6fpNn0Fs1lroAPzb09aIr1RJuk5O+s3/b2i3Yx89UNghvxKhv0fEJUR4wYMWrC+HkbBg2qKRg/eRJvcDyYQahpQucs+HODaG9vh9PlvhHP5aqPSUwIpYfaW1rZSofcy6njiXR1Th47jve2bcfSpUtRXV3NjklvwtO1Z9DU2IicwjyMmDiapekM1WArJuo+iEeigG7B7/bCQ+COZNq1FKI9XTh2cB/OnT6JirJSzJw9CytWr0XV0KEYO30a4HSgJdQD0eMGT5OJqsPUM6ktUhOjLePinmV6eJo09PS5mS4Px7FrzDrMZ9NW2YD0n1x4Tv6wdxn5g1ERM4EoikNKx+G9e6wtG9dp4VTPgzt2bVtnTzhXPbzsF9oRuFUR4IqKivIemD5/eaitbcojD9wvDiwv497fvhU93R1IxqO05kROTgBDamowbNgw+P1e6uVkYIha2Mmji/59JdBDNYGUgs/JLUAslkA0FMX69W/B5fDizqXL4JDdeH/bDqxZsQaVFQOR4wkwZlrgyNiYy7TKfxT0cJliZibn4fOgKxZFXXer5qkuX/WTF37xNduO4lYNq08WAr51V/TFODN31133/Y+83PIfLV12t+zy+DkiSgn0cKLAvujDOJUpIr6Vl0wihMS4MKBDnUvgoEgk0c6jp7MLmzZsRF5ODkaNGs2Ums+dO4fd+/YwLaHRk8ZD8Duh8YBTdqZrblj7twze4JCKRdHR1IKBpaXgyeNK4hmYeOetTTh26BCGjBiCSDKFsVMnIVhaAkMSkBSAaEoFmXlRRwUtsAQCIhnQQ55dWVuOtGeNycS+WBGyKLJroBTXpVw8zWxX2ARBSafFGJ1NTBLHJiOFVnkEfFQT506dsF59/lnDE5D/YPX6N56yuydu5Yi1z21H4KojwI8cOnTMpIFD1/idzsJvP/F1Pj/Xj5bGBkgEOEwNRQWFLI1F73tVS6Kzs405rjudEvIL8liH1UdBT+ZXFolwiNAMsEVXMqni8OFjOHWqFuNGjcWMaTMRjyRxZP9RvPrSayjMK2KghyOWR1RYiosx132YnmwnVxb0sMWby4HeZAIXu9tNb1XJiWfeWjmts7OTBH7s7RZEwGZ6Pj7o4qOPfv2neQWV35k+ew6fm1fAQRTR1N6K3IJ88JLI6mWqqqpYq/et2rLqxFTER29+Eik0dB0BtxdRKuzjeBzcfwCHDxzEqFGjMH/+fBw+fBj79u3D0KFDMXHWdESgoqW7HaIow+1wIR5NMKbEpbhgpojh0RD0+YkiQqI3hIDLBZesYO+unVi7bg3GT5mIBXffiYRloDsRhSMQQMLITEIqCXmlPb9oEiBFZ40sKAigsAwXx/R69FSS1SMR0KHJh8BPtr6nP9PTN9ZM3ZmX2Wt1ssnIgB4CfAR6aLpzmjwunqu1fv3vPzeG3TboV0898++/Z3dP3KoRa5/XjsBnjoD82LL7fj/W2PoXU8aPcz/+lYc5S1NZmsnQUkwskFJZBD6amxuxddtmHD50ABUDSjFn9kwMHzGsn+Ho5fNbHA9RcoPnRcbaq6qO9Rs2MBHDu5bcgSG3j0aouROnT5zCS8++jKA3CL83lynJO2Rn2uuPpc8uMz1ZJpq0emhjc5osMS235nCXpRQFO1/Z8/ZUWx3+M4+Dz20HG/R8TCipTf0rX/3mqtLywVMmTZ7K05uDvFRIj4fSXOmBbV7S5fncnsZnPFAW9NBuWQE/ujQq5E37ZQHh/1dvs3XrFhiqjqLCQoRiEfh9fiYI6M7xIyGa7L5oj6zGRPoYPDsO1QiFu3twcPduanVAwOvF0EHVZPGAp3/za8huBfc/8iBcuUE0tLUgp6QQXZEIqyEiewgCO7xJx6YSaYpaOk1I9T70E8dy7x9uI+0bBmZ9kdmy6qqXVVYBK+NZLLudzISwq7ub1RAV+P0wEglokTh8smj949/+jTnstsHbf/Jv/7zEppY/40CzX25H4NZFgPP7/YFv3P3gc21n6xbds3ixuHDePDYnackEPG43OjracOz4UZw9dxout4xRt49EzZAquN0KItEwc1zPssh9db9Mi0NKAwoKi3HkyBG8u20bqwuaOGEC8nMLYJHGj87BVIHnf/MCmi62YOKYSWi52Iocf5DVQCpy2nurv4ZYFvTQIq4nHGLzY9RQrX21x1PxXOV3N27f/J8243xrBpUNej4ad27q1JkLps1a/Hx+UWnebbeP4tJgJ52WIdCTrkdJf1B/FnHBz/sR9/WhyvpTZcEOY1cAeJwuHD54CO+//z6am5tRWVmJyVOnYPDgwRBIDNBIMhDCZ961jJHJCGwR6CnKL8C502ew5/0PYCZVWJqGkoJCTJ08hU02b65fg4nTpmDQsCGImRqcfi/zziLQwwqSzXSNDceOzzSdWfwojuluimsHPewxaOkhrJKzPaXCBD6t82OaiPf2wsVL8Cii9dN/+P+tEUMH1/7wX/5uHMkBfd7Pwj6eHQE7AjcsAvy08ZPmDQ0WP+sGV7hs6Z0c2czUnT0Dl8uJhsaLSCRiqBxQhsGDKuH1uQBOZz5cOTl+tiKkuYjYZJobSLWZEu5JVYMvkIf2ji68s3kzWlqaMG3qVMaC06xCOjzJuAozaWHlilU4cegUhlePQDyagsfpYarM8qcwPQSyIrEonDk5SFg6DtaeNApHVW/6yQu/fMieh27YeLnigW3Q89Hw8E9+53s/Lqqo+m7lgMFSYWkZZ1JbOIGdjAhVX2Vkch+/VdvVgB56gydjcbz99ls4VVuLaVOmYNyECSy1RJ1RqT6rlLQdBp8BKenvpmGgsa4ep48fB1Qdsd4IAn4fFsxbgByfFy++8Bx4RcSUWTOQV1IAlTOZs3vWcf4yiEqDHsaUMRdiHiYhNXb+yzHsa8nB+KcM03OJ5enD+jDAqadrgBpbmtEbi6CssgLFBYVIUhdZKASP7ECO04Gn/vWnZkFBsP2ZF38xIhQK9dyqZ2af146AHYHPHoH8/HzPPdPmP31+75H758+czU8aOw6tLU3oDXWhoDCI/LxcCCKg60l4vE4MGFiGYHkpui5euOTjR40eiUSKafq4XB7G8LR1dGPFG68jEglj9KiRKC0tRXlFKXweLxrrL8Ln8cPQLLy3ZSe2bnoXecFi5HiCEDmJpdYENgl9MtND81dCV6F4vEjxFk411VnOgmDTiv1bpjY1NTV+9kjYe1xvBGzQ89EISr/3R3++qbh8wMya4bdxguLkyDwum9bqm1JiH8oWdSdd72O4tv37g54s89SX7aHVDWnztLS0MDHAwTXVbLXT0dHB0kHULfVhEHfZkI8ACJnrUUH08UOH0dLQBFPVMKS6BrNnzGQmpB+8+y72H9yH6XNn47YJYxBOxMgOkIEqaudkRdEZpifNlJGBxWXQkwY8nwx6+se274AlJkowSYXVwP7DB3HybC1Gjx2DsWPHMmFF6gyzUhqCHjeWP/+slVLj4bWbVt7e3NxMOhn2ZkfAjsB/nQgIj971wB90Hzn394X+XHHJgoUYXDUAm7dtQiKRNv0sryzFpIljUV1ThWisF3V151BeXsruUBAkVi9Iis26ZrIaRllxYPW69Th69CjGTRyLRQsWIJGMsHQY1QydPXsWFaUVsDQOtSfOYdVra6ClLAysqAE0atDgYeik05aev2h+u2wmnWbMqdOL5lfyQDQkHvVdbVZrpCfViPDD2/busjtJb8H4s0FPv6AXFxdXPP7t771XXjmobPDQYVySOotY5Um6locYH4ZxMuzEFxn00GUSC5Jt/3Z63OB4ntlSUNcXgZ+MoOiHgE82JAQ4RJ4sJDi0Nrego6UVEnhUDRiIkpIyxHvDiHf14rXXXsGQ20dg5qK5iGtJGAKX0csg0ENGoASk0uDKhJhu/b9UG6WzWH6E4ckAySzo6T9Q00AK4PV0Omvnnt3Ysn0bxkwYh/kLFsDQVLhlCYnuEHK9Hry7cb1Vd/5M4r29WyedPXv2+C14r9mntCNgR+DaI8AtmjH/vkDYfLa7sd01ZsRILJg3G6F4F1SDbHH8qBkyCLm5fqhaAhY0uN3OS/590Wgc8ViS2eIEAjmoO1+P3fv24+SZ05gweRJqaqqQl58Ln8+Fzq529HZ1IjcYhED/WRJ6OsJYveJNXKhtxOCBw2CpFuuS/TTQQyr51PjCiRIMWUBIS+LI2VNGztDKZ375+gvfI1Hoaw+Jvee1RMAGPR+OGv/oE7/1h8NvH//XFZWDHPlFZVzKMC4V3jJmJQN+0kW4XwymJ804pW+kP0hwKQ4mRkgaOKRyHInHmBs8pZ9CoRBEnvqcGDy6FIm+WjiRUJjZU7idLihkDWFYMDQNairNogREB1558WXwbhlL7r4TvFMEJMqXJ9JS8JcOK2QYnjTo0Ynx4UwI5F1zBdBDje/pZdSH6TSijVn3lsqx+qFDx45i+eo3MHhYDZYtuxumrsElidAjcaYofXTvbmvXzh2pE2cOzzt49OAuW6DwWqYLex87ArcsAtz0CZPn1QgFK3oa231exYlhI2rw1SceguykhQ8PTU8y1se0NCgOAU6nwhZ8mmZAlhzw+3OgaxZqa89h/4FDqKu7gAlTJ2H8pPHweFzo7umgJl0GmGAayM0JorerBw7RBT1JKa5deP/d3cgPlkAwBWb5IzL5sXR6iy2KM+EhvTP2l5TGurd0C9AFDpZLxpHaU2agsvjUKx9snGvb4tz88WSDng/H3PUPP/rZe95A/u3FFZUCLzsZy5NmJdIFuPTRexkUUGrr1qe3Pg70ZG+LZNNJT4hWG3Tdqq5BdjgY1RsNhyELVNSXwRXsQOaHmCwqxGO5a2rvTOu7M5d2qs8pCRbCCsXx9saNaGhrxdJ77oSvKAjN1KEbKlNUppQaA2SWkPbc4tMGoRonsnMR6ElXS6W3LHjLfs+CHia+TCDKSn/PAjwuBeTm5uLM+XN49qUXUFhaggcffoiVTIuWCdkAHDyHupPHrQ3r16rt3U33bXt/20Yb9Nz8ycY+ox2B64nAlDETZo1wlq/2cIqPVNctU8XgEZWYNmM8hg0bgmQqhlg8BLfbAY630NvbnTkdKcP7wXEijh45iV2794JsEwcOGoi5C+ax+UpxSAwwdXW3wud3ITcngFgkyrpe3YoXIhScOX4Ob7z2JkxVgCI4WNu62yVdEfSQCBAzek6prH7SmRfAxbZmqz0WCR3srl90/IytEH89Y+Ja9rVBz+WoccOHDx/+jf/x++8VlpT7C4tLuRiJ7AlSvzbrDzvqpkHPrS1m7vvgP6m+iJJ05LROFhCU3jIsCzl+P1KxLLtKwK4v25PJU2cBBqWndAMOSWYpsxi1gjtc8FgS9u/dh8PHj2HRsiUoLC9GIpVgujkul4MJfmXgTJrp4dMdXKx7CwR6sm3rfR5EH1KnP+ihV2XBDwEjK2UgP5CH+oaL+NUzTyOQl4vHf+vrkBwSYOqQwUM0dDTVnrFWv75cNbjkd1a/ufoFW5X5WqYLex87ArcuAtPHT549mCteMzC/zONzeNDechFn649i5txpWDB/LqvfUQ0VqpYCL5gQJDI55uALBtDZ2op16zdi3959yM8twvQZs5hsh+CgRZiJVCLGnHHcHgXJZBTRWASyKDDRVq/LA5l3obWpE88/8wo6W0NwyT4osgMBr+tDhcw0a7JkfobpoTmK0u/hWBxxQ0OwqADdkZC1/+RRTR5c9MfLN635D7t1/eaOKRv0XI63/Ad//P3flA0Y9EBldbXICzLH0Qc8T2mZdPdWWluGcQyXmQnotxT0fJbh0rdgObvfZZBETNaVwVt/QMUczXWOFTq/svw1PPrEY/B4vTAFjgkFQuRgGh+t8ibWLLtRTVT/7WoKw7PF2gR6CvxBtDU04Wc/+xmqhlTj3ocfhOmSEVPjcAgSkqFeFMoO66l/+RdNcfI/fOG15/7Wnmg+y8ixX2tH4NZHYPaE6fNLtdxVRa48V1mwBCKnI6l24MKFMwjk5mHewoUYMXwkOJGHxesQFR4d3U04cGgPdu58jxUpk0/X3DlzUFxUiqSaggGNLfayIIXdJZsHmbgGS2F1dXUh4AvCIXrw7tad2LRuKxJxEyVFpaDyAaeYXgjSYowaP6iBg7peqYSAGHXqFiO23RvwM6ad5BTrGi8aaq577a83v/EoeUHf+uh+ea7ABj2ZZ11dXT3sd//4+1t50ZFXUTWQhygjqakQJCerQcmmZ8jg8jLwydSkXEFc77/zUKLBQ+mj7u5uLF++HF/56mPM3oJAD3mUkWZOJlnWB+R8OCJXA3A+KYaspkq1kOvxofXsBfziP57C8NtHYOkD90F1ighrcTgVBalQCAWCbD33H0/p+bm+F3/yi59821Zl/u88Mu17++8YgTlT59xRmgi8VuIqcBb788HrKSSS7YgnIkgmNFA5gsPtAS+L4CUOvMNEc/N5mHwSZRUFmDJlLIYMGZKu/9EM8CIHXshak6abLdJNF5mFGGfAojwYzXOiAofixYW6Nry59h0cPngcDsmFwRWDLvkd9gU9JJBKZs/pmiKNdclSuj+eSrLfNzQ1WHG3eO61Uzunt7W1ddjp9ps3Ym3Qk0EwTzzxzf81ZvLUP8/JK5QLSos5CDK6e3vgcPk+AfTQjun0zJUUhW/eo7z5Z6LBo5gcs+JYsWIFHnr0EdYeTyCRWU3waUHHvlv/Lq3rBT2iwcMrO1B39CReeO55TJgyEXPvXIqEzDHQ46KJJxZD0OKtVS++ZOQEXFv+7sd/d7fdNXHzx4t9RjsC1xOB+dPm3Fcc97xQ4ilwlPjyYCRi8OfIkBQJXZ29aGxpR08ojEgiCqdXwYDqCtQMHYCiUj8qKouRE3QzU2by6tJ1E5qhfiro0dW05Iea1BjoEQU3tm3dhTWrN6GzrRujh4+C1+lKt6ebJmN6COgwpkdxMFV68kaUlXRRdTgWRSAQQEtbi1Uf7oocSrXfcej08Z1f2g+R6xkQ17ivDXoAcinP+ZPv/9V7/mDekIGDq3lekTmLl5jYneLwZAqYMy7hbCWQTc/YoIdATzQaxcqVK3H/ww+xLrG+oIdqiG4k6JEtEQ5OwNHd+/DmqjWYNX8OJs+ZhQhvIGamGOgRNA3upI5tGzcYEozjf/3Pfz0NQOwa3zP2bnYE7Ajc/Ahwi2bOf6Qgqjxd6g4qpf58mKkE3F4HeJFHKqmzOsGu3hCOHDsKT8CFpfcsxKLFs6G4yBw6jK7uNuaKTqBDUZxIaUmAM7La+h/L9AikLWYYSMZTUGQP/L4CNNS3Y9Ombdi3az8GllTC7/GmNXsMAxKVQ1CqyzAZwCIlaAJDTreL1TRS96zb7UYoEsaxi+fUWKn3B29s2fhPdrr95g0oG/QAmDFjzh2L7rjnleKKMuegmiFcTzTCWRCgcxZ4QfkY0EMP6HIh7peZ6aH0VjKZxBtvvIF7HrifUbhpby3mQMEKp28k6FEgQTQs7Hn3Pby3bTuW3HUnhk8Yg15LRcrS4JBlODkOciSB4/v2mr1tbS0/ffonoyORSNfNe5vZZ7IjYEfgOiPA3TF74TdyQua/lTgD8qD8EpJfZukiapoQBBGB3EIGera/vw1Oj4IHHrsHc+ZMRTTRDUkxEQz6WI1NT08PYrEEK3R2uZUrgh6308HMSEVegsPhBkwHJNGDo4fP4PXlb8AjOhEM5EIW052qBHqow5VAD82FJNJKHl2SQmKICtNHIxCkmwZON1801CL/2t9sWP4V2w/wOkfHZ9jdBj2A8L0//LNfFpWWf7Vm6FCxoKSU6+jpgWEColOBaQkZ0JO2USAH3kxGLC1Z+CVPb0m6xQr3Vq1ahWX33ZtWPWXp8bQY4Y1ObxHTI+gmdrxFefbDuPfBB1A+dDA6tTh00WLiijmKAq47jNa689aJQ4dCr61/ZVx9ff0FO4/+GWYK+6V2BG5tBLh7Fiz9nrcr+Y8lik+qKS4DdAOhWJwJ/0mSDEFxoL2zG8dOHoXT48DkWePx4IN3gZM0SDKpMPMwTJ0t0qhUhxPArCsyLor9mB5SPzXhVGS0tjXD7w0wpica1pETKED9hVY89+sXWPdoQV5hWqhQ1SCQ4Rct+HSDdW3RV7pbNl3jozgc6A71Mhaoqbfb7HCax1ft2zqju7ubZKVvkbb/rX2wN/vsX3rQEwwGfX/4Z/97ry8YrBpYVcULioNLGhp0w2I2DR8GPVmG53JL4pcd9AiqwboW1qxZi7vuvZutbKiQmZSfmbFov+6sz72mxxIgaibeXb8RZ8+cxcOPPYqcsiJ0qDFYCisuQp7HDb29G2p3t7Xt7bfi7+7bOv/IkSN77EnmZk839vnsCFxzBPj759/1fU934gdlLq9QU1QKI6miOxYDlSIoioN12ra0tqKxtRGegBsDasrx+BMPwe2ToOkxdHS2MpaloKAAAX8uDEtHNBa6AujR2cKWQJLL4YZlCtA1AX5vAc7WNmDlq68j1hVFcX4x6+KiVBbPcWwOZEwPpbosC5woIJaIs3/n5eejtaOd1Qm1R8JWbaKrbWvdoamtra0X7bqeax4bn2nHLz3omTRp2py7v/LYmqLiUld+USGXTKmQ3U7G9LA0DUfiUwTBs6FKI/l0i+Ot1ej5TE/6BryYcV+pdHfD2rVrcec9adBjifwl0EM0bt/t8wY9vMGBhMq2vrkBDf/PGPWRr30V7oIg2pIR8C6JrbgKfF6khBdgAAAgAElEQVSorZ1APG5tWLVKbWg99/U339qw3J5kbsCgsA9pR+DGREB8dOn9/+BojX6vwuMXBhUUIhGNQbUshBMqvF4fFLcHDY2NuNhSD2/AjbJBxfjmNx+DZsYgyRa8Pg+7snA4jHgswVhoMif9ZKZHh6YmoSgyDM1AMmHC486Fy+nHsSO12Pr2drTVt6K0MN26ngU9VN9j6QZI2JV+l5OTg55wCNF4DKVlZcz3UHE50RYOWSc7m2MNfOKB3Yd3b7E7Sm/MwOl/1C876OF/+/f++FlfTv7Dc+bOExK6xpFcuNvnRUJNIZVpWU+DnvTGXcrXZMCPmWY6aAVBH/g00OmL7ZMR9st+z/4u6xjOjkeKWF/gje6F0ld0nVSkTN/JxJR+JwoCPNTl1t2Nbdvexez589mbvGxgJTo6OyE5FJa7vl7Q0zdGl9SYeZ5RyUZSB6cZ2PT6GkZF33XvvVAljjE9ppg2BfRKIvjeKPySZD33q1/plsP8x6d/86sf2MWDX+CBZ1+aHYE+EcjLy/N+Zc6yZ1Nnm5cNKijh8xUnEtEIWRvD4fPBMEymf9PW0Y727g6EY92YuWAavvLIPbD4FMBpfdY4bDWbSb1bGX2y/i3rlN7SmbcWze2KRJYTDsBSoKaoZkfG8795GXUn61BRUgGvy81qemhOopQ6gZ6+89Ylc+jMPTFVep6zdtee0FDq+/Frb7/5fzIdpXaK6waP/C/2J+4NvnmSX/jB3//zAUFxDZkwebJAAlLUAUDKxaRgnFJ1Zt9AtTyfBHoovZUVpsqCnuxgpw/oLGCg32W/+oKhLEC68bd6bWfIgh7qTPgQeOE4BnrcvMQK9Xbu/ACllZUoLS2FNxhAJBplsfs8dHquBHr0hMZAzzur34TH5cLiO+9ESgSr6bEcAsijyysIEMNxeEXBeu255w1/vm/53//T3z5hr6yubUzYe9kRuMkR4CeOGTNpTvWk5xoOHq8aVj6QK/UEmB2OyhuQnQ5YFodYKoXG5iYYnA5OMjB+6hgsWTrnY0APGWz1BT1s+clu6bJOTxr0WKYG0yTjZBmiqDCwo6kcQS288JuXcfbYWVSUDGCgRyfQw/GsrrE/6KFj9wc+qgDsrz1l5A4fuPX5zasf7OnpCdsp9xs/sr7UoKewsLDgW//zj06WVA70Vw2q5jViJYjJ0FRIipOpZ5LAHiN3srLimWfCZ+SNWTqHqvWzdg08n07xZH7HvKf6MUBZxofZKWRYoRv/qK/tDPQGZm9Y6jjIMD5UhEcFekwcMKmxVs1Dhw6hpaMNixcvYV1vpNND8SSNihvJ9GhJDbxqYMva9cgLBjFjzhwGerr0BDNBpcnHwQHOuAoPOKx7/XXDG3Rv/8u/+YsldsfEtY0Jey87AjcxAsLtw4aNWjZt4Y/O7z8+RU4Y8ujBQxGQncwbi5MF8MxuQkR3OMTsaMoGlqKoLBfVwwdg+G2D0qAHaWPj9DxOTE/aC5A4/PRUTl0XfEaMJK3ITKCH50zW5k7dWzwvMdCjazzT63n5uddwav8JBno87gzTw/Gslod0ei4tfvuwO8yYNPOzJgB7Tx61ioZU1b32wbuzGrsamzN/stmeGzjAvsygh581d+7d46bMfmnitOmyx5+TLjfhOSYg5XJ7WXvhpZbrTwA9BFoIELC3TR82J8v+9H12fdNc2d9/0dNbBGgI5NB1EoCje2CAh+Ng6DocNFHwPM6cOYO3tmzGd7/7XaTI80pRmCYFtWreaNBDbu/bN7yFsqISjJ04AZrMM9Ajeh0wNZ15b/k0Cw7TxI6tW0xeMI//+V//r8kAEjfwvWUf2o6AHYFri0D2c8lx1/z5946tGvr95jN11U1n66WRA4dwAwrKwKUMaKkUeIlasABJUtDW1YmLTfWYOW8GRo4ahvwyPxTKSLH0FtUe0gxPqIOYnqsDPbRmI9AjkEEylTUbEkxDhEP249UXV+DIB0c+BHokpJmevqAnDa0yEh4Zw+q0DyHQHum14JGj71w8ccfuw/uzIoU26Lm2cXNVe32ZQY/7//vzv3zFlNyLZs1bKFI6i6fBCg6RWAwuj5sxFR9tuU7X62SVhLnM2iDL2mRBDIEe+qI2xSxLQgCCVfNnmJ8sI3RVT+oWvYg6F7Igh5geuods3RINHkpvkR5FfX09Xl25Ao8//jjcAR/cHk+6NdOh3FDQo6d0aLEEdmx6BzWDa1AzYhgMRUSnGoPidzHQw6kp5EKEkErhxKFDZkdPa+O///LnIzs7O6lN1N7sCNgR+OJEgLnbDCorK18ye/pj7lTiTxRRUVy8g687c4ErzimBR3BBMgWWXtdNDQJrDZfR1NqClo4WPPjovZgweSxkD49kKnRtoIejdL4OSeSgGyoDPZbJM9BjmRIrZl7+0ioc2H7gukBPJBVDQ2eLXjpx5Mu/WbX6r+pa6hozxUc28LlBY/JLC3oqKysHfuPJ7+6Svbm5oydN5hP04S5LaXlyizQdRFbXczWg5+NSW0yK3CSncRcDCtmv/2qgJ8tYEdDJproIrBGYczmd6GxoZvfY2tqKtRvWY9jQoRgxZhR8fj9jzARWE3V5u5burSvV9JiaiXhvGO9tfBtjRo1B5eAqmA4J7ckIJJ+TpeDMaBTFsgtWLIaW+nrryImDXb985qkhoVCo5wa9r+zD2hGwI/DZIsCaQYPBoHvp9EmPjx1Q9CdNdbUlxflF/KiRo+F2+rD8xZWcYjnhd+cixxlg1hCmpUNSiLnh0dDShFA0hK/91mO4fewI6HwcukEt7eR9RYXMtPVneoiBsRjzwxaz7P8mU2om0MOYHgJWDPQQu03fRXjcOVj5yhrs3br/EujRVQ1ipqbn45geduSMdlma+TERTcWwffcHmLZ4ftJVWvDBq+9s/Os9Rw7syxQ1X9kB+rPF13715RHwpYwFN2bMmJkz5y3cOGrSDLmotJIjHQViJYjZUNyudCrnCt5RaaYn0wWQYW/6FipnQQ4BhSulsL7o6S0Cf8TwEJtDrsEUl1AoxACd2+VCqjeCYDDIVE5379uL83V1uOu+exDMzWWg8fPQ6bkS6LF0C6GOLuzYtBlTJk1GcUUZOLcDLbFelt6i1aAaDqGcPNTIl6ery3r3vc3hV19/eUhbW1v7l3L02zdtR+CLFQECPM5Fc2YsmTx04F+q3S1DnLwp5/m9WLhoMXL8QTRdaOF++qN/Q66/BCUFA+B3+RHpjrLUE7HyumYy0ENA4mu/9SiqaioQ18PgBZrHKb2VbcRI1+7Aki4taK8Eeqimh4AV68jK6PTQvgR6Xn91LfZs2XddoMftdWHT1rdQUjPQcuYHDSnoS8DjOPHevn0/PHby5JaOjg5yYKeLt5mfz2nMflmZHuH+++//nUBu0T/f8cCjguhyc/FECg6njGg8iZzcAJMpt3hKRVHu17yky5O1n0hX+QN9tfeIDWHifJTaolSWTsZ2OqvoJ/BArAcBKSryJel0eh39nsEnMqzjPtv3z2kMXDpM9vz9j6upKqvrIS2Krq4unD11mrWGEqCbOGEiioqKWAdXbW0tXnvtNXzrySeRX1gAyelgTvWfpsqcvf9Pup8rgR7S6elsbcO2jVswa8Y0FJaWQPA40RzphuxyQpIEpEJhlPl8SPaGoEZj1roNa2Ovr3ppaGdnZ7Zw8PMOpX08OwJ2BD49AvT5I02YMGbK5Nur/9CMtM3mUxHXsEFl/KQxt3GDBw4gdVOEe5I4ebwBL/7nSlQNuA1+ZxBOxQ1DNRCLJuCj97amoq29BbJbwde+/giKygsQS/WCE9U0y9Mf9CA9716utfn4QmYOxNhTmiud3qIi5jToyc2Anj2oLBnA/LSI6aHPACpkpkVv/wVtpvfl0nxocEBPqBed4Q7Mu2OOBRdnnrh4iqutP2cJLndScrmPJTRx9bY9B96oq6urA0B0lQ1+Pn1cXfEVX0rQQwajX3v0my97g/nzJi9cJOisg4q1aKVFCBndefm7yVtg3Vr9fk+RpbofAgRkukmb2+FkaZ9wVw/27PwAve3dWHbXXczkjroLIIvgHTISuspYEIl00Jn+z4dOeVU/fxpYuJqxkX0jsgkgc4vZ/QiIkcIoE9qywGTWO5pbUXf+HLo6uti9Dxs7CmPGjWWdFHoyhZdffAlDamowY/Ys9ne6X0oX0r3S8Vk9ELj0/WV1jPqdt+91s06ITH0U00IigJjRQhI5MhuVceTwYezbtQ9Lli5CWWUFukK94GXquuMYkA13dyPo8SARCsHrdFovPf9cYuOmFcNbWlpIBdXe7AjYEbj5EeCCwaD37rnj/yTI9TzZcOF8cMzIofySpTO4gZV5XCrVi1g0DMF0QOaD2LejHpvW7kZpYQ08zhzyeWDppqRqwOFyIqWrOH7yMOYumIXFd8yDwy0iHO+C7BDS6a2MBGH2A4/EZQk90JzE5kAqbgaXaVmnYGRSXKbBano8LjfiMRWGzsOh+CCJLqxe+SYObNuPytJKluInR3W2kCX/LYAtaD+k0dbv09bgROgWj7MXTmD05AG4+4GZliVGca6uFhca2q0LF5qthpZuLVBU0ZYUXOvWbN/1L+fPNxL4sZmf6xivX0rQM3z48NEL5969vnRQVUH1uAm8fh0CgfTBTqJ98WSCIXuHIEGRZSS6Qziwaw9OHzuBe+6+G+UVFQjFozCoxdKpQOXIdM6EQB1f14HdhevM+vZffWTHUvaaHKLEtG7oKx6KoP7cedSeOIX2tjYGZhY9eA8GDx2CVCQGNZ7AquUrkZcbZLQ0s6OQRKgwoZFizxVAT//zZn++EuiRIMLByzi49yD2HzqIxUuXoKS8hDkY82JaKFIWBUQjYQQ8XsQjYTgkyVrx8qvq9m3rx589e+KEvXK6jtnD3tWOwLVFgMvPzy98Ytn8p7vPvDt3/O2DpGnTpnHl5SVIaF1cd28DJCnJlIzVKAeFK8Du7c14Z+1+lBYOg8fpT+vnkCyGwcPhcSMS7cXJ2iO4c9lizFkwHZICxLUYBJHmnbRqPAGZy6AnDXjSTE/WU1HoA3ro9QazodC0FLweD+Ix8uwS4VA8rGV91YrVOPTeQSZOmAU9fWVI+oOe/qEi0KMaPM7UHcLo8QW45/4pcHtTiES7AbgQimlWNMZbh46fti60tZq+ovK2fbXdf7N5x77lvb29IXvuusbBd227/Zfei1u6aOkjuXnlv15w112yr6TsukAPtbVTrQtp+xDoIRBCdSRmLIkTh4/infUbGdMzbvx4hBMxpChl5pBhyQJUXWeFc19E0ENPmLExusGoXYUXoSWSaLnYiIv1FxCm95zAY/K8/8ved4DJUZ3Znluxc5qgmVFOgCQUUCAIEAoIgQSSQAgEmGAwtgm2sXe93vS8tvd518/e9b5dx33OBhtElEgKKKEsJKE8ynmCJnburq74vv9WtxhkBILxGpC6+PQN30yH6tu3bp17/vOfMxEVPap5B1Uhm8PS1xYjl83g9rlzeWArKQG7A3pIGFhyvOYi8KI1AAEayRHhYwo2rt+EPfX1mHbzdFT37FE0RhS4R5DAHBiUnaN6YOVyYLbtLHr5NWvf3i3zVq5cvKAcRfGpvpbLJ//pGwFWWVlZc+/sm57Oth646ppRPcWL+vVgvXr2ZqJkwbDSYGIeELJcP6g4IUh2FTatbsSK17aiV+1Q+FUCPTpfFyzI8IWDaD7VgGMnD+Oue27HuKsug8N02CIBI6NboEcUAF3XuA9PPlc4DXpEwYeXnluAnet2oHdtb34PID1oV9BTavw421dERrhMVlF/cDOGDA/h5llXIBAqwHYKiESrOPBp68yiLZlzTra2oKkj7iSydqHAgrtfW7H965u37VpbXr8+/AVwITI94rzbP/MdWQ18/c777xdNj5d1h+kpgR4yMqSyDQcJZFDlMJw4fBTzn/wDJl13HW6YNg0ZXUPWNmCKDIJXQb5QgEQ6oE8g01OaSlouD1WS4Vc9XJtEbA6VsiicTFBlqJEgZEWBrekcFK1duQr79u7Dgw89xFvXqW7dHdAj0ph2ifMogR5OHzsivLaENavW4MiJ47jxlhmIVseQLWicraZuPJsMJm0LHkECs0yYmZyzduWbTj7T8bOf/vyHf1U2KPzwi0b5GeUR6MYI+L94723/j2kds4cN7qlMnzhM8CsWIyFyLp+GpBjwBwSYdgqpRAJBbw2YHsOmNY1Y9foO9K4bBp8SgmMWXKZGUOENBXD06EG0J07hcw/fj4svHQzdzIJSI0yLHkdMT9FLrXjiJTnBBzE9kshOgx5ieqhlnZgecmR+8dmXsGfjbg56qJuVylt0cEfmovHs+zWq0Noo+3zYc2AjLh4WwPSZY+Dz51HQyScuAtMSIYgBCKoXBnPQ3NnpHDzWgFMdOcsWo637DydeWLh0/XdbWlrayqzPuc/ICw70kJ5n1i13vlxb1/uqydOns7wgdhv0UHmr5FZMuhcCPWGvH50tbfjt//slBg8aiNtvn8vLQTnbQB4WRL8HOU2DTN1dnwDQU5oyZ4qOXVbYAYEPYrDIfKsEPChJnQAN1bGtfIF/7g1vrsGaNWvw2OOPI1JVwT9zd0APL60Vy4+8O65LpploMngsESuWLsOpzg7cNOsW+KNBPsYWLM406VoeqihCMG14RRH5zoSzc8s2OEZ+809+/v0bOjs7yfq9fJRHoDwC//MjINw2fcrDPfyF74+8dJBnwvhLRY/dybyizWzGYJoGLCcDUdKhyK6TvVXwwNEqsHH1Saxesgt9ew6HVw7CNjU31FhQecPE4cP7YDEDX/jig1zEXDAykLwMlq3xRpSza3rs9y1vyZKAQiHPO1WJ6XFsBapCiesKT1nfv2UfetX04hIHYnpKHmylLMb3Y3sI9DBFwO4D6zBkeBgzb7sC4aiOgp6CKHiQzZkIhSqR0QzozITk90KQfGhqjTu76084Rw63mY5cu3b5xvq/37JjD7W5d1Ps8D8/AT4J73DBgZ6rr75uap9eg+dffd2k0CUjRwppy4TVTU0PtXMTFcvbu7UCBwiVoQjyyTSe/NVvuAj4zrvv4henrYic7ZGDPmTz+U886KEdDIWIGgWdfw7ehUbslO12oBHLQ7saLZVBNBjC2hWrsGTJEnzpy19GRU01DwHsDughRqmrmWMJ9NCiwkFPAVj06utI6wXMuHUWlJAXGrORtwuQPCoKWg4BjwdmTkOFz49MSweO7TvgJNtaT/36Dz++vKGhofGTcCGWz6E8Auf5CLBgMBh7bO6ktaITH/jQg/OYkW8VPCzDmK3Boiwsh8pbGTjII+AXEAyGkU0ymNkwNq1qxJplezCg5wiocgBWEfRYTIEjCjh58gjClUE8+OA98Ee9HOzYIsUKUXmr+6CHmlO6gh5ifJ57+nkc3XkEddV1HPQQ01PyMytlFZa6c9/ru7UEG5AZdtSvwcWX+jD79isQqwBMOw1JVJHL6ZCkgBvrI1pgkgjSAWXyNhJJ3UmnBNRvP2k7Uqxh0dYDj61ct2VJOUT5g6+iCw703HvPA/9q2erXbrn1NrF2QH8hnst1C/Twm68onu7iItBDJa6KYBiFdMZ5fcErOHb4CLvjrnkIV8Q42EmbBahBPzLaJxf0lBifUsyGbbpu0vRZeWs+tdjbNv9/Kn+lO+LoXVuHN15bhMWLF+ORRx/loKe7QmbeOVbs1uLvW8wB410SBiBnLbzy0iuwZIYZt98G0a9AEx2k9RwUnwdaLouA3/UTqovFkGpuQ9vxBudQ/Z7s64uev6r+UP2eD75Myo8oj0B5BLo5AtIDd9zyN9Vi2zevvGKIOGniaHZg71ZBEfKojIUQjVRxP5xEsgWZbAckxYLPG4Rgh2BkQti4qgHrlu/DwN4joYg+mEaer0UmU6BZBtrbmtFvcD/ceedsCB5AEC3kTWKNSLDcPdCjaTnekUugh1LWiekxDRHP/vE5nKw/gdqqWt7BS0wP1xoWvc1ovaQN8dkOAj1MYdi51wU9N88eh1BEh2kk4fX4eWdagIJVTRN5KwfDMuBQeLLkhygFwZwwjh3scNau2+6owerM4u0nH1i65q1XysDn/WfqhQZ6xPvu+cJzosc/c8asWay2X3/Wmohz3clHPUq1W2I9SCyrFwqwNB0RXwBaJuNsXrcRm9ZvwB133MGiNdXwxcJI6nkoAR/XnijF9saP+v5/ru6t9ypvEfApMVh0MZe0Naczxgj4mBZv04+3tGFQv/547aWFnOl5+POf56CH2K3uMD0fBHrEtIEFzy+A5Fcxc+7tcHwSBz1JPcvNJvP5LEIkQuxMok91NQc9nU0t2LFpk77mreWTtm17a2O5Hv5RZ1/5eeUROLcRqKmpqXp8znVvQW/sfdcdU5mIDNPybairjSKdTiIRz/D1JVbpRyjsQV5LoKMtgai/N7RUAJsI9KzYjwF9XNBj63nOfJjEfBTySKcSGDLyYsyePR2WoEP1CEjmEpBkSlPvHuihNYRAj5bXT5e3CPTM/8OzaNzX8C7QQ0CMgzHT5JtCAkNnO+i8DNHG3kObMGxUCDfPHA1/IIeCkYDfF4RlOchmNCheBbKH+sgs1waEyRClECQhAtEI4tDhFmfdlh1w1Ehm+a62hxatWv9SGficfV5243Z/bpP9k/So6urqHleOnbL6sivHD7p2yhTWlkrCFwlxJF2iI0tMRtfk9Pf7DAQGCBgQvZlOp7nKP0R6nlOt8Iqy3dbQhPnz57ORI0ewSVOnwhMNIaFlEdeyCMWivBzWnePPDXroXLrqekr//17FYuo8o7JXRShyury1fNESDnq++rWvcSEzUc+m4IbrlV6LWKKuOqau73emvolYpFJmGY0zHIe3h9KR70wDCQ2/+cVvcNXEa3H15IlIWXkwn4rWdCdilRVIJDoRDPiRamlHxONBbSiG1hONeOnZ+WZj475bVq5Z+Ua5Ft6dGVh+bnkEPnAEhKnXXDVrWLX59M03jJVGDKth7a2HWXV1AHkthVwuh6rKOhCjkiuk4PWJKBSSnFFRUIl80o/FL+3C8QNZ1FVfDGbLcAwNHnLOh4im1iakM0lMu/l6XHPNVcgZac70QLF5yaw7oIegBr0Gd3YvmFCVEPSCDUMX8MxT85FpTiMSiPD1n9anUkBz6b7wfpoeWvcsCTh8fCvq+gD3PTgVTGiDKFPshYCCYUAUZO4yDYEE2cUsSEeE7Xgh2F4www9RDCJjis66zbucfQ2duQ0Hkg+sXLd5YRn4vPe8vKBAz9SpN97l99X8bPKN04ODhw1l6UIeit8Ls5iNRUPUNTbivVLRzxxGmtyE6mnSkysx+dp4VQ+0eNLxe7xOsrXD+cOTT7H+AwewqTfdyOSQHxmzgIylwx8McNDQneN/AvScyfqcCXy6gheroCMWDHPQQ144K5e8geXLl+OJr36Vt5ISi9Yd0EMt6zTGtJjQokJmiUQZ85JXwUbyeAuee/o5jJ80ARcPH4a8YMJWJWSNPILhEExTRyQc4j5CPiZAtRlaG5rwxmuv2bl8x+PPPPvkL8tmX92ZgeXnlkfg/UcgGo2Gv/HA7QvszOFrp00ewapjAoPZCV+AoWBoyGk6goEYCoUCNxJUPQy5XCdUJQjFjiKfDGLxwp1oOJhDbdXFHClYRp6DHs220drRDsvWccP0ybj8ijFIF5JggsFLR90FPdSyTo7MpGMsgR4tbyKZ0DjT46QdRPzh06CH2J3S+kTr1QeBHtoUHjz2NnoPZLj7vikQxDYIUoFnffHmGIGYIhM2RWkIRtGOmRwVvbzUxgwVshJCzmA4eLzV2XuszcmzcPP8pW/fu2X77jfLLPafzs0LCfQIX/j8Ey+0d+ZmzLvvXlEJh5hJjsOyAKvo+EvDU4qS4IxHsVX6/S5p2gFwPwlV5Rcts1yXZcmwEQ4E7MYjx535Tz/Dqmt6sFlzbmOiV+WAx5QFCIrEy0PdOboDekrhd13f/706yUogh7uXFh9ccm+2dYMzW3qGBMNerFm+EuvXr8fjX/oSbyXVydG0G0wPCZlJTE2ghwTVXERdTKmPqAEse/4V7Ni6E7PumIO6fn3gCdFCaEIXLDCRSnIW9IKGdGeCd29FvH6evL56xTK7b++ajT/84XcfPHLkyKEy29OdWVh+bnkEzjoC7OoxY66+aUzfRb1rVO+E8YOYnW9i4YDFc7E006KkCTDBw9dRn1+FJNtIplqhyH7IdhRaKoQlL+9C08EcaqovhmNKMPUMVJ8XectCW7wNXp+KG2dMxfARQ5HSErAdDYJKa3iJ6XHPj5yYSz+JAaJ/H2ROWAI9VFnyeiKwTIbGhnbeso4MEPIGOdAhkEL3DNL08M4zy9Ujnu3gLfcEeg6/jUFDPZhz5zUQlQQgkF5J5uUxHoTKLNhCHqDWe4rToN/Z9OEU0K6S3KGzOkMBXhxvTjsr1u+082LFxqdeXntHe3t7c3luvnsELiTQo8697YHt0aqeF825ax5ycBi1U4uyq1Xpqlf5MJOEbsIl0EOlF0Mr8KTdgKTCqyj2m0uXO6tXvYmqqir2mQcfEJgqc9DjeGQYjlVsAP8w7/jux/45QE/X+IkS6HEDVd2jq2tzV+DDgaFhwiervDuKWK6Nq9dix44dXNOjBnzQTKNboIcsAAKBAF9QCPSQUSJfDABEfWH86oc/gaWZuPfBB3i3li/kQ0cmBSYC5J0EcoS3LO6SHfb7AMNCW0srnp3/NIJe1aytCde/+MKzD+7du3dbeVf00edh+ZnlETjLCIj3zJ7xpR5Sxw9umjyGjRpawzKJI8wj5+DxCsgZNgRRpcsSjsPgD6i84yqV7oAiqJCcChQyQSxduBuNh3Korb4EjiXA1LKQfQrXuDS2t6CyKsaZnksuGYSMnoJhZgEZYMwplrfOBnpKMRQETv7UkZmYHgo1dWybx14Q6GGQsbf+CBa9shiqocKv+DjQKZXhS9WCcwE9EATUH3gLI8dVYMassVC8acDeBkIAACAASURBVNjI8sxHgRHwofMjsEOhqZQhRp5DRD95+U9mUwGO4jgYfOE6aKaCN97c4pxoyZlJO/TUf/3q+S9wqqh8nB6BCwb09O3bt3+/PiO2XH/TzZHLJ1zLcpbD868okJIujJIXzLmwO13nDw0gTW5C+jTx9bzGW9ZDssfR0lnnj7/9PVpaWpxYLIrPPfJFkSIoEoUcBz15owBFOru6/1zmaXdBj13ciJTADv0kwHPmxCgF8/HdSZc/ElNFbs1OwYBgOzx6g4JH77v/foge5c8CesjtlI6uTA+BIIrU+a/v/gADevfHPffdC61QgC/oQyqXgT/kd4GsQB1nAgc9pO85dvgIGhsasHnzJvh9quOXHVOR2fLf/e53twPIncuYlx9THoHyCJzbCFBp67E7b3peyDZMmjl9POvbQ2GW3oJsugmRqA+aBci8G6oY4CxYMEwN5ADGmAzJiaKQDuKNl/dw0FNTPfhdoIcCnI80Hkff/r1w/bTJGDCgDzQ7h7yW5KCHiBZX0/PRQI+qUJlJB4Uuk4GiIgchCio2btiGNSvWoNJbBVVQOKNT2jyX2J1Sd+vZRspdSxl216/D1ZP7YvLUYfAENRhWCjYEyLIHlunAEbqCHmJ/SqCHAq9N7jzvOCogBgAphJa44WzdfhDrt+yNN+WCDy5eue7VMpP9zrdwoYAe4Z477//Hltbs39/9wANybf8BTHNc0CNJpBlxy1qc1SBEXyxrvZ+b5umLqPgcnrtFfjD5Ahe9qRacg3v3Y9XSN+xgIGAWdEO854H7JCXoR8rQeHmLQI8qn13dfy7Lyp8D9NCSUIrDOBP0lBgfXgorsj7vEjqTM7MDiJYDKnXt2roNJ0+exB133glHErpd3iI/IDpKOylKrycQRPqpk4eO44XfP4MJ46/BnDm385ZRWZW4oJzEfwRGW1tPIZPL8N+1d7ZyxqgiGoPi9+Cigf3sXW9vdA7vr2/fuXPn7J07d75VZnvOZdaVH1MegXMbgavGjRo/9bL+L/WKSZUTrhoCn5RlPlVDJn4SgaAHBpMgKj44FjG4QHNbE3Qjg561lTwEVEEFCik/FvPyVp6DHuqKMPQMPD7KMLRw+ORRDB95KSZPnYAeNRXQHQ25fAqCSqXw7jE9FGNDRX2LSlc2lZICUGQfli9fi+2btiGixLgz/Jn3inO7h7hBzDvqV2PaLSNw9XWD4I/o0ApxGFS2UlXY1AFCogJe3qLgVDoI9Kj8/yxHg+rxQFL8SKVM6KaKcKwX9h865cx/YZHda9CYvT/53es3NXR0NJXXtiLwPbep+6l/lPqVL/zNrnhW6z/rjjsFXyzGUroOyCJgmRBFdlpwVqIo6ROfK+ihm37BNPjN2NFNXoIxUhln+eI3oDDWWRmLtDc0nuo35cZpqj8W4Y7MNjl9Ekp/n5rvuYx6d0EP6W2KlxHvqOoKejjjU0x/54CwC/ApnRu/uC0bCgQeQ1G/fSdaWk5h1uxbuakWmRN2R9NDgaMEcKhji96roGmoqKhAZ2cnVi5djhN7j+DaK6/ByBEj0N7eDj2f4wAnmeqEputIphKQFJGXyPzhIPoN6I9oZQUPJK2ORZzOUyecV156XtM07ae//OUv/75MBZ/LrCs/pjwC5zQC7J450x/tF7L+7cpRg5ThF9cyK9eMgMeAKuaR1zOQfGFYjgSBebkm8u0dW2BaeVxx+She3pGsGLSUD4tIyHwgg9rqwWC2CMvMcdCTKmRxsqUREyZejesmX8vLYzkjg7yWhidIWsCSOWHxhvcnmp73L2/p1Oyi0PkxCEzi8RMEehYuXIL67XvQI1DjVpyK9wu6Z5y7XMKGYRewY9cqzJp3BS6/qj+CMRPZfDsKhgNF9cGxRTdGg4TMXUGPI3PGR5AoypliED3QDQG6QTEZVUikTew92Ois2bhbTwpV3/nd86//ezly5wICPT179ux17Zgp+/sNHuIZf/31TI1G0J7OQg14YGp5zvaUVPYEekoW4ucCeuhiIA5E0wrwezwcAPhEGYnWNmf+U087lVWBJ+MdbZt79b7of48ed3kk3KOSJ63b3FjLOa1PKYGLD/OTg5VuRFgQiKHy1tmYntJrdwU+JfBDP+mteRgoaWYEiQeO7t25Gx3tbZhx8y3QHQuWyHgH15kt6yWwxjcyxeO9RNTkc0EAJxwIchCaT2dQV1OLttZWzH/qj9i7Yw9GDLsUHkVFQ0MDZ3dCkTB/ReruGDR4AHr26oWevXvCG/DCF/CjraMD8WQnIgGfE/OqzqKFC22PV93y7W//r8kAtHNazssPKo9AeQQ+aATEx+6b868VrPOr1183RhjUO8Iy8aPwKAX07BlGQ+NRBCIR6LoEicWQyRpYsXIFHBRw400TuGSA2V7kk14senEnTh7Moa7qYggOgZ481ICCtmQn2hItmD7zBlw3YTwgGkjn0tD0AoKREA+CdstbVCJyWRtXzMzcTihag13IwhkUwZa4tqe0Fhl6Hl6fDBG0VgMFzYZjefDHPyzAvu37MOqSkWShXCylM67RtEEaUbdB5d33kHeLmum8NDPLQc8d916HMVf0QThmIZlrQUE34PH4YJNomb8QISvy6CmW6oqfweNRkUqlYFk2QpFKSLIPbe05Dn6iFX3xre/8pz1mwoxj//rr1284ceLE0TLb86fSjQ+axJ/Gv7MJV064tTpU98z02XPEfsMvZc3pJORolJdABNOE6Hy0yBK6aAzHhCxQurrALwxRt3jO04E9u52lixbpJrLzdtVvf/vBz35lYU2vvqMqetUiVBlD1jB4LpUsupoeAhgEQj7Mz+5+GSXQ0xV0lJie0jJAQmLuXVRU+VDpjkpNBHZ0asn0KDALOu+IIiCzfs0a+P0BjLhsFLcDoE4qAj0l7RD/rDYgEoNEl3HRv6cry1Q6Hzo/MhhMJpMIBYLc00iwHNTEKrFv52788uc/RywSQGVlJSqqK6EGAlA9fgRjMVT0qIE/HILH5+U1eSprWZxZA19MqVZPIaTxhhanraHBPnH8yIF/+d4/jivrero7q8rPL4/A6RFQH7nzpt9OGNJj7sX9Yqyu2sMkOQ2IGWgGMbDUYAAkOi3EAqNwqsnAr3/1FK65bhymzxyHo8frEQ6GkUuqePW53Ti2P48+tSMgMRWWlYXsAVoTHYBkYtr0qzF67BDkCznkCwZMKpdBgiypsBm1wlNyewGMQIMocBaJxMLEItOm16NIvGNKcKikJMMxCXAxhEMeJFPtCPgZBzDHDp3Csjc2Y/uWo6iO1KG2IgaB7h/UBcZhE3WD0ecvQqliFxcBIfLcKTH71LFGAuXO+CkcPrkTn/vibAwZUQGIHdCdDohSsbmGOrQI+FCCMr1mqYOLfjoCRMsVNJMho8MckMuzTWIm2wvbCWHVm7uddRsPmE7lsG//+tmF3y8z2RcG6BEf++wjv4q3Zu++ec5csWrQANapawDdRCkDi2IkPirooXqxQK2JBhSHQWUiFMMCMyy88sILTjaTOrJ07WvT8vl866yZ875f12fg54eNHSOQG3PeMhCKRqBlumdO2J0FttSy/l6mgSWWhwhdTtda7m5GkWUoosRFxVktz0tFvD1TN6Bn81i1fDnC4QguGzsGgkfhbA+Vt0pdXwR2COCcDfTQ7+ko6YdIpJfT8vCrXpAnEKXXh2QPtm94CwteehFz596KyuoKDnJkvx8mldkYg0HePvQqouvxQ98RbJNEW4Bj8eww0iH1r+xpv71hk3PkyP4Tv/rNf4xsa2vLdGdMy88tj0B5BNwRqKqqCtw9dezCMf1CE8ePHMSqYhTX0wZLyCJZaEc05oOZT8LR/Qh4RmHtm/vx1lu7MH3GZFw8PIx46jh8Hi/SCRGLX9yHhiM2+lSPhGNL0I04VK+Ak03NCMQUzJh5LS4Z2hfxVAdsiyEQ6IlAtBapRJIzRxZLwBZybhIgBX06PKuCb6bIFLGQT8MwLIjwQBb8kJwA/wyZZDt61IQg+yxs37IFb23cieOHE8jFvajt0Q8RjwJGK81psbQLdrihIKhBxl1/CPTwXC6BwBbjbfoWDDS3H0db4jA++/AsXDQkBhPNMOw4JNltd7ctAjxUyiLtJ504dXDRvwKYI0I0gxwUWWIetmhwIOUwgZsXwgrhxAkNK1fucdTY4MM/f37JDcdOnTp+obM9F4KQ2fvEF/5qVzqV6ztz7jxRjkSgySIMCogj6pIRS/PRmB5bcCCIRLXqkCyHHJjhE0R0NjU5//1fP7FjVaH/8/QLT/4LERo3Tp1+29CRV/1y7NVXezzhICtYBip6VCOVzH5sa2RX0NO1e6vEPNFPisng4m7LzRjjzqS6jrZTLWhubUGsqhI9evRA0OfnoGflsmWoqKjkoIdKW1Rx7g7oocWC/slMdNvjybQrp2HtG8uxe+duPPTFh+ELBeENBGAJAgqWDYM0Vo7DTSdJa0XnrUjUDSFyVo50XNSNAV13KpWAs3XjJnR2tjb//BffH1ZOXf/YpmP5jc+zEQiHw9F5k0cvHt7LP3bO9GuZXy2gI3EcwaiAdCEOj1eEkU0j5K1FJlmJp37/KqKxKsy4eSJsqRmyh0KOZSQ7Bbyx4BBaTgroXT0SBc1EQSdzQxktHSn4QjKm3DAOw4YPcPUvkJDPy7BsERAUF+gIKc72MOqE4kyPFwwiLJ3MBCXIsrupMwsOLFOC6Hi41jPoE5HJteLQ4W1Yt34N8hkH0VBf5BIeWAUVfgIxtEL9Cehx2R5BcFvZyQuOwI4kuZ1elk1VghyONOyB6Mngnvumo//gEDSzAYYVhyi5JocWXzxLoKdY5uKgR+dlOsEi0MO4eSEHPdzA0PXxse0QRKEKq9fsddZuOmyakd7f+8X8l75zoTs1n/egp7KysnbqxBn7e9T08s2YPUegDF8xGEBWEJDTsggI4kcHPbzl0IFMGp28zgFUhT+EVUuWOItefkVL5Jon7dix422aqoMHDx40e9Y9z9f1H3zxwCEXCzSXJVmFQYDiY1rszgX0kF6HfIfIcJFcp8mLqKWlBbt37cL+Awd4/s3YsWNx6ZChkByGN1esQFVVNS9vEZtF5asPC3pK40HPLdkBWIbJW+KJ5cm0x7FkwSv8bzNunwPB4wETJN4pRjsoUPlNJKLZ4dk3XJxuW2CODUVgkATa6dkQLdvxM8nZu2uXE+9safjBf3xrVDweT35MX0f5bcsjcF6NQDAYrJg3ddxrVWJ+3MP3zUZ1VGRHjuxEnwGVsJiGzngbAooHEX8NNq4/jgUvLsXM2TMxasxAxLMHEAqrcEwRiXYZSxccQnujjJ5VQ5HP6dCNDoQifpxoaEdtn2pMm3EVBgyu4e3uesFCIunA1EVEKypd9kNIw+FiYB1k4sWgwGEycmmNOy4z6BAlCk/2Qpa9kKByBkfLd2DdxiXYtXs9yF1k/LiJqKm+CFs3HMe+3cdRHa52WevTd9IS0+N+lSR+piBVAjkl40KSBxgm6XnSqD+8EX0HhzFn7hT06udHrtAA04lzoEbrrQt6FMAmGQQtXEWDQqaB2RIE28/f3BJdN2sX9NCNifSlAfj9fbBvXxt+8+RrTq+hlx/696cWjk+n0x3n1UT7kB/mvAc948ePvyES6vnK+KsnSFdPup615zOQwyHkyNCJ0nNJr/IRy1s01gWjgGiUvCTSkOEg5g3gF//1I9s29KbFy166vK2trY1ATyQSCcycecffh6J1X5oweZIaqapCIpOG6PV8okEPMSLElHhkhQMI8uVpbGzE9u3bUF+/F/mChsmTJuHyseOgMJGXt0qgJ0NlRFnsFugphfbpWgEqBARlD7Ltcbz6wkvo1acvxlwzAfB4ISkybMeBVRQokmkZN43k56zDMgwOdryKDC/t7ATG9VMRj9fetGG9feL4wZP//qPvXlFcED4uHPohL9/yw8sj8IkdAbq3qI/eM/sXhaa9d82bPVW45sphOHZsD6IVHngDIjo72hDzx8AsD5586hU0nmzGFx59EKqvgILdDJ9fgmN4ker0YsmLB9F8nKFn1RDoXLMTRzgawI76w/AGFAwZXoc+farQu18N+vUdCLAwL2HlSW/ISz5Z2CwP2zE4ACHdDpXBIqEKHkpsWXn4/SoP+tQ1HSePNXKh9e49G9GZOIFYJcOI4UMxavjlSHY6WPTaZhzZcwp9awdyPec7oKdofVL8Wkg3RIyPabsaHQI89I88xdJaKw6d3IwrJgzG9TdcjupaBVmtERCy0A3qGlN4Ke89QQ/3GyRzQtqICnAI9DBitKioz8BsAko+eJVaJFIiXli4Em0Jx+iUoqTt+d6F7NtzvoMe4bP3f+777Z3Zr9wy6zbxomEj0JZJQfT5UBAYDxpVBcZ3/R/10HQNsWgURi4H0bagxRPOk7/6td2vd4/nfvTjHz5EuKhogyNfOe7Kqy+6ZOxzI8eMCw2/bDTLGgVAkbuV8v5Rz9utO7s7lPdzZCYnUh77QD5/pAK2HS4sPnbsGBqaGnj5aNzosRg8YCD3KFq+dClqamo500OgR1Dls4IeOocSC3SmkLl0bry0JUo8o8wrSPBAhJHM4JVnX8CIUaPRZ8ilfAxJW2XaFmyHKGSJM1AEZjloEkV4VRfsUGkrk4ijtbkZiXgHCaOd/fvq7XQufuzlxc9f09ra2nqh17y7M6fKzy2PQJcREG+bPvXuGiXzk37Vfv+dc26CLORZJt0Of1DiHmWypeLksWY8+9zLGDCoH26dcwOSmROQ/RlQY6yjB6Blolj60iEcO1BAz6pL+DVt2wn4gh4cPNYEUbbhDRowzDiiVWEMHXIpKisHoKqiF1SvFyJVuVSD62REifE1wrEVrpchHxyBUfkph0w2ycv2DY1NaG48hUSyDX6fjb4Dohg1qj8qKsOAJePQ/nasWVWPeHMB1eE+EEn4fPpOSsyM8I6LvcN48wT58dB509pEm8hsPoN4ugEp4xBumHE5RlzWD4GQg7zeAsVjIUsJ8RLphYqgp9ii7nZvkaC52B1mq24XLWd5SMxc/L0jQ7C8PIndccLYVd+M15dtcnzVAw/8+IVl45PJZOJCXefOd9CjfOXRb2zsSCRH3Db3LiFcVYVkPgebLMOpBMLpR7eN8SMf5OZsO27ZhAFb1qylcol2eP+umzZvXr+uOLEI/gu1tbU1t89+YIVuOf2um3K9UFlXgyy1dX9M38K5ZG+VzAGprMV3Ksx1HqVk5Ewmw23ge9bUwqd6kE2ksG71avTu3QfDR41EMp8FI0fTswiZzxX08LZP04afFoGcDuQKePGP8zF23BUYcOlwMDLxYq5jMxenU3eWrPAFjvRahq7B1DRomTRSnR041XgSJ44eB+EbTdOcfgP7JhpOnfjRgtfX/BvQRiKrMtPzkS+I8hPLI3B6BFhdMFhxx+3T/h3JE3dfO264eO34UUgkWgArhx5V1Ui3aVizaj0OHD6EGTdPRv+LIsjrzZB9Gu+4NHNBwKjD8leO4eCeFGorBnHgYJoJiIqDhtY2XD7+MlwytBp7D2zF5q3rkUxk4PVVYuDAYRgw4GIoqgCvD1D9ouu5I1DmocpZlLa2DliGhkSKwM5xtLU0c61PXU1P1NTGMOzS/ghGgKpqGYahI5c2cexwAm9tOIJUm4OwUgWxCDxci9cS6HEZH8u0IcmUiu7wMhfvhBWAZDqB9uRRxHrpuOW28ajq4QeENApmHMGQhEw25dqo8M6tYgcXf32+XS2CHnovt6WdwI4tEKNluM33tshZIGb5IQhhaIYPLy9e7xw4GS+cyKtfXvjGmt9eqJ1cH9Pt9i+zLPTv37/v9OvnbDMdFr7tjruYqKpIFwq8VVyQFR42yoWyXWzKP+yZeVUF8Q7yfPHDIzE8/fvfO6JjHn/hmd9fFo/H0yWWk37GYjH/gw889uze+iNTpt04XRw+djSSFD569ky6D3s6H+rxXTO1Sk880yuHt6KLVAN3D1pwiHYl5ke3TOTzeQ54KHMsn8pg25YtGDhwEIYOvxQd6SR3Zf4g0EOv2zXzqysDZRLTRGALAgKiAj2RhqiZeP7JP2LMmDG4eNRIeMNB+P0UO2Hx89HyOU5ZG4U88pksWpoa0XDkKFpbmmHrBfgUGX6vD7Kq4HhTizXppuvX/vO/ffvOlpYWqnV3LwH2Q30D5QeXR+C8HgFaNsSxI4eNHtEr8HSlD/0e/fz9UASDJeMtqIrE0HYyjpdeeAnekIS77r4FBlqh+vKwhTR03UAhHYAq9MfK145h/+44aisGQpE90PUELORx8MQhTJgyDhMnj4So5NERb8GJEw3YtHk32lqSKGgWZFWAx+fA45VJwwzDZjAKEmyDmniDMM08JMFAtDKEfn37oV+/AaiMxqB6JDBBQ2eiAaKUg8ejQJWiOHoojrWrDnLQU+mvg2iTWNr1+XFBD7XLuysmATfahPF2cpuaKhiYYCGejKOl8wAuvSKCmXOuhiQb0PQEdDOJWEUA6UyCr7sOeX3wdnVifIqePRz0lNpcybyQWHvy8CHQQ/okB6LtlrhMjdyiw4hEe2P9lkNYuGStXXvxuJ0//fVLNzSl0+3n9ew7y4c7X0EPaWjCX/r8V/5p146Dj14zcZJ0+VXjmScQQLagc3EtTc68oZGu/7TyvmQk1dVQikSw/KbMTQhdMVrXf9TNlGhvR59ePaFlk/jZj35kX3P5uJf/4W+fmEc2PkXXK/4SNHPvv+dzf51MGN8cNGiwPHPuXMQtDcXYmb/4/DsX0FM6qTNNEEsThwAQQaJERycPHn35pQW4/PLL0ad/Py5kfj9ND702sVyl8tq7Ii+KvycOzufxQE/nuP9RhepHoqkFSxe+it69emLy1InIalnuwpxIxpHs7EBHZzs621uRzaSRSSQR8vsQC5CfTwyDaFHr0xt+irIoWM4///sPrcEjhyz4wU//771Fx9Iyy/MXn4nlNzxPR4CWCfrnufWmKbcOiDg/Egrp8Oybp6JfzxpE/H784ie/YJlkAtffeC36D6pAZ/oQIhUMkseAaTiwtSgK2Ri2r+/AhtWHEfb0RO/efZGIt0BQdBxt3o/JN12By8b2AROzvEzFy9sgYz8FJ040cp8uTY9D1/NuUwNEiEKAZ2hVV1VAURl8HgbV43qQcbcdi8G2LThOnpebLJucLAQEfDXY+XYDViyph1+sgYf5i+WtIuvCAQptpl0QRPcNXdfgJc+yQoazToah4eixwxB9adz98LXwRzQEQx5efjNt+gx5CALjYMkwyI+nBHpKwIpmS1EwXQRXBHoocoOAD/3k1iC2BCMP+L3VYGIUtAV/fcVbTkdOyq/c03D7qg1vL+1emePTOWvPS9ATi8VCc2+au8AwcGVTS4c67LJRbOiIkYhVVED2eOHxenm9VHcMODLjcRBUGqF/JTdml4YUihfBO6CHJnEJANFNmnweOltbEQkHceLYIefVVxbaIZl981e/+u8fFCdU1zFmo0eMHjt86Pg3JFHx3XbPXcz0Kx8b6OGXzhkBou/liswh4lmgAEVuUFREKp7gQuYFL7yI8ePHo3e/vig41gcyPSXQ0zVOoyvTo5smBz1WzhUyVyp+NB8+huee/CN6VERRUeVDNpdCLp1BoZCHLAnw+70IBEjEp2Dk0CEIBnwIen3wyTL8Ph/3/iAGK57TnO/+50+cWN/eK37w8/+cWXZj/nQuYuWz/kSPAL9TRyKR4GfmTPvr/gHhK2GZ+W68/jocPbAPrzz/PBs2dDCuvGYkYlUSHKmTg5eCmQajXC6rElomjH3bklixZBdigT5cq5PLpmGwNJo69mLyTWMwioOeNEw77ZaFKIWcdC2SB7ajw3byXOhLG1bmUGhO0G0nN9w2diaSEbvbtm6ZjHdN0b3A4xGgqA4HI8S6BLx12Pn2KSxftBt+qQY+MfAeoEfkgaF00LnQuiSQX6Ctw+uTkM7EceLkUcTqGO566Goo/jRUj8zPw7I1fr7ECPEuLx4/X2SQOIvUFfjwM+bnzb2HqGLBbG6Sy7PXbQl+JYhs1oFp+uEL98KmbUedBYvXOWJFv1eeXbr2vvb29lI14hM9if6cJ3c+gh5pxuQZjydb09/rP+giuaGlnSkBP7zBAFSfH6FQCJR4Hg1FIHlU+CpDUH1e/vtgMMjbBGniU+cPUZMEhM7MUuEmU6IIkUygNB2FfA7RcAjbtm92Tp44Uti+afVtq1ateuM9vijWu7J39W1z7t155NDx6P1feJjJPaIfO+j5qBOKi5spaFVWOOiwCwZeePY5TJo0iYMegzuEnr1lvSvTczbQY1DEhSzDzGrwM4kzPSf3HcLTv/otKkIeXD95HF/QeBOqKiHo9yESDiESCsBDInHDgN/r4Rof8vlxTFpEKMPLQELT8YeFi512w9j086d/MwVA/qOORfl55REoj8BZR4CXueqCwcjDD877p1rV/Oygmmrvts3rWFvjYcybdwt69auCI6TgDwPZfCuyWhKqQqWtKuRSXjQc1PDKgvWoDA6AV60AbBFZowPtmb2YPH0URo7uCYgpXh4ilgSOq9khfQ6VkyijShDILJD+RgiEsvxcsz/Hps4nal2ntZ7+TquJhz+XWseJnaE8MBI+B7x9sGNrE5a9Xg+/3ANBOQCR8rFK5aeiiWAJ9BBwKeg5mHYekuzA55fR1HwMnYk2DBvdC7fcOQKQSVNsc80PdZdRmZ5Aj8CjIUu7zVLp7Oygx8VZNtepkuEuswVYGgG3KAq6AtHTAynN7/zhhaXOqbjdsuVo861bduzYfKFpGM870NO/trbv9Vff/GYinuk17777WHsmy9qScbR2diKdzfJQO2q7lpkAQZZgiDb3dFEVBT6/D9FwBJFYjHdkeX0+eD0eiKRjkWVuREjdTNRuqOXzPH7BL6sQGUM0HMSKlUudYNDb8W/f+9boxsbG5i5LAM1cTvXWBesi9zzw+T1bNm+rfOSJrzC1tuJTC3p4zc52jWTqGgAAIABJREFU4FNUrulJdybw/PxnMX36dPTs05ubE/LQ0fcRMpdE3F2ZpBLTU/qbQgtHKguvIyAqe9G8/wheePKP6N0jgse+eCdUyW1NV1UZMtXMKfvGMrkLczqZhCRQjIYNU3dLlVLRFTVviXhx+Rrnrfq9+xZtXD2+7NFTvm2XR+B/ZARKZS5xQG1t7RMPzfsBWhpu3bF5lTTpuksxY/q1MJFHQU/AEwBS6TZIKuPlJ5mFkc+oSLYwPPf0MkT9/SEiCq8cRTzbgrhWj0k3DcPIMb046DGsBBcKU3cWlYUsiwxkba7NYZR/Q6uDLcM2PBzgSKQTZhocEONDRSkqfXkgCj7O9JOtiaKKMMw8bFOG39MbO7acwrJF9fBJ1Yh4gmcBPW5sBE95h4mCmYHKTaANHD26n4uwiaEafU0VLKHTdW3mJrld9Dq8hFVqsikJP0tltGJrPAmYS5rUogSDMB8HPQ45SmcQDFQCCMFAGGqov7NoxVZ7+Zu78i0W/nHxypU/vdAEzecb6GETr504q9Zf+8zQkZdJV183kUXqerKkXkBON3hLs5HPIdEZRy5JtuMUTpdCjmq+uRyPVbB0E6Zju11KgoD+vXvDE/CjIhJFOBblzsOiQhktNB8dyCYDs0wSkjkLFj7n9B/Y68i3/vEb44oi5tL4lkAPuRdX3D3n8/U7tu2OPvLEE0ypiXwiQc87LZgfsAgaFvyqh5eLWhqaOOiZO3cuanrWnRPoOR03UdzQdC1t8UvetuElk65cAR6bIeRIOF5/AK8+8zwG9+mBRx6cCYHlXNdoCvmzTf6T6F1qwgqHw5zdMU2Lg13K15Fl2gUy5B0BS9dudV5ZvqJ166FDE440HDl0oe16/kduceUXLY/Au0egBHoYNXM8PO/2R30tDd9pa9otffWJOaisFJBIxyErDKajcaARrYgin9cgwgujoEBPy3j26WVQnR4QnSqEfD3RkWpDZ343Js+4FCPH1AFigoMeYkmo48lxBCgSuaeRoV8eDohFYXAsBY7l44yOwEtCOiDQ313vGypj0WP4pk4ibQ3ZmxDoUTno2b65GcsW7YVP6oEogR7yyfkTpscFPZat8+frVgaKx0Eu34Fjx/ehz4CeuOXW6xDtmYclJNzAUnJYJsRGOV62+1z+WfhRioU+C+ihEhihnWJHsuA4/B7lVTxoau5EKESBy73Q0O44ry1726k/2J5u0oxvLF+7+jdF7ekFM2fPN9Aj3T7rjm8Xkubf3H3f/ayirpeQtgyYsgTJ44XX7+NeLTzwspiMa5CEnyaL7fBkXspqaW1vQ2dbO9K5DMgUj/u/mBY3wKOyWHVtDU/6rghHIOpUI+YthM4rr75k9+1ft/Vb3/q769va2qhUQuNb4id5h/zo0aPHXjbk2uWd7UnPZz73EJOqQ59K0FMSHzPThldWeLr8sYOH8eJzz+P+++9HZY9qXt6yie15H6bng0APmR+GCGiaDi9veQo2Dry9Ey/+7o8Y3LcKX//y3ZDFHKetOeghHRG5LTM368b19LA5yBEEEirSDlBAwbSQN4F9x085v3/2xTwL+b7xzMKXfnYhCvsumNWu/EE/zhHgwCcWiwX+/uHP/t/Da1ffP23ycEyd2g+d8YNMt3S+Qcnl8/x6DUXCSKUylHvOTQatvIyXXliJXAet4b0RVPujI92GeL6eg55RY6m81QnDSnJmxxX/im5mIHQ4IDaH+krc1yNND3ngOOTGTJoeQedlMC5lsMm/R+T/LyqMgzHDoAqBCr/aFzu2EtOzh4OeiBp4X9BDDtEerwDTyXCWp6XtGBLJZlx5zVhMmTYWhtwIR0zz8yWNUUkvSi7RvNuLPsZpxqdU4iJ6qgvT40Kdd0APKO3d7eLyyR50dGYRCvdCa6eDxSt3OUeadFsK91309OLXP9fS0kLmuRdU88Z5BXpCoVBs+rSZL8OUr/z8o48zTyjMTmVT0BwH+SJ9qEoi/IqHh4OSwp0mF6cVLVcMRmGakqpwnQoxOkcOHkIinUJ7Sys6Ep0o5PLc+M7v8cKneDCwZz/IDPB6FWfdpjX2kEsH7fjrr395ajKZTJ2xwvCAhC8/+tf/ceRA4+f79OonzrrzDmg+4VMBet6L+eGJ7BZ5FJEnhIMDe/ZyIfMjjzyCSEWMJ6x/UPfWB4EeAqLEJImGjaCgcNCz+62tmP/L36F/bQR/97V74fOYvJ1UknluBUxLL9LFZD9Puz7qohAh0grCZA6AOKMkKGjsSDs//+VvzdoB/Rf9y09/NPdC2/V8nHfB8ntfUCPAQU//2tren5t504b44cM9/uqr98DvP8LaO/ZCIQsJyQNqVpIkGaZVTBm3HaiqH0aWXJA3oOFAHpHAJfAI/RDPJJA2DnDQM2J0DRwhAd1q59odYnnoOifdJQc7FEEBi2sQKZeKOX4wuGV5V/NDP01yYHWBEVymh9gWRRFg2Lpb3joD9IQV//uCHtspQJJtmE4WDsuhofEARFnH9JunYfiYPsjaxwCJ8gGKMROOC7Zc88EuqervYnpo8eJoiLequwUwYojclnb6jBz0ODaMvAZ/oAKJpI1la3Zj+ep9GDB0QmHDgdaZb25at+JCtOg4r0DPmDFjrhg2ZMyLtTV9q6fPvFUwBcZSZgEm1WapQ8syOZghwEIMBU0IlYwb3gV03xmSUidTqZOLRM3Umk0xDI2NDUh2JiBZDJahQ1YE7Ny11Zl245SW555/atq+ffvqz0TQ0Wg0+LWv/MO6VxYuHjJ16jR20+zZ6DByHyvoea9l971a2elxZwKfd4Eei6F+5w7esv6lL32JJ8jzlnVF4mLmUso6X1KIaTszTf0s5S2+26KFKltAQJDgs0Tse2srnv7l79CvRxj/6x8+B1UucAqZ4xvH4vodYnk4VQwBFgXy2Q7PuyFxOokMvT4Vqi+I1pTu/OeP/9uuqKvb/d2f/XR8Wcx8Qd2Iyx/2LzMCpUVVeOS+u7/RvOutb90/e5ZwxdjeTJQPsoLRhIA/hnSKGFsvvF4/OhNxRCIRmEaeR0PkMxZWLN2C+rc7UBUbDtnqhWQmiRxOYPKNwzjosYU2FMwODl6o5ZwYG5HRRsdlcvhPcku2JDiWlwudVZU8dsjQLweLl7eKAMKhIFESKBdcTY+l8+iKgIeEzEWmR6xBSPFDIABCawwreeq4JSha8zgAA3nDpWE5aZw4uRuxKi9uu2MGevULQXOaAVHnIIawDjlEcyGzRMw0eftQXlgRAJ0+NxGMHs8d7Q3uAcTF1wR6qERG/xFuIkSjA7IawqbN+7B0+VYcasji6klzM79fseaKgwcP7rvQWB4awvMJ9LAbZ9zyYHVl/x9ecdW13qoetWKkooLlHZ0zgVRm4e3R5IxJ37TtxhSIjsUzmUodWTTRTx+UustbBt1dB7VmSxwk0WRyu7uOHj4Kn8+HY0cOwjZ05+jhfflTp47cv3LlypeKr1MqcbGhQ4eOGDNmwspMTg/efddnWKyuFmnj4zMnPNsEKHGd7wV+ugIfutbsgoVIIAgto2HPju1Y9OprnOkJV8a4CSRFx5jUQVpEkPxidIqghy8UtF4Q5fyOK7YbjUGmke4IeimZWDPgsRxIWRM71m/AqpeXwNY68a1vP4bKSg+3kifnU2ZTN4YNr6Iik8nBo5JpoftCFt9B2S7qYiZsQUYyKzhLlq+x9x45fvzFNWsuuxBbOP8y973yu1zAI1C6z6gPzpywrWeQDZ578xRWFaOV5iSjrKnTSeKOWhwm9xolTxtdN1EZ64U9Oxow/6k30atmLCTUIZVKQfR2YMLkizB0ZAUgtsFw2njrNjE1AlNhcqe0koNxEdTw7i1v0UyQ/maAMQrsLHrilFyQqQAmidCNHE89F5kPsGLYs6MVa1YehpMPoTJYxVvD6T1O6xhK4McRXad4I4tARMKBg5uRNZpxy60TMGbcRVA8Ogpmsghq3mFv3HXZPS9imSiHiyoS3BSW2uxJokQJ8jJDzkrDFh0IkCESELLcBVdwFC7G9vmiWLJsI9as246RYyairdNwNNuTe27N6iv2HDq0twx6Pt1XJbv55tu+WVk14G8e+twXZcO0xfZkB6vsUQnN0pE38qD2Z5v8d0Ry2iSvBroWdTC7qwkv/db9C79Rmg4kalGnbi/+F9fLocQCUaZKZUUMbU1NSKcSzoY3V+oHD+58aMmS15/pMpx0PSj33fvgtxJJ7WvDL7tMumbCZEbdTYYgfmwxFHR+JcaldK6ngU5p6SkORAnsnAl6HB0Ief28ZX3Pjp1Y8vpreOyxxzjoodTzrqCHBoGbZpVADydw3R3RWUGPZXN2TqDsLVuAkjexY80GvPnqEuRSLfjOP38JNXVBDnoEkZxISQBowCf7kctqUGWvK17kVzd1Olhu7Z7vkCRops95c91WZ8PWXacWbFg3ppy99eleBMpn/4kcAb6KDB48+JLrBvvevuqyQfLEK4ezsE9jhtXklp6Kvjo8coEfbpo4MR2mYSMSrsXBve14+cWNFBKBsH8Qj8GB1IYJky7G0JFR/v+G3e6Wqcijh3lgGW4ZCAKhn+LGioMaN6iTsyg8ed1wwRH9judcuX+nkjmZGlK+lwAvmB3F3l3tWL3iEKxcAFWBOs4eOcVMLPcn3SVIO0h5gA5I8gipgPp9G+ANabh93hRcPLQHCkaH+778vN7R6bigx3VYlkhETaCnGGEhOjJV8Hk5jCkCSG+dyaWpfwM+NcDBjp5zANMDVY1h1eot2FN/HHV9h+LGGbc7y9/chN37jhrbm09MW7N585oLUcN4PjE9wrQbZn2nItrnq1949MuyKEuiadsskYqDSQ6fIBK5BysqLIcmsomCoYMMOG3HbRe0LRerE01IzA+JyqjlkQIveRSD7cAmR08quYgiZFGAlsugqrICWjqNVLzNeXP5cn3rW2/etm7juiVdQQ85RD/80OOLduyqH/vwI48IFVW1LJPPwaLOpI/xWyiBnhLYKZ3z+7E99JjTQmadcc1NJp7E7p07sWzpEl7eKml6ugN66H2ow06VZMimBZ8jwqs72LxqDTYuXYm2piP4p28/jkGDaiAKBEZNiNzrwoRX8nEvHkkg2phAD9X2/xT0QIxi28799sLXlybWHD5yw969e7ddiLufT+StsnxS59MISI997u5vJw9u+JsvPnAbu6hvhAl2JzOcVhd0cNDTJWOKEStDAcI6Z+UD/io0nshi1bK9OH4oi7oeI5DLaTDRwkHPsFGx06CHAwlenlJPd2G5oKdUvqJFn0CN+IGgh8pMplmAIFmuANqJ4UB9HG8uPwgtpaAm1MstNf0J6HGdmXXDRCjsRTxzCgcPbcFFl1Zj7rzrUVEtIZ48CVmlcyp2ZhXFye+EijqwTSpvueV68vyhsaB7EomwBVFF2iwgEq2EbTrIpfMI+mII+SLYv/ck1q7djMbGJPoOIKH31Rh00Shn+57DmP/Cy3Zelb7z2wXP/5+iC/35NM8+8LN8jLfbDzy3D/sAYcqUGx+ujPT/3pAhIwI9e/YURowcydw2SAuaVUBB15EzKI3XchX6DAhEArBQVO0X2wZLwMe1EDdPAyAihNzWaAJCVC8G8plO+FWZh1omO9qdA/X1+YUL/3D1nj17dnb9AMFgXcXnH37gtX37D1329W/8nagVLObIIjRB+FhBD7e6ojLVGTPhXEGPYAjwSDJSHXHU79iJ5cvewJef+AqilRVc0/NRQI8LqhwOrEhHReJyxbI56PHZAjYuW4ndG7bg6IGd+PpfP4DLLhsMhe+INMjM5iJmOidyVmUEeN4P9EhhnGiMO089Mz/fotnffO71V//rQvOt+LAXWvnx5RH4sCNQVVUV+Opnb119cs/qEU88eherCtjQ86eYLVB5h5gZAjzEsJCglw6iM9yyFN3gFSmKZCfDzm3NeHPZLvSsGcVv/ppxChMmXYJhoyrAZGJ6Oni3Vgn0wC6+3rtAD+kdqLxVVB68D9NDBoEkRiYW2TZFyEIPHN6fwqplB5BqB3pG+3ZhemjdKjE9LsNkWCZ8fgknmw8gmW7AxBsuw/U3jAGTMkikTvKIC5ftOTOAsRgzYZGpogt4SHpBn5niORyuGVIgesPIkwGh4oFP8aP1VAd2vL0Hx4+dgmnJGH3ZeIwcdRWCsRq0xzV0JjXnmRcWQgmH1vz4+admJxIJcka8oI7zCfSwmpp+fadNmv6/A77YTNu0/b1692KDBvaHP+RBMBKE4lH5jt+0qVAl8c6ieD7FO3xOZ2sRI8A1PHSzdKCoXp4kTmUuwkQ0AbnmhGvLDHgli+uCbMvAvt077WwyHv/Zz344prm5+WTXmRSNRkPz7vjMb0+caLnp8Se+Iguih4leFWnr40tZd2nUdx9n9i7+CRjq8gRepjIEzsQkOzp5eYtAzxNPPIFI1Tugh4TMFhf0vX95693ZW+6ZEBtHWirFcTjo8Tsi1i1djqa9h7Fv51v4zGem47prR8PvU5DX0vBIAjclJPNJvpBwYeDZmR7L9iGdt51nnltg5iAt+7ff/GpOOY7igloDyx/2LzAC1dXVPb4w57pdYTEevXX6FUJEzbN89hREj14U4pYAj5tSzoEQIwflokjXCcDS/Th+OIdXFqyF39MHsuxBPt+CaycPw6WXVUJQ2jno4S7LluJ2YBW7nE4zPaUS1mlNDy2C9F4uo3JmeYsbGnIhNJmbMqhSLU4cyWL5kn3oaDbQp6o/1/S4YOedZg+b7i/FXEfDyuBYw15UVqu45bZrMejiKuT1VtdTSKb31c/6DZCvGB0kcDZNtxpBpS3S9gBeeII9kc87yGcLaDrRjO3bdqCp8RQGDBiCKy+/BiNGXoFkmrK9qtGWyOP4yVYsXbHaUQKBEz97bf7k48ePH/0LfP2fqLc4n0APDaxQU1NTMWf6vL81s3j85PFjcmVVBNFoCJU1laisqkIwFEEgEIYvEIHs9UEjwyqxGCtBmS0E7bnQmfYaDEwUoFPXD7VQMgEilUsEojxtTj0GFUAWLEgMzqLXX3UCHuXA97//nQnpdJoSu7se6vTpM78gMu93b5l5m/eSoZcygzFwH6GPKWW9u6CHR0cYjIuG0/EE9mzbgTfeWIIvffnLiFZXokCmjbIbQ/FBoIe0OF0PuwiSaKdUAj2S6XBzwnVvrIDWkcSerRsx/oqLMPPmiYiEA8jm4vApEg8YpH0RXxg+APToBiUge/DGirXWkYaWY//98oKxZWfmT9QaVT6ZT/8IsH79+vW9/bohu68aUa0OH1whhJQs0wvtkLzuZsjVtLgloXcOGxLfxDDuoKxIlWhrtrD49bfQ2WohFIohnSZNz0iMGFsJQe6E6XQWoyUI9FBXFQlqqHmBNDsELooePlyzU9T7vA/oIaZJEF19kV4g9/leaDph4I1Fu9F8PI/+NQPBbFpDuoIe0vS4AmqHWUhlWtDUegijxw3G9Jnj4Q2YPGpDUgjwZYpMT1FwXfrwvNRVEjdLLrtji5BlBR414BqsOl6carORTBrYuWMX6vfsRU11DW6YcgOGXDIchklyaAmd8Qxk2Q/FF0bBFvDyq4ucHXsPZPcnWm5duWENta2XfXo+xdcYr9aMHj561HUjJ6xOxzs9o8eNYLl0Ch3xdp7ETcCFWiDD0UoowQDq+vYDeZHLKsUYqFBVD1fJS7LK/XgolZ38DyiZl5yiLO77QGUumioWgipdkBokkTm/+80vrf59er72zW/+7T3v0fosDBgwYOC119y4PBqtqrv11jnMYAIy1Cj5MYKeD/quz2R6uj6ed2IZDAHVi2wyhZ3btmPx4tfx+OOPI1ZVCZ2ytyQ3huJM0HO6rFYUMpdAT6nVrQR6qCeCROS0dLGCgaAtYv2ylVzUvOftTairVHD3nTNRWRlCJtuJgEfhoIdcssmIkIsMaZ2j740YOdo9kpCZkZiZdk8SZCWAHbsP2m+sXJt4cc2aMUebm09caAvBB82D8t/LI9CNEWADB/YaeOv4odtnTBzq6VsnMI+TYMxJwpG7gp5SsGZxA8QoN8oDLW/DMmQEvLVIdorYuH4vNm/Yj5qaXujsbMXEKaMxYnQPSJ44Bz0kZKYYCmJ6qC2d39NJLF0CPQSsuKanCLI46CFQRGW2dwuZ6feiVIyS0Gz4PT3R0mhj6eu7cPJwGgNrLwajUlMRrJUaPVzQQ+7+OaQyrUjlmjBxyjhcN2UkdKsTupmAKFHWV56fF287L+qC3F23a66oaXR78hWjMRRIohufQZ2piaSO4ydyqN97DJ1tnRg0eDAmjL8WA/oP5LrUXFZHPJlBKFyBdCYPQfGitndfrN24GT/+yc+t0EX9v/Hb5+b/54Xm1XO+MT3cAGvUsFFjrhw4fO0VY0ZJs2fdhHwuzRKJTlD5Mp5MobWtA83NbWiPJ5AuFMAUiV9cXr8foUAYgVAQPn8AiseLuj59ISgqJNkDR5RgOGRYxeAIZHbHwMz/z957gMlRnWmjb8XOafKMZpRzzjmgHJGQEAJEBmPwOqx3/70bvHv3Z3fvZttre21jk4yJAiSBMpJQRBLKOec8eTrHCuc+36nu0UiARDT2aOp5oEcTqrtPnzr1nu97Q4qFQnWU9cR+8+wvtfLS/H985ZWX/yc7kRrjJ7KdJMeTT3z/9Zqa0LSnvv0dWXa7kRAtUPDHetwM9HASdBrwudw81uPAvv1YtWIZvvO973LQoxHY+Qygh5fospL1G0EPLSKUnaVQyzGZ5i2uj9ZtRIHDw0GP3Yzg0YfuQXGRH7F4EB6nwkEPo7aYQrnslJf2yaBHoMBYqHwXdO5SDXv1zXdSR2rrZ6/fto3CYm+r3c8f6/xreV3NYgSE1q1bt5s7usueWRN6uTtUqKKUqRUUKY4MBWzyu9Anc1rcbjdi0Qz0jAK/txzRkIQjBy9gxbJNKC9vj/q6OowZNwh9BhRDtoVgCqFGjhCBHnJW/kTQkyNNE7i4DvRQdeiauov4QTJ13pBBKmnA7ShHbaWA1SsO4cKpIDqWdYXAKOrCev25R5MUZIKGlBZBMl0HjYUwYfIQDBrWGYlUPUzEYZjkS2QRrLlcvtGPJxc1Yeegx2ELwG7z87ZWOmWiqqYWp06cwumzV1BXZ6Jnr0EYNmQIKioquJVKOBzl3FPF5oDX54dhUreCqAIaNIrYEET89Gc/Z/42bVc/u/Cde283m47mBnp4nXTcyDEzK2yOt+fNmil27dYBsmAIUjZhlzqiBvknGAI36qYJFIvHEQwGUR8OIRoKIxyNIBpLIJnJwJ9fAKc3AEl1IK+oGKFoHIHCEjg8XkZAye2xo66ulh08sM+QRHZl1Yrls0+ePHIoe9NsCnrotcmzZsx9MBAo/d+ysgrH3PnzhYuh+m8U9NwM1FhgBDyklapfiqJwNRUd9DUp2WQy+kplYGZ07N2zC7t27sTs2bPRsWsXpGEgCat9d7NKTw70NCVV086HVG1UgUsnU7DLEpLBCEp9edi0ag1aBQpRd+k8O/DRB8Jf/eBp5OU54fM7kY6HeP+drLuI9MfNyYjTwzk+5LpNOyqdV3ro0DUBTneAE/zeXrRMv5rQFv7qjVcft+Bcy9EyAi0j8BWMgFBQUFDyo6fv2dqh0Kgo8qSlIf3a4OD+rWjVupVl/GdSKKiVgs7jZJD7GlBkFxIxUk/RprQcVVej+HDzXhw5eAoOuwedu7XGxKk9odijiCWvwutzQstQyLCVtE4O7WROSNJxMiLk64Lo4B5eyUS2wtNY6cmBHl5bBjEeKHdLtQm8vSUhH7GQHRvWnsC+HefQu2N/MAJWgmUOSKCHu/yLOo+dSBshHDr8Ee6YNAjjJw6GqMah2Kiyk+LJ7ZZjNCm4CPQQ+CFSBZ2PqtRObqIYDZtwuoq4T9C5c5ewdt16bpLbvWc/TJ9+D3eZp3HjXnNkrZJVHtP3ovEE38CTQWt9MASXJ8AtW7Zs2cbe3/pR9c7LldOOHj26/yv4jP9kTtEcQY/8wF13/aUznvi3B+bNETq0bSVIZD5FDB26oIgBz2+CJP8DbA4nv+DIaJAIsMTVIcVQPJlEUtOxY9de6KKMNBHIJBvbc+gIwrEEylu3o4YzmfgIkUiIyYqYYGbmZ+8t5jLAVHYG3Ah6xD59Bg4YM3zKGkWxe6bcdacQlyzOyzd13Ar0EJ+GxoYk+jROXE2lqvw/PZVGMpREcX4BSgqKsGXzZix8+y2MmzAe/QYN5KaEGcm8DvTQhCMuUNP2luUemjVTzyrJcuaEsqJw0OWyqYgHwyh2+7F59RpUFJWxeHUltr6/TPj+04+gVVk+PD47UrF67m1BoIe/bgI9XK5uTfUbQY+hMbg9ATSEUmz95p3m+epg9Tsb1o4/ce7cyZZqzzc1K1uet7mNQEFBgeepe6e+Z0udH/W9b82R6q4cEtpU5CNIEqhshSOXN2VS5hSpYyXKyiNlLEEJF5hph6mT946KwwfPYMP6rfzrTl3bYOqMvvAENISiF+Hx0O/aOPGYKj3ktUOAh4BPRqNA0xQnOvMUd8X2KZUeC/SQK7JuJmGzC0inKFY0H/GwCxvWHseej06jZ4e+FqeHWIRZ0EOgjUkaBCmNaLIaVdUnMH7aUAwb3gMZMwRZJaCV5n5ivBJNIC8LumgzRhVoIikTyIuFRXi8rRCPCNj20QGcPn0eBfmF6N27Fzp06gRZyZksktWK5R9H4NGqOgEZXYPT6UYyrSGVSsPp8vGojb1792PR+2vSSV/xX77xzju/uZ3WuuYIehw/fOiB35rB4PxHH5onlOX7SHgOqutwVRbdACl/CVnbbtMCQ/wCo4tDJFIa+fMYvJWVX1yGWFJDMmMw2hQsW70Gh0+cMrv27L33Sk3VkVg6qcZicSEajRzbvn3L8zU1NTcLcBPuGDl+Woc2Pd9yOj322fPvE6Ki8Y3GUORSzXOLbM50MfdvKQsWaPdAgIeqO1Rypn/TbqPEXwwtkYJTtWHblq2DCA6cAAAgAElEQVRYsWwJpkybhjsmjkddJASTwvpEMgm1evc5sEPXJZfKg9xDLdCTc2vmkRVU6RGJRiXz5/U47Jw3RG2tDatWo2ubDsyMRrBiwavCo/fNRvfu7XmwXyreAIdT5qCHwJIsWpk2Hwc9JgSaD7oJ1e5GOiPg6KnLxsLla1NB4G/eWrGEFoLr2dXN7U7U8n5aRuAPNwLKvXdN/W6pEvqnpx6Z7hJSNWJBnopYtI4DErIWoYoHTzM3ySHZqlzY7Q7e3nK7AjzwMxrJIOArRV1tCMuXr8P+3afRrkM55t43Cm07+FDbcJYDFZvqt4wJmQJVJTNaHRk9inQ6yc+tKi4osgMaOe5zojNxfj7uyEx/R/lbNjtDJk3ZjEVIRFxYv+YYdm45ie5te0EgfpCQW2fI342BUbSEmERNw2k43BomTR+Grj3KEIlXA2KKt8zoHsMBE+2+eTaY1ebicRJwQjA9APKQiqvYteM0Vr+/CemUgfkPPcwmThwP3dQRi4XJl4MDJ57ZRegl+3WOXO1yeRCKxDjHUVZUfv6LFy/j+dfeNO0VnX/3sxdeePp24vU0O9Dj8Xjyvzt37lopGe398Py5Qp6L4kDTYGQqSH48vHRIKi368EUIJBknPxmexE0TzrrYREGGQMRlSIhlTDjceYwpdrZk5RocO3lGO3jp9JQPP/poa3bNoHGkG+StbpLit5/4/nNXLtQ+1KtnH2nGPXcL9XryGwM9NwIeei83gh49TQaOljkjr5yIIjweD7eAP3viFGI1YbjsTgwdOAiXL1/Gm6+/ik5dOmPG7Lt43pkmmV8Y9HBrAFGApuvwuJ1IhiLw2ZxYt+p99O3SgzkMg7374vPi5LFDMXL4YO55QaCHzMBE0+Cg5/pKTzbagre3LNBDKq9kSoPDnY/qYNL82a9e0uW8wrXPLnhlbkuL6w93R2x5pmY/AmJFQUHJw7NHr9RDZ3v+6C+/LdRXnxEMPQKHg1yLSaae4Z441IIiIEBrMlV6qMLisHt51SadBPLzSpHJGDi4/xRefXkpXG4V02cNwsgxPRFLViIWi8Jhz4MsUvvKhM2m8CqPZiR464la84rs5ByZTIba9cangh4roT3DN1QEOOxKCdJxL5esb998lHN6ZIqnEIg0TfcVai8xmGIaphDGpcpD6N6rAuOnDEJxmRP1ocswkYTdQfQAIoiqFlgRU1lCM23CqTpNoMcHSSzC1i0nsHn9AYSjJnM5vGzeffdj0KABwtWqS/B6VYHAogV4rDGjtc2yXbE29G63F3UNIf6oGyYHPbSRfP7VBawOzs3Pvv7atNspc7DZgZ6u7dt3vnPo8M0lXkfBvLtmiOSjQ1ET5KnDTQgbQY+NTwiHInHXT0Oj9pYBpltcDy53FmXoTEAiY8DtK2ambGMLl6zEqQtXMmsP7Bh87NgxChXNVRJvtWrRrLQ99cgPdicTerdpU2cIBeVlQtxmVUK+iSMHenLuyk1fQw785ECPLJExlpEtOcu4eO48du/ciYYr9VAECdMnT4HP7cGK5Uu5H9Kdc+dAdtqRMNOfCHp4GZaP3McrPfzb2UoPvUYylfR53UhGYvAoNqxdvhJD+vRn+TYbW/K7F8UubcowfeoE2J0MmWSIgx6mpTj/6FaghwJna2rqUdqqE0IJk7382iLjXFVtzaaTh8adPXuWWlwtR8sItIzAlx8Butzlh+fO/FHw9I6/+cvvPKL26FQiGOkaQSYVE1I8o4oqHlQF4WGbhgFdNzinh7h3ZDZqU92QRNVyJWZOvLd4MyhCqqK9DXfOGoX8QgeCoXrIoo+DHqoM8Xa8jXHpOY/FYgxamirXGlfs3gr0UOvJam8ZcKil0FN+rF9zHNs2HkVFfjvYZA8E0ca9dAj0EA9IJzajWY+rNUcxblI/DB7RFU6PgWCkCgZLwOVycF4pgR6K4DHFrIpLJCoGVY1cHPSEQw4sX7YdZ0+GWJdug/T62jB69e4jjR4znET0kKW0wH2JsqDHIoVboIfWThpDt8vLyc1utwfJRJqDHqr+LF39Adt48MS5tXv3jLl8+fKVL/8R/2mcodmBnsH9+g0b1LbD6iE9ujkmjR0uSWYKYBmyJCRTc966olKkSTbl1K/NJCFLzKpmCFQptMJFqeJIqbkZjaE+koCkemiKsTXrt5hpU4i8uGLRgPPnz5O0OSc4+iS1z3Wcnry8PM/owROPde/Wp+jBBx4WK4P1QkzFHzXo4W0oXvmyWn45/tOZk6ewe8dOeBQ3QjV1GDpgEFcP7N+3m/Oh7px9F2x+D2LZStaN7a1PAz30fDwnKwt6qNKTTKU46EkRKU9UsGbZcgzvP5iVeT3mhncWimI6Ltx37yy4PQr0TIjv/Ix0Ipu4bpl7cbCb4/RkTcOI50WNzmBDGPklbRDPSGz3gRPG4hVrNXth0bPPvfm7v/4M1bs/jSu95VW2jMA3PwJicXFxwdxxQ39af3rvPY8/MFPq1a1IsCtpwTCTiCcbYLA4r6pQS4qOdFqD0+FFMpGBlhF4uyuTpg0qQ36gHJWX0/hg3RpU1uzH+MmD0Ld/J8TjcWhpFTDtsNu81rrFUhAl4s5QgLQAWXJBJXPDVPwmoIdWdyuXi4jMyYTOJevQ87Bh7Sls3XAIRZ4yOJQAZMUJQ6c2ukjOJkibISTTtdBRial3DkP7rgVgQhRpIwzDTMHpJOm5BIF8wshKg0CPSKGnBHrovbvBzDzoqQL23qIPUVcv6IOGjK/ft/uwt6CwwD5r1p2C3+9ALFYj0GvkfNXcTpX7A1m3duKoErBLJQngOZBKkVs1Veu9OHz6LHtx8bJYbSb11Io1a966XXg9zQ70DB8wZFKv4or3Zk8epw7q213UU0GIXJJota44u57SvaHQrQ+mkeA7C3IVpmoGb4Nx1EzgSML2Hftw5uJl1DbEoUNml6qDZq9Bw878869/MjwSiQSbmBrfEvSQK/OwvmP2tW/fteL+e+8XBbtdqGWpPwrQk1sPG6+b7LvJcXpobKi9lauE1dTU4OzJU6i/XI8Cvw+Txk6Az+vFyhXLsO/gAcy6ew7K27dFHJnPVem5EfSIiszVdV6f2+IOiQreX7IUwwcOYa39fnPf2g/ESyeOCQ8/PBeBPFI7RGF3SEjHI9zYjHJxbgZ6zDQlsbuR0WXoghOa4DCfe/kNIy0q519c8sbQcDhMNu0t8vVv/obZ8gr+9EeAU/q6d+zYtVeBY2HrAqHTrKmDhdJim+Dz26EbcaQ18q8x+ZpsHbThosR0i9BMHByJZyGK0DMq3PY2OHb8KA4dX4/OXYvQq097HkRqaE4okgduZz4nLpNSitpU8USYe9zYbR7k5xVmvXE+rb1FXrU6/ztZYUjENS5Zl1HEYyi2rD8Mv60AbnsBFNXVCHpIPZrUG5BIXkVRhYIp04fAHTCRMWohqQZ/LaT8Ja+3RtAjWVUuxhPfSSPvATPzYZNas7feWI9wzN2Q36HbqoazleMEUyiZddedQnGxD5oW4aAnV+G5trGjrwSuBKP7GRk8EmVDzMbyULUnqun431de1+0lxQv+639/9gRZzf7pT7Fbv4PmBnqE0UNHzO7iK3jjsXlz5R6d24qk5iH1Fo/3Fi3QQw0s7ldA0QYOqgCQmZUJU8vwGzuVeaiXLEoKIrEUtn60G9t37kNNfQyRlG7e+/Djl/75tz8nC+/z2SHOVXtuNeLqtPF3vSPo4pSxYyZKg8eMFCKiCY3yXZp8EreKguBLwVdwG/4kTg+/VJqcOwdyVIV2JIxXehwOB5kVIVjfAC2ehswEdGjTHvFoBJs3bsCBQ4dx15zZKGpT3sjpIbPB3HvMkZizV6q1sDGzkeScu3C5R49N5YuY1+uFlkrCIdmw4t3FGD5oOKvIC5jHP9wqHNr+ofj4Y/NRUugGzBhUBUjEQnDYqc/O19lr/hnZ8i8P8YOBWCSMNm3a4fLlekiqF8Xl7dkLrywwdx88nLmcij22esMHi24nkt+tJnDLz1tG4EuOAF2B6oRRw2e0tWd+06djXqBXtzKhc5dWcDlNIZWqBcU2UGWG1mJe5Unp8PsKOUior69HfiAPDqeC0ycvoTCvExxOG85e2Au3FygpC6ChPgRZ8sDvLUZDfZRf/y63wttOly5dwvETxxGPZeD1+jF0yFCrmJuTrGeBlmUOaDYaE5JBIRGqvc4KKGIRNq0/hi3rD8Il5cHrKuBtN2q/mVS9EQ3E0w2Ixi+j98ByjJ/UB0wMIaHXwOmSoJkp2GQ7r1YRT4mrt6TENU4Pj8/wwmQFqKuzs3cXbmb1WuD97Rer/mlqzz4/TtdHRsycOR1durUVmB4VWNZd4xqROUdoZlZ1J0mVIAv82FRLrUzAz+bx49nX3jSdxUW7/+4//23s7cLraW6gR5x2xx2Pj+rU9VfD+vaW+3bvJGjJKERy3xUYTEng3i/0SKoh7gvBrZUt5ZA1+XNc5Gy1h8lwefw4feoi1q3fhpOnzjGPN99wFhUv+uWi178TCoXCn2MREPr06DPGrxa8W1JQ4pn3yMOCWpAH0WkHVTRS6TQPqLM5HaQ/5A7SqsN+DRs0eaIcMPmy4OeTJOuf5Zy5iUOkwHQsARkSXKqKA3v34cCBA+jSrSsGDh0CnVKKOTWRSq5Wq8yqu1p9Z16FoaJaFmjd+NzUdiRCMqnG/ESgDkXw0bYt6N6lO+tSUcEuHTyITSuWCLOmjReG9O2GTLweLhuQSkahKHSh53K3xCbA0oRE/UvBkuDn5Rci2BDj/k2lZa1x9OQ5c+2GTea5qqoLC7dtG15VVUWKvJajZQRaRuCrGQFaPmxTxo2ZXYjELwtsGd99900S+vYsQ031EUGUknDYRSST1PKx86o8I54Lo8xEa7MiMmo7ERXhhkDRXH4Wj6CQkElbrs48M5Ex/hgOR7B//0Hs3XMYI0eMQkVFG5SUFHH1WCqV4KBFlknwoiMUrkdhYSHisQQ3SPS6W0ESvDh2+CqWvbsequ5DfqCM84xIFsFoMw0dGTOJYPgcHn9yNuzeBBzuBCBFkdGiyBgUomyHpDgQiycQyA8gnQxyfzESjJAhoaQWQ2f52Lu/zly2cpd2uCYzZ/uhfZu+d++j/63VBb91911TpX79ugowogIz0xzIECqkUGxOnpKUJr5qWePEJnd7HigAFTv2HGHLNnx4adH2D/veLuGjzQ30yPdNm/b3A9u2+YexQweLXdq0FqjNkWttkUEeeeJwXxxR4DfBnGfMdeIrDnxyoIckiArsqofvDjZv3oF16zaygL9Q0/zOF9/8YPXf1NbWUmP4045c3YTGWsjLy3NPHDHlnXQoPb5D9+7i+DmzYPf7kMqkkTF02B0OxDNE6tO4q3EoYmGqnL150yoMff1ZAMpXs059ylkkEaamQ9RNuGx2nD52Avv27kXr1q0xcPhQHvGRgQk9m5rO1XEQwIzrQU/u7DeCHyUrWafn4KqxUBjbPtqK7l27o3NFa7Pm+HG2ftm74oRRg4RRQ/oCyRAcsolMKsZ5AXqOIwQ5C3po0STllpV1I8l23vbUMqTis+TrsUSG7dy739y2c49+Kpb41vJ16xa0VHu+1lnUcvLbbwTEwsJC58zRo/7LrQcfLi8RHdMm9UdpkSBEwxdhGile3U1ppLmlyAjLN4d4eCLI38aSeFv5VrRA5tQgTR6ZwNthHPCQiz4TeHYVHfV1QVRX12P1qo1o07Y9+vTug44d28HjdUDTU0hnyNWYuDwyBw+hYBx6RoLbWQyHLR+nT13FogWrICTdKClqA1GywTTJ9FCBpqeR0uMwWBDzH5oM1RmD4owAYgyaHucARRRoo6sinkrBH/AgEQ/SqsjBSkZXIKqliKc8bPUHR419R2vqlu053L+2trZ28qixd1U4/c8OG9QzMH3yGNHQwoLAyJLFGgPBpDHitfNGoMd/lJ1fOd4Pr/JDwcmTlXhv5QehpUf3DT5z5syZ26GV39xAj+PJefN+07eifP60sWPEfI9LMJJxy+mS+ppcSmhJqInPw0lnJFvnE6KJ4rwJ6CHme21tPc9xCfgLuRX5saOnsH37LrbnyLF0aZ/uL725bOmPGhoaqI5649EU8NDP+HycMHrCvDy16PlzV67Yn/jLPxc69erJKzyhaAQerxexdBKJZBKtWlcgyCklHz9uVukRcpHx3LMhW075mhZVnZlQSdqfTMPjcKL68lXs3LEdfn8Ag0cOh2RTPwZ6+Gs3rVaZRcC79uJufF/EJSIVFrXZXC4XwsEQtu/4iIOeLq3bmJGLF9mad98We3drK0wfOxKKHodCLtCZOJeqaqblD0S7MKuqdT3ocTi9VkVNoXKziXhS45Wfi1eqzLfeXcIEp+vEO+s3zTl+9uyp22FB+JqmSctpW0bgxhHgm8B2paUVd40d+mLtxZ2jx4/uLs2aNljIpKoRi9XB5/OBFOUkN7BADy2gOiRGvBcrvuFWoIfaOtQm0zVrrSEzQp6tKCtcJbV92wGcPHUGtTU1KCouRo/uXdG2XWvu7q6qIlJpkrmbXLkFZuNeQS5HPmpr4lj89mqEqxnalneFLNl41djhcCGRjCCRCaGo1IZpM4ZCVIOAEgTEBNWArIoTOS6DTG8zcLrsSMTDFKXON2EkV4dciNqQxF5dsElPsMLtv1m0dAqZ3lYUVJTeMaDfy60LA2OeePReSRaSZOrR6HEmk9UKX+as9ZX4TzcDPXX1Sbz+zpLMZS3zF6+9t+i522Fz16xAT1FRUfHD06e/26tN60Ezx48V9WRcUMioKcvP0gWSBpowOACygI9lXpc7yA48l3Zr4RWSTBIZTJJs0DImty/3efNw9sxFrFy9lu07cybdtnfPV557/bW/y5Jem17cnwR6UFZW1mruuHt2rli7vmjc7JnC6EkT0aqiHHXBBn6DVpx2XukhQEExDJ8X9Pwh19e0TuQ+J9LROPxuD2LBMLZt3cJ3VAR6ZLsNmmC1t6i6RgvP5wE9pBrj3hO6wblEoYYgduzYjp49evJKj1Ffz1YvekfM9yiYN2uy4BJ1SEYCjErIKiU0W3EWTUEPr/AQxhVMKKoTiUQCDruLS1jjyTRvccWTGlu/6UO28+AhvdZg//L7RYv+2/I+aDlaRqBlBL6iEeCbwCljRs4pd0R/6bVHCh59cBI6ts0TopEqpFJJiLLNunahZE1MCfSQ/wxVeqwW9adWegDYs4olQ7cUugSCSM0lihJsKim4PLhw/gqOHT+OixcuI5GMweNxo327tmjbrpz76RBI8np8UGQ3amvCkAQ34jEdy5dswNUzCbSr6M7PRcookqJHovVI6nXoO6A9ho3sBEMMwhRobU+AZUvz1D0weRWa1ngZ8Zi1uaVAUVH2QWd+nDwXM994Z5Nuetr/+PfvLvu/2Z25OuOOCX9Ralf/3ycfm28rKXRR4oBAFR4OcgQy2KW8QRN6RmusbH1SpYeMG1MpEa8sWGz6W1fs+sG//fO424HX06xAT88uXXrPGDF8af8unVtNHTtGDFZXCh4b7RIsUroJE4bI/89vhARnyIH5ZqCH+sGxWByq4uQKgng8yb+2210Ix1JYvHwVq2oIaXA5Fj/3ztvfvQXw4ePt9/u9P3jwh3veX7ehTaBda7HX4AEYNXoMXF4PGoJB2D0uUPzC5cqr8AX8160vXxWX5ytatECgx0Uy0lgCeV4f99Ih0EM7jP5DB0Nx2G/a3rpVpSc3QQn0kPSyoa4eu3btRK+evdClog0T43Fz/bJ3hXSkRnjsvtmCV2EQjQSFjfBAWFoIbgZ6NB2WVwcTuU07+TPZnW4e0tcQT7A3F73HIrp2fMnWzbNOn750tqXa81XNnJbztIyAVZTw+/2++6YO+6UROnLv9Al9pbGjekPPhBEMVXMwwRW35NzOKz0GJEapiddS0ZtWiq8Fl1ptLgI9xA0iygut5XSd078zGTJatZLY/b4iDg5qqhtw+vRZXLh4AVVVVxGNBtGqooS32dq1bYc2rTtw4rHb5UcmLWDNyu04vOsqSvI7wesJcJWYYlcRjdfAQD0mTBqILr3yobMgDBaGwaXllClGgaYS33SLXGDDkErE+dpDr0lSA4gkbWzHnots7eYTiWNVxpRdhw9/lJ0v4pCBA8f1Kix9bdSwfvljRw4QFNkUGJGidY1vKKnyDmbF8Ci5Sk92Ib3mTG8luafTAt5bsZalZSX0k7de71ZdXV3T3OdlswI9QwcOvGNYp45vD+3TOzB5zCgxXFstuOwKJ61ya26RnHqIH2NxTHgPNDsprA86V+mxDAppF1GQX4TKykqkUzpn+6uqnZtK0UVEybUUAvfK62+yK3U1RqB923ef+Z+fPfYJaLmpX49AXhVPzH5638WrVcWm1ymSGH7YyBEYNHgwovEYNNOAw+nklR+Hy/lHDXp4NUqUeHurwB9AuK6Bt7fsDid6D+jHKz03cnqaVnp4v/0m7S3asRC5j0AP7dQI9OzZsxu9e/VGx4rWTE4mzR3r1gqXTh8RnnzwHiFgF6CyNFTJ5IsAVZcMHuqXIzJbu8OcWiyZyiAQyEc6pfGKj81mRypjkjgN/oIitnbTh2z73v2JWgM/em3Rol+3+PY09yWx5f39gUcgW+0ZNqdbmfFSu1LZeefkIYIqpzivJ1fFMYkLyA1Nc6CHGLuktL1+/bgR9IgCEYNTjaBHllSr3aWThQmBAxmq4oBIhoc68WFU/vvnz5/H6TMncbXyEhwOG0rLitG1c3cUFBQjP6+E+wZtWncAe7dcgl0qRlFhK97eMsiWMFMHxR7BXXePRn4JKXMj0FiME5w5o5F76FD1yuCghx61dMbKAQMRnP24Wq+zlWv2sCsN8sXX1+4dEA6Hc/YoFN5aPGfM2JfznfK4R+bPEd12UZAk8ihLc1WtqpA0HTB0HbJo+ZPl1tgbQQ+Btx17D7Idhw6nlu3a0f92yBxsVqBnyMCBE7sVFb0+amD/wNQ7xorQkgKVQiWabNwN7xroIeWWtYOQm9x0Pw56aFfgcfs4KYxbltNFlvU6kCUHXIoPV6sb8MHmjawuEdXCkvDLn/zmhR99iucBH+/OnTv3GtVj/OZOPXu4HKVFwv7jRwWnx4mBgwbDnxfghGZBFHl7S1KsnuyNFZ7GCsgfeIW68ekEWYKWSkMyGIry8lF58TL27d2DQF4+uvXuCUGRb9reuhXoIdUWEQkJ9NDv1tfWYe/ePRbxsKI1ExMp8/CubcKR3R8JTz40D3mqKTglA05FQCIRg6zaskCXgA8tQNdAD70XIjqSOynxhgj4UK8/o5vQTQa724equiDbuG2bURVJbXtlwYJ7qmKxFiXXNzznWp6+2Y2A0KlTp64zh7ZZ7kR12/vvHi84HRpsqglNI5WWaRGVeXSMpbwk8JNL/blZpYdEmtxpn7FsiKmVSG4Z0ArZlpfMjQ/Jh4ecn11OH/LyAnB43Thx5CCXrVNUkdPp5BJwakGR2d+RA5exZ2slEiEV5eUduXIqkQxDMxvgyU9i7r1jIaoNnMtjcl4p3X94to7V5uf3ICthnv6z2T0wTBWCFMCZSxH22jtrTDW/15JfvLxofra13iianThq1Lx2AfdvH7v/bluB3yW6nR6YBnEfNZD4g6AOrWmylPuTrIKrMXjZqvSQoeKlynr2whtvaCdCwekf7tq1oblv7JoV6OnZtevwTkWFC+4YNLB0xpRJotemCHoiwSXrnACXvelZKbR08yM4JDUxdsrK1XNE5qx8nSoMZN9NF4rL5eY3R5JRB3yFCFXFOQekNhzE0rVr2JVQfepqMvXMy2++8z+fQgoT75xy1xMspvz84W89oZT36CJs3b9bOH3mNErLytCtV0+u4EqkU9aFIVmT9Y8V9JCPTjwShQqRp62fP3UGBw/sR2lZK3Tq3pWrt3KcnpxknRfZsuqtzwp6aAdD41FXU4t9+/aib5++6FBewZBIstMH92PPlg148sG7hTwVglthcNskxMINUOwOq73Fqz0fBz0EYKncTK+DO7ca1O6yk6IeoVgcdref7T9ynK34YH2kJmP88N1Vq15r7otCs7ultryhP/YREMo8nvwpkwe+5dEvj/nut+eJHgcRh+PQdPKvuSYysQAPRVBY37se8NDbvF7FRb9G63fu+rYAULbtbWjw+kg5lYQAO9wuyutyczpDNBqDYehwe+zwep2IJ2Jczk5tMTqXx+1HPCRj2cJ9qL3M0LZNDw5mQuFaGGIDCst03D1vFJLaVUBO8tYVF9Nk/eHIuYOk8bpBcnPalCtwOALQTBWm4MPR07XsuVeXGvD3+D8Ll635VZM1xyKAt2vXaVT3TsvvnzWtbVlRgVgQ8PF9PQEfhbiTlDSZuRXooYx3G2Ipg/3Tf/+3IZa0+tuX3nrzF9daHn/s0+aLvb5mBXoCgYDvjoEDnk3V1Mz99mOPSBNGjxCS4TDi4SD8Phe0TIp7PJB/SzBYD19ePjIGcXzoQjE58uYAgyOMrIcM31Fkj0ZZpDVsIpNhY26EQwmUtC5HVbgBC5YuYQkBoVU7ds/dsWPP5k+4QcpPPPDUSw1V8Xk/eub/ynGZCfWJKCLRKAxmco8eAj3k20OHTnfhG0APrwfTBOfTX+A9auKlENGXjPzIhp360AUFBdzM6+s8JNWqwlClx213oKG6FsuWLsWMO++EZFe5eossAog43lR2f50B4k3aW0RkJrBDjtm0aBw/egwnT57A+HHjYRMlpuqMaeEGrF7yNvp2bC3MmTxWYMkg7BLlcCWuVcvo77kppQaTOAG8t84p6k3GN7cbyrIHBBEpXYDLG2D/+uOfmvZA/r7nF783oaGhIfJ1jmnLuVtG4DYcAefDcyb92JE6++TTj80R87xMkIj4K6Qs81heoWVZixGr4kMHbWZufnzCz69biLLaBEpKJ4UYo0daE3L3BHoeUoldqyxZPxMg6H6sXnIMR/ZWo7ysBw9BtbtkVNcex4hxbTFoeDtkDPZZ3y8AACAASURBVEpVT/K0d+osILveWGaIVM0SUV1Vi6LicmiagmTaBmegnL30xgpWFWLRtfsujzp27MyR3B0o+ygUFha6powa8UyXIv/3xo8eqXTp3FFIxqNIRCNwqArsNhXpBPFPpWw7zQKE1N6ywkitR1mwoTYcwYr1m82gIax7bvHCu2tra2PNef41K9BDM7FH584DB3XtukRJp4u+9dgjQhsyfjA0CEaGO/pmtCQK8wO8T3vm/DkOfBpBD8/loopCI9fdMtBrNLy6fiqI5L6ZVuF2+xFLJRHJpBFMJnDk1GkzahhVP/7V8yPPV1VduGECOX7w7b/Z7LZ7e06YMV2B2yFEtBSS6RSPQ1UoHE9VAcky0yIpew70WD1t68j58xCR2Ovz8coTgR0CPrSzIX4KlTepJPt1HtTeEsifwmDcp6fq0hWsWrkSd82ezUGPqCpfCvRQe4sOu6Ly8vTpk6c46Bl7x1h47U4mkzP0lcvs/XcXoENJnvDA7KmgMAkzHYNdFpHSMhDJaKwJ6CHnDw5yyaeJ59zcmC7PjZxgkMTV7kYolmJ7Dh5hO/cfjh28dPWpNZs3vtNS7fk6Z1XLuW/DEbDdNWn03xXLNT96+tHZUoEHgiBGwQQriJOHgmYr73wdpBYRVYxveQe7GSgiIEUqMEJPBHZI9EL/WWuCtRGm38mBniafClWIdT+O7g1j45ojCHg78GBUclsOR89i+tz+qGingon1HNww7jWUPTedL5uqblcV1NeFkV/QCsmEhAzzQBO87KU3lpkZpejYi4s2jfmEKBy+7+3RuXP/CX16rJ44epi3/4D+QjwaFuyyBFUh5hBBLAYzQ/L+a4NEGYRNQY8q29AQjmPLrr2sMpG6/OvXXh92qa7uanOef7ecMn+Cb14Z1n/w5PYB36vFAZ/nvrlzhA6tWwnJcAiKRGVR8nBJIi/Pj7q6OiguF+d88Bvfx0CPlcjbaFR4w2CITISRElGUX4KquloYkoDi8nLsPXQEOw8cMEMZY8uzb75zT1VVVV3uTz0eT/78u5/c07/f4JJOvXsqGVngRF+q8lDlhrg8vBRLPkLZ2IemIOdG0BNPJVFcUsJBTkNDAwKBAFcphEIhDoTI2+ZrPSQqkQoc9DhVGzcn3LB+Pe6ZN49L7xll5HyJSg+pEAi8OVQbBz3nz54DhdsPGzoMRYF8uBQbu3LmJFu1cAGcLIVv3z8HHcryxWDNFRQGAqDxoTFlstXe0hn5Q3866KHxtSCvtWzY3V5crqqFN1DMnnv5VcNQHKdfXPremBaX5q91VrWc/PYbAfXO8SP+qlwJP/Ptxwn0mIIkhLOgJw1TpM2ftVLTukug58sfZKORAz1ZLyCT1Ly5cxPoyYaUElDJHfy5RQiGG5lIAIve3oxk1AOfpxTJVAxpvRoPPnEHJHstRJtljgvDla32yBaIk2JcgWa32RANkxFjCSIRBslWjHNVcfb6wnW65q741YtvLPnbT7HKELxeb+D+CWM3D+zetcvYO0aKhpYR8n1umEaak5ptipwFPbSiZd8Ts0AP5xaZDKqsIJZM4fjFq2zT7n3xtQcOT9uxZ8/W5qxSbY6gh6am/e4p034Yr6z60bAB/Zzz750j5LkcQiYZg8smIxSsA0wdeXl5iGvpTwA9uWEh1Rd9TRebVe5s+sgvPlPiygBZVSBICucJpXQTx86cY9t379MvRZM/XbTm/X+tra1NEK4qLS1tNWn83N1jx04KdO7dU6qPRzhYojRxOgwei3F9FteNoMfa6Vi7HCI9S7LMqzu5BHTeDrLZGis+X35x+PQzEFAjiaSgGXAoKvbt3I2dO3bggQcfhOpy8AiKLwN6aFGgClauvXXl0mUcOXIYPbr3QFlxCUryClj1hfNs9eK3cfHYPjx5/2xMHjFEqKu8KBQGfJZyg9y3aYwFy6OJL0JZaGMJYa1do0WUtN4r3ycJllQ2mTGRV1jKNm7bxd5ftyl1JZF6euna999oqfZ8nTOr5dy32Qgod44f9f9UyKFnnnpstpTvJdAT4cnk1B5iot64TpPy6RrwyW1Zv8Bo8XUgR18gGTm1t+jRIk1bvM+sSqzx94ggSJUgMnpzwquWY/XK3Ti0tx4uRwnfmBlSEA88OgKCUgMmh6xzGZ5rLS4CPXIIAtJQJDt3elaUAMJRwO6qwJZdp9jaLYfTpxswZ+NHu9Z8yjpDNwzl8blzftwuP/DExAl32IsLAoLXaeOePwJVyE0DNoVWOF4Yyi5sWdDD36cBRQA0BlRHU+yltxZp9Uz++1cXvk181C8xsF/gs/gD/klzBT0k63NPGzX655HLV+bNnDbJMfmOMQLLJMC0FHxuFxKxMLiaTyYis/X5WmXAnKSQQ4+bgh4ORmQVDQ1B8prgrr6hUAz+QD4SKQ0bP9zGzlfVxQ5cuvK3b61470U6YefOnXsMHzJl0+Tps9yF5eViTE9arSy6MZOnDP1Ht9xsxSdnqJxrZ+X4PDnQQ+2lUDjMARwBHZLX0yO5mRKfh4eDfo0HvW6SrJupDOyygi3rN+Lo0aN49LHHeKVHY+ZXAnqovUUyUzInPHniBI+5INCT5wmwVDjE1i9diA3LF2Pe1LH41n13C6lwneByqNaYcrGo5cbNSLnBd425eg6FnVqZPnwO5DqbWeCTzphQnV5kDBEpU2K/f22Boav2/b9b9u70lmrP1zixWk59u42AOmfi2H8oFev+7ulHZ4tU6RGkEAc9TEqCkfKW0wwsvo1o5hyab3VvvsXPc1mLBGQauTzW2v9xwEPfJ7BAv2u1wki9e/pEA9asOIZ0zAZ/QSFkWwKTZ3RBoFhDxqizDBQNb2OUBm9tSQ2WwaIhQxY90HU7UmkXBFsxe3flNnaxVou+tfFQn8rKyks3qbqIA/v2HTamW5e3hg7oWzJsyEBBlZgQiwbhsilIxmNw2tWsIez1oIfxio8B6BnIdjvCusCeffl1U84vWfrvv/zf+5pz4npzBT38/tWqVatWkwcOez5ZXzX2rmlTlNFDB/Jqj5fStw0NmUwaou1aDMLHQU+uvZXNdmkincxeFhB5eTBBfRNeqlRFO2hCERUnYwp4e/EyszqROL5qz+75h08cPjl+1KS72nfu9+Kc+++zR1JpweZxWOnvBHo4wcxKI+cZVVlFUdNKD3lZ5W7OVOkhInE0m0JO3yegwxPJNQ27du7E0GHDvt7FU7IcQMmRmUDP2pWrcPHCRXzrySchUgzElwQ9NEGpWkOuz/SeCJRcuXIF+Xl5KMovgGhIkI0M27J6OVv82gsY0aMjvvf4g0KeUxXICYP4PCT9p9dBoAckm5Bod2eNNWXU0CLKA0g56Llmos0tDZgEUbUjHM9AsXvZ3gNH2NpNW9NXk/Gn31u98vXmvCP6eidOy9lbRuC6EbA/OmvaT7zJS0899ehsgSo9omiBHkOOXwM92SBRC/RYKqWbFyVuBYqs67+xwpN7SVkej5Vg3sRYv7EaZD0/OSDrSQc2rD6Lc6fDcHsL4M8TMHBEMef0JLVKfkYL9JAPDz1dApDrOOgxNRkuRwEilFKhFCGScrBX3/7AtOV1Overt1cOqKur+6R4o8ZXScaOD06Z+HZFYcEdd82aLnnssqCn43C77EgnoqD7BRdt5HhKHOxYOWRUCdLSCXgDAdQndCx8/wMzrAsnfvPWgiHNmczcnEEPn169u3XrO7RT11e8MjrPmj5Z6tK2jWBqSYimAVUl4lg6W+nJVXiyj9me8bXoqhzb4xrrg8CJJlo+Msl4CpIpwOf0868psqKwqBzbdx9gqzdu0uXikvffWrfsbybeMe0vBNn7yJ3z5iopkwkmeTVw6wbybbCem87Ls8HoBkxe5U2Iy01BD32fVFHU3iIpJlVCqM1F4ODy5cu4eOECRo8Z87WuraQyI05PPBjm7a3l7y5BXW0tvv3UU5xH82XbW9xOXdfhcbq4Ss3jcnO+ko2s4V1uZFIGHDDYzo0fsOVv/Q6tnAp7ZN5dQv9unUSbJEKURW72mDENDnoESbo16OHmhTyWFBAUnv1DKi5DpEUM7J1FS4wEE7b810vPzgBAbcuWo2UEWkbgi4+AEAgEvN+aOem1zNXjUwn05Pl0C/SIYZi8vaVx6wlqbREZVzBViEQm/rygJ1fZ4UgkV7HJEZdzt8NsS0ugGnFT0JNtgXGlF3F/TIhiBgr56hxl2L3jPIINCbTvVIA+gwIoqRCQ1iz1LDNzoIc2XgmYSjVEqvRoNs4Fqr6ahMffAecup9iLry03iruNeP9ffvHC3M8QfaPMmzLlO2383n+bOXOKo31FGQSWESiGx66IMNJZF+hPAT1UBCgsLcHF2hD2nzhrbj14PLho5Yo+zZnM3NxBD79KRgwcMrZHSf6LJYFA6aPz54uFPreQjEZBFGK6mHLOnlRxybW3LEUXd/O+7riWam5VZNJmhiukZEFEJp6GntZgV+w8UC6Z1uHyF+Kl1xew01drEwPHj90QTOoVlyobeowcP1Fu27UTzl46CwI+5McjyyqoXUVgRzdMDmQkcg29CehJayl4/D4OBKgyRDL106dP49zZsygpLeVtoBuPnD30DW/tMy9Z9L5zknnKBhN0E8n6EJyyiiULF/PX8uSfPc3bWhkJWZ+ca6dv2kLiY0zY4lPGWRJF3qLicvxwhLftiONjUiyFYueSc1nPsP1bN7H1SxZCSUfNOZPHixNHDhE8dkUQZAGakeGghxKG6d/cBZ7gGCPZusXnudY+bLqrE0HtLcnm4CaWgmyHKShsx6797P01H8RPJ8LzNnz4IfXcv+hQfuYxb/nFlhFopiPAjTd6d+vW/fFp4949d3BLu6cfmy0GvGmIUkOW05PmrS2T5Ok8vsHi1FxTs96qmtOUi9l0FOl8TdVauZ9dU2xZuY3Zv6eNMP/9LPdHIPdjSkx3IRMvwJbNh3Bg3xH06dcF/YeWw+3TYDBL/c1Mp/V3BLpIwi41cOUYVaz83jJcupBAQXE3HDxWy557ZYVW0n3Ycz99/pX/8xnaTEKPjh27De/RfcWU8XeUD+rfS5QFTQhWV6Ioz887GrlIbYvXQ4nzXJfGN9RaMo6yinKcPH8VtbE0W7BkZepg5dVpH370EdmtNMt17XYAPTTnlHHDRs5tX1D434N79SweNWSI6JQkQRZ05OepiIRqkdYMON0u2Bx2JNNpLiHnPgY2Sr1tclPMaiStmyQBnyap3bzgaV0glmBQgi46UBuJ4ye/fIG5C8u00jadjbgh2iZMnSkaqoBwJog0TwwmEy0FsmLjRlYUkKfrPAeeV5IEQ+AVHImJ/N88+TeZgMfrIEoQV2rR9zVd55yaWDSKrt26IZCf11gFIhDF34sicwk4PfKE8axMnt4vBZ3S71HFiJsykrX5DUcOpPBHRUY6FEWJ6ka0ug6rlyyH7LBh4pyZYC4bMorVPiRgQSGfjXspbhj4cdPFmy3sN05WqsaA2lu6xi4eO8r2bFhnFjoULdNQo9wzY4o0dEAfIRpvQCIdg2yXIdskZHQymTRA6e0G0/k4fvwNZkveNPqizJPa6fOQFBWJeBrxVJpt2vihcSEc3vLTV9+g9OOWINJmekdueVtf+wiI5eXlpY9Om/kfp/dsv6dja4/y8IMTBJtSA1lugCynuLEso4RzWGDDqoxba6a1WbqVkutmoOdTboGNu7Ab14ec4Zj1nMSfDIfi8HmKcfVKHT5Y9wGcLhXjxo1AYZEfiVTYGsAcQZq/aJKs07pq8LqVKLlgmnlI6QGcu5phv37hXa2ky4CXf/67177/GUAPbXQ990+/86WAU535xEP3y2Y6JkBLIM/tgpaM8Z07d33O7eCJzEo5X/zuAm7E6PLk42pNkK1Yt1E/Vlv701eWLPn75tq6v11AD8cUU+4Y/0C50/0vQ/sNKL17xp1iJh4SYuHLKCzwcG4OhX0SsHB5XVDttuwN/9oFlVNNXQeCOMgh3MxTvRq9JAjw0JQW7S7EUgwffLiLvb5oOVp37Im7732YnH4FwyaDeYAUMhxocEhAMnhG/DIDusZ43hdlujCNcVDjdDh46rueyXCHUMHUoKWTaNWqFa/0bN26FVeqrqJ79x7o2bMnamtreduMVAUcPAlU+dB5q4iAUkmrMl45IfBDz0OtMrqQ6Xfpb4gP0/Ro6ouRAz2ZSBzlshvxq7VYtWQZBz1j584E89iRlq1Kj0wKN9rkZPcOWnbtaFpl+bzLK8lWHaqL0mpwat9etmfTBr0i338qevlCm46tip333X2noJtJpLU4RAoiVURohrVzEwWyljcgytRObBKN1iiFzVbYBEudF48lebWJACk1yTdv3sKOnr0QX7hr/9hjx47ta667os/7mbT8fssIfJ4R8Pv9/gdnzPpPryY+eGDPFnvv7qV48ompgt1WCYmqIYwq8nTJusB4S0mGwaslFi3Bkq7fCvR8nlf0OX43y40hh/78/Hy+ju4/sJevsR07duSbSTLCve5oUtIWmI5MOgqPtwCVlToCxT3Yhasme+GVFUZhxz7r/uPXv5kN8P7arQ5l5tSpT3UpLfmPh+67x+4UdNEhAwrFLxG5lAjLPG7bypukjgavXJPKV1QQDcfg9eWjIRjB++s/NC7F4xv//XcvTW+um7nbCfTQxFEmDB/+aN/WHZ/p37NX0cC+PcV8ryjoerwxn8XKQclWOlSqqFzzZ/hYC4bvNK6PrsipgDjoEUSIihORpIlIysQ//PN/Iq5J+Md/+U843HmI6BkIPgcyFIRqWkox3toi0i2BHl2Hzxew7MsNg4MU8uOhf/u9PhTm56Om8irclAcjyzh24jiOHj2C8vIK9O/fHxQRUVVVxdtvXMUlCBzY0HkJ0FCuF/FdyN+H/qODjA5JiUaghwOxbAxG7qq7EfSYigQWS6GV6kHsSg1WLV4C2WnHuLkzYbptSFLbPAt6qNKT4yR9VaDHrjjhVu04sWcP279ls5aMVf9/FW7/PfHKKz2+9cj9YlFxACZLw2AZGLyiRi0tIvYZPCHeRgqvplfBDaAnQ+1KuxOxaIKPI4EeAoVHjh5lazZtMRMO/8qfPPfcvM+4ON1q8Wr5ecsI3E4jIP3Nn33/Wb26/qGywiK56soZwaFGxfn33wGfJwinM45Ust7aUHLQY7klG7Rz4qBH/8ZBD2X3iYIMj8fDP7eGYB3fOBPYoXXW7XZbn+eNNw/+LR3MTMFkNkSjKgpKe7MLlSZ7b+V2M6ipJ3/1xluDPyNnUOzZs2f/cf37Lr1zwriiNsV5YsBtRzIShE0S+AaPt+iIvsG5iuTTY8ViuG1OhEIR+P15iCcy2LB1Bzty/uL5Z1es6NdcnedvN9BD008dOXjwrAFtOvxP766diqZOGCmlUxGB56m43LwHGg6GYJga3A4HJLnpEFkGgk3VApZfhOXxwm+oWelzrr2lMRHRlAl3oAQr1m7EawuWoN+gkbj3gUfgLijCiauXYNpoR6BAlin1/dquhbebeGXCUpHRa1RVmSuSCABlEkkU+wshMAE7d+7E8ePH0aVLF/Tq05v/PkVSEIAhLx8CO3Qx8nPYbNnwPBu2bf+I/5y+T3yZ/IICfgHz586Qidb1u6gbQQ9TZbBEGuU2LyKXqrDq3aWwOZ0Ye/cM6E6Fgx4iW6uEnz4B9ND3vvghwtQFeGwOXD1xgu1Y/4F29eqxJyoKS7vbG8J/MaBvD/vkiaOgqEBaTyOdjkOSAZm6YpSzZeqQ7PKngB5rBxmPJfi4pNMaHHYXEgmr7UkL2qYdu81DF6rDS7d8OPTs2bOnW6o9X/yTbPnL22YEGhfUrl279pzUp/8mjyJ77r/nXmPHlg/kcyd3iA8+NAkeVz1crgTSqQZrfSXQAwUmqNpjgInExzS+IpPCLzj2fDGkFji9Juug+wWtDZkMxWdYuV83Az0elw3nLlSitLw3TJSwC5XMXPvhYbbv2MXqdfsP9PiMwIMbFT4ye/bS3h3aDBk1bJBY4LIL0YZqOMinR7DuHbTZs0K2BejZTbbX6UIoGIbPl4+MxrDrwBG2cdv22OJdu4aeunDheHNc025H0MOBz9CBA8cP69zlF106lpf37t5F6dC2PddNpaPRXPa65WqpWix9K/uFHgklZ0EOrwoIXOljtbhuBD0CUhkTouqEzZ2H2mACL/zuDWzfdQiTp9+JYXdMhL2oGEy2cSBDN2GKTaALhjK3GDORSCfg8Xk5ICKeEU1ch8eKlkjFkkhHNJw/dZaTl8tKSzFs+HBOhg4Gg/zvcjdoquy4vB5epYhEIjhz5gwuXrzIqz1Or4cToKlE63A6rRaYpvGLl87V9GgKeriaQpWBVAblioeDHuL02L0ujJ1zJ5KqgDQRmb9G0EMBgE7FhlhVDVvz3iIzFav+++37ty+8Z/DY32vB+uHf/bPHhaJCHy/uJuJhSqOATJ80j6cgRdYNoYWNlZ5rpD9aMGhHR07XBHpIQs8J45crzVffe99Mq7aXn3/11T8HkPyCy2fLn7WMwO0yApy4PKD3gEHTRo95w2EmW3fr2MEcOXSE8fxvfq4Ga06If/7D+wDzAiQpBJFiKLJGgEQENqnFRYnlXIDSJBfxmxi9bFgxARtaE2i9pGowjw/S0nyt1bOb1msv79ouj7oETruMK5VBlJT1QlLz8fbWe+/vNGpi7OjLS5aO+IyVHjq97YHZs3/UsTj/r++ZNV0t8jiFVCwMlQAP5w1ZNigW6GFZ0MPgcTgRjcbhdHigGwLOnL+CRStXa5Wm+devvffeLz8lNPubGO2v7DlvV9DDQXj/3r2HDenV7b/6du3co1Obdo6SokIxz+UUVEmAkMnAyCR5QGnOndMkCSO5+jbeKC1H5pySoCnwscLlBD6RFLuLpM5gIqWnm1j43nKsX78V7br2wIjJFMzpht2ucldniWIdKDDOaYPqUDn/hr4m8WQsHueVHwJIVIWJhqM4vO8oYqEoOnfugj59+vALj6pAbp+X95Spz8x7uKbJeTwN4RCP32ior0c8mUDX7t3571J8BV2kRISmc1MlhHsFZYNPczPuRtAj2BToiRQqZDeil6uxbtVquP1ejJ41DRFBB8VsfJ2gx4DA23taQ5At/P0rLM8hrPrFSz+/76E77/6hVNfwj3fPmS737NFV8HgcSCWiVi6NSXypDB/zFMs0mlPy93gd6AHcbi/fCRHoIeCYAz5UQYtrJnvtvVVmVSQW2rB9+6QDR4/ub447o69stWk50e08Ao33mh6de/SeM2HqgsrzZzree/c0s6K0yPC7feIvfvJvioCQ8Gd/Ngd65hwUWxyCkLR4gKR+MonMTJw6E4yIwN806KFYmyzXktZdWjNpzSWhBK239LXRhB5hffhNS9sm9FQcqt2PSMwGQyxhR05G2eadJxIXo+xH761e/eznAB1S/969h4/r02vJrCkTfe1bFQuikYGoZyxRcjZQOwd66DvkTq+S3YlmQpHt0HSgPhTHO0uXm8zrX//Mr381k/bWzW3S3s6gh9dr2rdv33PKmFF/3a6kaHKnNm38Xdu0k3wOVZAMHTaRwdBop2FFF9wIeki3JWazWqitJTKr2sNPzGMiBDBTgCTbEU1qkFUnytp0xInjZ/D6GwtwpSaEmCFDdXjh9jjhdLvh8/tQWFSEsvIy+Ary+Pdqg/VIpNJw+31wedyoa6jH4SPHcPbcBZQWlaCspBX69u3L+8dXK4kAKPHMrfpQkH8vHA7j4uVLuHjxAiKRGAJ5PnTq2Bmt27XlvBaq5tDf0IWaU2/xBHJJaozH+DTQI9pVZGIJtBKdnMi8ae16+AoCGDljMur1JDTyiviaKj0kYTWZgAJ/APHaWvb2Sy+j1O0499Lbv+3vdrsL7h8xfplDRpdJ40eL7dqWwyTvCiIuZ5LQkkk4Pc5roOdjWT5WW4/4PETytql23i4k5+tk0uIW2twB7Dx03NywfZdRGQw98+rixT/+LGqL5raItLyflhH4DCPA7zU+n8//nXmPLgxfqRo9qH8PNnhwT6Mgz8MEU5Befv7XcjJRKcy/fzwc7iBkKWIVOpgAkWdXZUEP1So46KEg0G9WVW1a5kGNoZ7c5Zi2wWSCet1r+6Q+vgkjnYLbU4i6oIgr1SZbv/W0ac/rdPTnC5ZMrK6urv0cmyihqKio6KHpk7cN7NalzfAB/QQbBekw2m0T94k4o5YnXBYF8fuTqWdgszn45p3aW7opYdHy91l1PHnll4sX9Y1EIhbZsxkdtzvo4R+lz+cLjB4y5NF+nTv9eaeyVsV9unVRygIBQTAzAtPTIIs9Ajwc+IiWTJ0qPhboIZdN4vVY7a8c8MnNd+qd2m1uGKYAUbbjytUaiLIN5RXtcODIMWzatg+6KSCRTPKbK1VjqOLjCQQ4ABo0fAQSGQ2aKSCcSODYydM4d+EiSkrL0LtfX7Rp15a3Wqi6Qy0pj9fLW1sXLlzg1aFz587y0itN9ML8AlS0aYOioiJ+UZIc3e5ycuBDf895Q1mVFwEeAj7E92l63FjpkRw2aNE4imFHorIO29ZvRKCwAMNmTEJNOsZBz9dFZCZ+FYHB8rJWCF65iiWvvclKPc763/z+592i0Wjo3ql3fl8MR/793rkz1T69ewiKaMApy3x3lY7H4PE6kYHOK3fXKjy5d2uBHmqf0ViUlJTg0sXLvCJG1TP6nApKKlATSbH3VqxmES117HfvLpt65cqVy81ofWh5Ky0j8FWNAN1r5L94/OmfsbrYkyUF+cJDD9xjkHmfy2WHkdLEV195QaqvOy08MH8SWrdTEI1ehCJnbgA9OU7PHwfoUWSVrxG0VhL1gNuKSBJUqoDrlheYdXwy6HE6KFuQweVtj/fX7WOLluzUh0ye/9pf/etPnv4CGyjH9x6av7xjcdGo2VMnSzYYAneaZxoYp0tQp8ICaMQdZSJDOpHknEWmS0ilDUiKA0tXrWUHTp5JLD90sH9z5Cq2gJ5rl7Tao3Pn/IpO+AAAIABJREFUPuMHD32mfWnxiAFdu7q6de4gRoN1gsMmQRJNaGaay55VuwLNJNl3CqrsQSqVAeVOOOw22FUy0yOZoGlJvjM6r0aQMsvk5lZEnKVH2gnIcHgCIMkjXSw0IQ2D4cKlK9i+axf27T+MjA4Ut6pAZV0IGVNCYUkr9BkwGIOGDUc4HgWzmYgmojx+oramBsFQEIlEkgMemtyFRQUcILVp04ZPblKG0Q2bLkhSc5E0v6l66cZ9E/1+0xwwSoPPkaq5oaLLgWhVHdo5AkjXBPHjf/13TJk5A0OmTUBNKoqkSPEPAhQmWD49hnXx6xI5HFoGWdcMHz95fbXiQSwyd85Xh++kiGRNzWqTQc5oWPPuUpZuqIut3rC4++XLl690rOjYYVzfXisU6B1/8IPvCkImLjhlBQV+D65eOAuPxw2mEpPr07x6sn3w7MJlhc9e29WZggomu9ieQ4fZu8uXpyKi9PSiFe9TNMU3u/38qm5TLedpGYGvZgTowlEemXv/D9VI6pmOrVur8++ZyxRJRzRWg0DAxURRxTsLXpEunD8gzJ4zBh27uJBOV4EZ8Synx8XbW42Bz7zSY62Z3+jxSS/gphWeGyxADBN2ex6SGQ9OX4yzxUt3Gq6ynh/++29fnvYFFKHy/Nmzv18oC//8+Pz7nSV5XoGlLJ8jIReYSka41IEguT89MoNvigWmwu3xI6OJOHLiDFu1YbN+pLbm6ZWbNr3yOVps3+hH8Vmf/JueMp/1df6hfk8sKCgoHtqn35wBHds/UZ7n7zJz2mSCMaKhJQTyxSEnX0mVOLGYLsBEzCK4up1OSBJDOpVEOhkFM61ICFnMpdpm8054zovF+idrYPKZaDTvU1TIkoJ4UsOVq9W4UlmLpStW4/Cxs7B78qEJKnyBEnTv1QcpnaEuGoThYtBEjQMHkqjn+/0oKStDWatW3JiQgEKj+aBoKQsagQNFMhDfp8ks+Lygh5dIY0m0d+ah8sRZ/OqnP8OIsaMxevYM3t7SHfLHQA89HyXL03MLxpcDPeRpRI7Qimli/bKVLFpTmdy8bWW/7A5Fmjhq1H2tnK7nRw4bpM6dNV0I19VAIam6LMEwKe2YEu0/HfTkJt61HZv1HUGQOG0digenzl9iGz/cYsYgLf6v51947HOQD/9Q87rleVpG4JscAXXmpCn3l9k9P/epinveXXehS/v2CDZUQVY0xhWyTMTyZYvEixcPC1OnDUHHjg5kjFowlrAUWia1t7LuybytZXF6/uhAz8fabTeuLdf/m9ySk2kRDmcbJI0A+8VvFptxw3d64Yc7h3xG5VbTz1Xs1qFD94kD+q6YOnpU+aA+vYRMLMLVW7RpFynjkboUtHmkbTEzIEoCyJaDsrkcdjcnih87e5EtX7vejCn2N3/1+qtUcWpWUTstoOeTlwJ7r27dBg/p1u3bpT7vhF7dOvn79eoulxQVCpqWFiKhIBgM2G1OqKoVhJlJpkCW5TaVHJNlLn0nkGQjSXc2Q8u6cWarPNmKgZQNFqVrhSpCoqhAllQuzdR0ER9u24XnX3oTNlce+gwaDYc3D4mUgZqGMOz5HsTkOJz5LhQVFKGopBgBnx92p4NL4KkSQsCLWldU3SG+DlVI6GfcqFASuVqs6XEj6MlVjHLVFqr05Kod9D06t4tJ3Kdn/6ZtePvVN9C9X29Mf+heJOwiMhwyCmSFxSs9lKXFKz0UB0Fl1i8Beui96DRumg6HKGLz6rWs8uxZ7eDhzSMPHz68lyouhYWFxXePm7g0WlfZ75m//1vRZ5OFUE018r0eyARSjdQng57soOTAzsdAD8gZVoQguhGKJdih46ewdefOmt1nzs/bunfvlpZqzzd5j2157j+iERCHDho6blS3Hm9E6+oCs6dOxtD+fcV0LIIMKVO9NhZPxpggKFi3dqV4/sJBYdyEfhz06IzoJHS/FSEYDs7pEU0iMpOjcTLLsfyGjAkbd0PZW+jnBDtcHEPmqjYn6hqS8Ho7IpJ2s9/+boX5/7P3HXBSVWn2575YuTpHuulumiw5Z1BAFEERUXTMM6NO2tkdd+Lm8N/dmdk064yOMwaMBCUooAgo4BhQUFGS5G6gm87VlevVC/f/+25VI6Ku2ugMuP38YUF3hVf3vXffuec73zkdSdf7a17bOakboEe4My+eOXNzVX7uqNtvWCwlwyHQ+pLmOolM0kieQXmGjikqEowW744jND2y5IKseFDf0MJXP7+RRxzsWfrS5tnNzc0t59H5dM670gN6PnkIpeLi4oKxQ4feNqy6elFZQW6/vtW9XbU1faSA28VMI80ISJAOh8pGfq9btJhbZhIOdQSJgBNiewjkZNrPu8JDs1yBCOp06Vo2Td0RwMm2qGNKg6Z4wSQdCQN45vkX8eZb+0SLe//BoxGOpRHMLYKpAWYAsFwcGhnQUJ3WsoXhoPChoRgNmQRqH5TPVFkRbepdwaZd0RSnr+GzxuNDxn3ZnKyupwixtmnBzxW4omm8vPZ57Hh1O4qrKnDNXbdBK8oVbA+xOmeCHgJWtkKrDgb5HEGPLKtIJeMIam68tnUb371jh93QuH/em2++/mKWlpVqamoGDetVvmXyuFE5i6+cz2AkmRWPoiA/iHgq+qmg52zg0wUAGVRhmEYp7PWNzfyJ5U/Zvl4VK//l17+5iXDdOV+dPW/QMwIX9giwPn369Ll87KQ1qfb2AddcNZcPHzyQrr1MIKYmQddVJIwU12U337DhWen9g2+x2XNGoe/AIFJGI2SZmga6QI8KSQRnEuihxQpdYsSU/wmBTxfV1E3Q4/P4EYk6sFkBXtl+mO8+EDLjSskD9zz25F90Q9NDZ4v8neuvf4p3dsz72d13y8wyoMARTA8T4dYUZG2fZnq6+jcUTqHVDC5XAK2hKFZv2Oy8X3eiY/vx+tn79u1796u0iOsBPZ8+qciVxcW9J4wc9WeVBQULexUWFwyurVUGDRjIiivKWXtDA7NtC6ZlwLYN6KoClXQiThpm2hC+MIxEZMJV9ANfCWFWQTd9+k9EG1CnWOb3sqSDYIJJJyJXYFgyHl22CofrT2HC1NmYPH0WisuqcLChHp0siZRsi3wVm1gUCtGUMgwPtbZz0tBIxCBJoozFKGSuCxQ5ToYROmM7m+n530APMTfkhqwlLTTvOYRXn9uE1qZm6H4vrvzGTSi7qB9ORjsEwJGJxSKQ5NAFnilvie9/zqBHRioWR54vgLde385f3rjRSac67ty85fnHsqCHvpK8+Mor7zE7W2/91s03q8MHDchOvAaowtdlSfBxp4LoeBAMXYYW7mK5Mo8qLFuF15eD5o5OvunlV1Df0lr36IaNE75qq6NPv0x6ntEzAh8ZAc9ffv3O+1OtbdcO7lsjzbt8NrOSUWalEygrLoCZSrK0aXFF0bjfG8SqVUvZW++8zOYvmIyLhhehrfMwXHrGgDDD9BDooQvPzjI9NN8pf1rQ85Gv/L+XszJzTXbjNE+7yHQD0aQHDz36HHe0ivYNu05e9vbu3YKp7sY5xb5x3XU/T504/md//p3vqhXFBUxyyPk5LSoR4i2FozXdJ8hsN7M/GgVkJ2z4fXmIJS1s3PYqf37bK0a7zG7c/PLLa75KOVw9oOeznVWsoKDA17eyctKImgF3Fbp8E3uXlgere1fIQ4YMYql0nHxfmKrJ0FW6mTuwHSOT5G1b4mTLtAySq0y2PCQuXhmmSShczWhyyS1ZVkTUgWFyJFMmJM2NYF4pdr9/GPf89iE4khezLp+PYH4R/MXFQI4Xlkpum5kIiwx1ScxS5nqhf3e1pHcZFQpwlG2rlLIi4dPX4VnjwakOfPrGT7vclT7PIdkcJb4c2B1RvPXCFux/8x3okNAWj2D6ovkYfskUNCQ6BcCh2vXZoIfAGIGeT3Nl/iQhs3AZBRDvjKAkPx/73nmPr1mxnBfku36x4ukn/v7MlVJVSUnvSaOHPzugV+nAKy+7VBpcXc0O7t+N/PycTwU9NCRdrahdw5PZJwm2pcDjy0FHOIYTbe189XMbkx0O/9tHn3rqV181AeBnu1R6ntUzAuKy1L970zfu7qw7/sNhg/v5Lp0+hVdWFrNIRwujfN5gwMMsYqCTNtc1D/fnFWLNiifYa29sZFcvmoERY8rR2LIXHnd2oWFTW7UGSQggzUxSubAc1S5o0GMYNtzeIsQTHqx85lXeaeQ2P/PagZl7Dx/e313Qc/H48Vf0dnuWzJk+LefiKRPJiRXUhdxVgZBkR3TpMoVEGhlPIZfsQiyaQjBQANNR8cauPfyxp1fbdk7gH1esW/fzbrJO5+Wl0AN6Pt9hkYuKigpG1g6aVRUsujnZFhoxcvjAQO/KMnnwsItYr/IylkxF0drWBElykF8QhJGMZRA2gY/ToKcrr0uGA52iygUoYlSOyrIyZIaXTKVF6cSRXdD9uVi74SWs3bAZXHahvKoGg8eMQ+VFQ5GmJihiUOwM2CGQk4m1UDJtk2cyOQSGyACRWtMlGTZ1cZ35+7PHQ6ZuNMojy6j9CfSI0pjjQLIcBJkGs7UTW1Y8g3hTO/ICQew9eggXzZiA2YsXos1OwlQ+AD1iP0U4+gdMT3dBj0xBqgDCHSGUF5fg8N73+WMPPIgBfatW/37Jr6jERDMjneM0BMrc2ZfcXul1/XLskMHea+bNY+3NjczjIqvSTGjsx2+Zn39E00PYjxKfLRWK6kbUMJF0wNdu3mJHLHv/bx5/fGooFMpGLH++k6zn2T0jcIGPgDp/5mU3ja7u90+RlqbC6ZPHs/FjhzGfW0E01s7MdJzmR2pnhco83DYcnldQgnXrVgrQM++qyRgxpgzN7QcE00MbMT0kts2431tgUjzjjs9VcJaNejgvBu0TmJ5PaJZIJW0E8yrQEWLYd7Cdb3n1aOxwRL1j3YsvPtVddqWsrKxi7oiRaytzgkPuvO02xsirR2h40oIlYxLZr7BsLpCTCdnWfIiEkwL0QPbgwLGT/P5HH+W2P/jUklVPf/2rJGbuAT3du1Akv9+fO2nYmIuL3N7Fmm2N0zQlf+SI4ero0cNZSWEekyRLuDlbRhxcmENRiSsDMLp8fkgTQk6YVCYhwGKbFhQmQcsm85Ibs2E7oHdSPX6EYmk8+Nhy7Hn/GIaOHIv2RBqtlPBbVipSfWtqakR2FoGdNHnvWKbI2aK2c6HxoX6jLALqYm+6WBSRIH82y0P/lin1nVYD1OpIbBRludC8w6GaNng4Crstgo1LV8HLFBTlFeGNXW+hctQQLLzjVnRIpnBlFq3ltDKjzBdq1hC+Fude3tJUBZ1t7agsKROg5/7f/Abjx4x455HHfj2zs7Oz8wzQw3JzcwMzx4xc1js3cMltX7tJqiwpYslwO2MiiFQcmQ/mGepyyJYgs8Ej5EKQmYCz7BhBLk4IjikwyGvJdvjuQ8f4ple3x7YfPDRr165dO7u5WuveWdnzqp4R+NOPABm+1n7r6sUvbF2/vtdP/uLPWGlhHqssK2TxZAStLQ3IyfUgGPCzttZWnuMrQFtbiOfnF2Lr1o1s+5svstmXjcPIURVoCx2FptGNmspYGpiotUsiSIG6t8Q/z/vyVte88nEHhhaUQGFBFY7URxBL+nDf79aaJQMnPfGv9//ujnPQBbq/dtllD/jS1nV//5MfSzK3IJFpIsV3wATdUcRczCwoeqbRxacT6Ekgx18AWfPieHM7v/ehR3hK97y19pWtVzQ1NZFR4ldi6wE953YYBY3bt6rvgFEDL/qemYhfaiVi+cMGD1AvnjqRDaypYkin4HNT2nkjNLeCgrISHDtZh+KKcoTa20gKCxUKFGiQsy3sglnhGXW97iWhrIpE2kbM4KhvCOHhx1dj+sXzUFpVi5Bj4URLE4gqpuys4uJi5OTmwpSBUCQsfHQcEuhnv6cIxyCyhyRGjPxyMihIoTDQbCBoxk0aQntjcFuEcqaorREOcr1BSKYJO2EiT1HQtH8/Xlv/AtyWBJ/iQawzgrrGJmjFBfjmz/4SYcrfohWeY5ENoGjvh2XCThqiq4DMvc5lc/ncOHX8OPpV1aKtoZE/+rsHkOP3nHxp6zMTTpw40XjWe0sTxo6dNaJ39WPFgYLc79x+i5Rsa2QKN1FYkofW1mYk0wmUlhUimUzA5mdrkUmUnokdEeBHSH2IYie7ADcsxYW9B486z2x80U7q3nvvf+SRH57DxHUuw9Lz2p4R+FONgPfHd37r0WO73pk3b9ZMNueS6YzZBuNmGo5Nbea0eMpEutCfeDIFv98rJqGtL73A3ty5jV2zcA7Ke/lgcVqzxLLt6V0Gon9i4XK3RvWTU5Up8sfrLUQi7kZ7SMXDj29yCnqP3PV3v3tgyjlk+ck3X33tX8frT/7V3d/+ltK3ohyq7MAwEkibMVA+qjfHg0QiBiYpotnFSpIJrwyFKdBcfpxobufPPLcZR9tCJ7bt2TXnYF0dhY9+JbYe0PPFHEZhvlVbW9t3/EWj/qLAo82T0+k8M9IpTRo9il16yXTRxt7c1ojC8mLEzAQiRhIuTQZLJ6FwBoXpojOBKFwSG1P91YYFy07CE/CBqzrSlor3jzTjkcefxdhxMzDjsitxItKOTiORYYgo94W8b6gERY6gEpDitnjsajIgjHMm6DFlcpjOpKAT8KE/xPqIEhR9K5eMcCIG3e2Gz+WG2RmDbNoIKi640mm8vm4d6t/bi5KcAgRdQcTDMRw9fhJJXcPcm69H0ZD+SHg0hBxDRD64dZfIvmIC9BBLcg6dF4xDdaloa25BVUkFEqFOvvThRyA5Vui1N7ZMPHr0/YMfc3g9X1uw8Be5ku+2udOn61OG9WNGrIO031B0hkgkBKZyBIM+xOIRUfvuai/N2A1kQA8Tj1SOzGTsRJJpQPOgLZrgq9a9wGV/sOG/H3lsXGtra9MXc4r1vEvPCJzXIyBomOvmX/Ut3t7yH5NGj5LnTJ+MgoCfnO3hUNyNyGwglobxroiblHCFd3Eqv7y0ZYO05903cfXCOSgr8cMwOyDL8QyrI2XYCU7GWiJCM9OAkXHC747e93wYS0cYAwaDxUjFPegIa1i6/GUu+XvX/2bd8yNCoRDlcHTny7G5l8y+2R1L3XvLNYtcY4cNYR6VIZ7ozEgtFBu6VxUpAKQflZki4jBoPlaZApfbh1PtEb5+0zbs2Hu481Aict32Hds3nw8j9kXsQw/o+SJG8YP3EDBhyoQJE+dPmPLQxmeeKe/fu0K6ZNoUjBk1DKpGOVQONK+K9lA7cvP8sBJxcc1KnIwKCfDIWR7BFhe6RYFx5Psjk/uvB41NcTy1ejMUJQdXXn8j4ipDimXcn0UauCiJWZB0FYrHhUgqIcDLmaCHUhcI2BDYIdDTxfQIticLihwp02Wl+TxoaW8TbfleVUekqRk5qhseyKjbvQc7N22EE46hpqw3gi4fEjEDJ041oykeRb9J4zBl4Xyk/TranRRi6VTGKJE+0DQF2DtX0MMUhkQ0hjxPEBpnWL10BW88cSzZcOrw5Tt2vPaHj5k0pJrymtq5My553GWYw751/dVKZUke2tpbmawx0W0XjXYimONF0oiLcc1smQDZTFzFB6BHlTl0jxvNrSGoxIK5fPyFl17m7x06mtpdf/zWjVu3rupubf6LPTV73q1nBL7UEZAmT5gwe0iviieQiAbvvOVmDKytYp1tzaAoBAF4qF2a3MgE25MpeRumCZdb445lYNPm9dKxw7tx5VWzUFJM118bFJnKW8mzQI8CLtR8Fz7oIduT3NxSJGO6KG+tXf8WP3wq2bJy554RrUQ9dxP0jBs1anqNN2/F1BEj86667FKW49URjrSJ+Y3LFrhsCysTMlklhsdJGyA7EwWyAD2hmIHNf3iDr9zwUtIuzPuz9Ruff7ib+/KlnnTdefMe0NOdUfv013j+4Qc/WnJiz/tXlhXmK5G2FjZxwigsmD8XjadOgLM0dJcGiU4+UtZT5hWltTsEfKiJncAApZxncr5kTYfJSSFEbI8bGza9htdefw/jZ8zCwEljkWSOSEYnsY3uIuEzE2UpLkuigpvNxBN73QVqukBPJkvsg/JWVyQEfW5GrkIdZmS6qEEy0pCTJvJdPjQdrcfLa9dDikXgYUBpbonwDLNNoDMRR0OoE67yYsz7xk1gBTkISxY6EjGQ+6pGZTzLEt9TtOt3dxOUFcQFq1kKcjw+bF77HH/j1VctyZW47YUXnlv2CYBDmTllxpWVnuBvJgyoKVi8YD5LmQmEOztYea9iJFMRxONReLx61r2a6OmzQU+GoSKmh3RP4WgSLl8AssvP9x87ztdtfMlOyuqq/3nwQXJo/solFXf3kPW87is5AqyioKD0sukzXoq3t9b++M+/j+JcP2NWGnY6IUAPEdDkDEzdGh+4KEswTBsej4s7dhLrn1sptZw6hssunypAj2F2QmKprH6HXJiJ6aHr7qsDekhP4/cXIh5RYSEf29+s489v2x1+rSE0/ujRo4e6CzT69OpVO3XIqGeLPd5+d916s1RakINQRzN0D7X4m0g7KVg2lRmpiUY6DXpIX67pLiQtGa+9tZvf98hS019T9XdPr3/mF93dl/PtjO8BPV/OEVHvvOkbv245dvLmO2+7Wdn+8lYpHetk3/nWN6DLHJFwC3KCHlCnl6rLom1QmG6JzNKMcaC4xTIuAj/9gRykTCCasFFYXIO33zmA3z+4DL6iUiz85q3QcwPCWTmeSkL1uATYIVbFIvtxlaypPtjOBD30UzuLcgQ3nWV5aFLKiK0hmCav2wOF/HTSNny2hHDDKbzz2hs49NYu9Cktgk+WoTMN6TitFjSQx3NDKISwAsy99WvwV5XD9Glop042AliSDGbbkCgzS/6wT9DnOhz0/WRKsreAhCNAz84/vI7n1j7jFBS7//7pVcv+7X/R1Gg3zL/6b8o4//6UsSM9o8eOYrLEGTE3qgZ0hjvg87lgEYoTK8rspZJleroygFRFytDEsg7V7UXMcGBKGt+weatzpLHp1OqtW6bW1dXVf1UmjM91fHqe/H9lBDx/cfvta4/v3zd18cIF7LJZF7NEuBPR9hZ4XQoTBWGqEgvQQ6gnwy7bnCFNc4rPy+GksGrNE1IscgqXzByP0mI/LIfifEjTY2aNCImxzjCtIgLmdNBzdypA58OhyTSYaLoP0ZAM1V2Og4fD/LEVmxIHU/q87Tt3vtxdljg3Nzc4f8qMB5TO6IIffPsuqU9lGcKdrdDc5CT/AejRNJeg/MXCUZVhpywoqgsWc2HX/kP8v3/3iO2vrvr5smdX/V139+V8GOkz96EH9Hw5R0S+5Ybb/q3uQN23/+Gvf6om2tultauWS2OHDcKVl18Cnk6AWbSCScOUbQEwMq2YlNqeoW27GBfOZFiWgxMNLWhtS2DqjMvR3BzFvfc+hD31x7Hg67dg0LjR8AT8aOpoE0DHUSSkycHCpSNFDFB2E5+QLW11/YyYnjM/j/5OzA9ltIi/Wyb8mgs6WaZzINnYhh1bXsax3e8j3+NGwK3Br6pwkhZswxTRHOSheioSRrORwKg5F6P3sCHw9CpC2DRgUts+eURQe73jCDq121sW9DAq55kS3EzB4d37seqpFbysInf5I0/8nlgW2p2P21heXp5/0ZTp97qMxKJF11ytjBk9HA0n6pjukuF2qSATtS4J+OkLpcvCNFuEpJiRcCQCnz8XXFbRGorBm5NPsRR87YZNqaZ0+vur1q5d0uPZ0+2j3PXCrkNwod7hznkAztM3cP3wjm882F5ft2jGlCnS9MkTWToVQ47XDSuVYMyh3lOyu8gGXZI/Kc0vBHy4BErB8frc3DZjeGrlo5KEKKZOG4XiIi/SZhjgSdF15JAh4WlH+C7QQwXnC/10IKdkHZGwBJ+3AscbU/zhJ59LJ3xVP3l8zbO/OYdGCHXB7Dl/roei//K9O74hDx1QizRlQkqWAD0k3qTyFoEeYWBLeYRaZuFK3ahM82L/sQb+3/cvsfWy0l89+czKH/eAnvP0CjxPdku+buFNfxsLp35w4+LFelV5sfT8mpVS6/EjuOOma9GnrBA8GQU1LkXtGByZC9W8qK862WBSm8wMGXTNjVA4hj27D2PPvkOYOm0O2jsS2LJ1O947fBhVI4fjsuuuQWVtDU62tyAtcUhuHSaJfHVNtCMKzVC22yijH/qYUcqKAcWERL+mFF4OuBQZkmHByxnMjgj2v74T+998G2SfUV1ahnQyAo+uwY6nBRvicnmQsmx0GEmE7DSkwlwMmzEFvQb3Q0ICktQ+SewT9WpSG3zWqblbx02sHC3AtBHQ/OApC811DVi5fCkKCn27Vq1fOuNTvHLkMUNGTJrUt+aRPr17Vcy9bBYDp7KbzXIC1MLZAV3YB2TG4uM20vwkEim43F5hLZAks0nNi/ZwzFm+crUt+XLW/st9v74l63Nxoc/Q3TpM5/iiLrBDUjA6GITi6Q7YM5bnOLBfwMvlqy+/9LoyRXmopqpSueH6RYBpsUQ0hByvhyrjSKcItHzgZk5Q54MDRxpGygGUuZHqZMtWPMDyciRMmTYCuUEFsUS76DoSoEfMSRSjkNnrDNOT+f+FvIm0c2hIJlV4PeWoOx7HEys32jlVo5/+p988eGs3kta7hkOaNXnawqBhPv716xcrY4cNZhKzkDJigGTB5dMy6eoS5UQ6ogTpdrmQilKMElmkBHGkoZX/570POqyo4LdPrln5/R7QcyGfaV/+vsvz5y/+WUdr/C9vv/VWd2VZsXTyyH62bcNadvnkcZg8Yhi8wiDKRJwl4KjUiyAJJT0xMeSJQ9O6SJVwJOiaH0cPN+DZtRsQzCnBoYP1cCiiQtfRYtm49pu3ofqiATjZ0QrHrUILeBGjtHfLhEd3Zbq1sqWrswHP6eWz0A91TSi0gspcCFQyMjsjcKc56nfvw2vrN0GKJ9GnVzVU6gxLJ+F2ZVYIZBaa6RxgAAAgAElEQVTo1lyIp02kKcxUV7C/8TjGz70UA8aOgKEpMJgDh5ihrMszuW58LAj7LMeIojscQ4CeokAhjEgC4aZ2rFy+DH6P1vzSG+vHHzt2jEpLn7TRN3ZfPXPmHaUezz9MnjjOe/HUScw2DTDHYqlERDA+YqUqZuqPtp6S+SMlvTuCcpeFO3MimYbFFP7MuuecJFeO/37F0kvqmpp6Slyf5Zh++Dl0fEQdo7CwsCAYDPbv7Ow81NbWRgJPOhgfC9+7XpN9pNcTSPqk53/+vep5hYAgY0eMGDW+X++naosKK/v368sHDujP8oJ+JBNxJGNhRiwolX+7PMEsMbF90FRBsRKa7Oc010QjjWz5Uw+yygovpk4bAZ+XoSN0Cm6dNH/kKZO5/k6Dnuwq5EIHPZR2LjEdlq3DrZfiwJE2PL1mG68aNnXv//vdiomtra3xbgJ8Nn706GnlTFv/tauvck0YOYx5dAnRWEiAnpxcH2LJGIjkIRhKTSUet1uAHvqZ7stDfXOI/+J/7nekwvyHHl+z8ttfFbb6Qj9nztfpR75ywfU/aW6K/eiuO+/05Pg9LC/gZssfuJ85kQ784I7bUep1I23GAR+QtBJwySokmSEZjcOybHhdXqiyC4mYibzcYsRjFlavfg7r176AgD8P1X36IWykcaitDYMnT8D0uXOg5PhgeTU0hNrg8nthWhYoZqLLf+fjnI+tFAnp/AIgpYjidGXYIctIIc/ng5QykavqeG3DJuzY+BIqgwUoz8uHHTXg0Sh7ysgAJIEHqKuJWt2Z8AlKKhJOxcJwgj4MmzIBfUeNQIzbSMGB4nYjFo9Dpe/d3TU748JzgsJMedxGrtuPSHMHXlj3PE7UH060Rk7Me/WNbVs+5SRhJSUlBVdOm/6v+S5t8dSJ410D+tYwMxWH16UymnMlicGx0lnWzMl4DUlcuF2LKArORAmS5nRyZ4akIRpP8VAkzn//6BPJJtu6Zf3mzc/03Hg/8+WaEWxkmB36uzK4X7/Bxbn5P/QE/Xv2HznyRDgcbmbkNWuaiqZpeo7L5fUFg7mFBTkl/oCn1KvqhZqiBqnDOR5PNra2hw83tDXXd55obm6MRqkVOBtE9Jn3qeeJH4wAKyoqKrrlmvn3aJ3tV40bPkweMXwoAn6fCP/llpkRLdO8IMtCt0KdpbKqctvhiCeTAghpqheS5eKqwrBv3xvsxZeeYmPH9MWAwb0Q9CuQZBNGku75GdAjonbEYyY4U1hJnB0OeIEdJWJ60oaNQLAURkpHRyfH2hfe4G0xOfTYS3sGt7S0UMJ5d2ZINrjf4KFT+/V7aUBlr5zrr76S6Rr1XJBU4hh6VZQgYSRgWhSDJIn5m7SRsiOBSRoMR0HMBv/X/7qX24Hgw4+ufvquHtBzgZ1cf+Tdla648roftTTHf/rNu+70VPbuxexkFAfe2Sltf+E5jO7fD3/+9a8j3HEKSScBxSNBJedj04Bjm8IvgYTNlkEp5jKKy2pQf/AEli9fifpjJ9GrojdycnLRGo1j38lTKBnQD7Ovng93eSEMj4KWWFi0q2fq5hwq6Xiy7ehd40AdXQQ2VJaJmSDBNHnSaB4dDhmJpU14mYSgrOLAm29j9yuvI3aqGaWeIAr9OSIzi6hrJVv+OdPR2ab3JGNDmYkSV7tloHLIIIyYNhlaXg7CZhqWRN1o5LrRfU0P6ZHI6Ez0USU5AooXPGFi26aNeHvHdiunWL976dNP3PMZjr1UVVJSueDSy54q8OhDL790lty3upLVHTnI3Co5ZDNosgxKqhGhsTTZZrPOmOgBzTir0nCrilsExqYMi7x7+JInnrRdRcWr/+E391AsRs+N9tMPxmnPK40xXzydbpHTaXvAwIHTjI62f83Py1MGXDTokAM0MmZ7g14lV1eRA8sKplIxXzIe0ZPRuJxMJRmBUpcmdG0kTbM0jzcRyCtuONkRXfHmrgPP7Dt8+FjWAK47N5VP/yZf3Wdo3/3m1/9NTkbumj16pFZZUoCioiLiXWGlUoxEyxqVxclCg3QjLl0AlljS4NRlSjoSXafrROPJsA1ihPbte41t37GBTZsyCH37FwsBcyTaDremi1E8DXoIBUs2ODHlXb+4gMeZVN6GEA/7IctBAXr+8PpeHG8xjOffbp3yzp49b3UT9KC6tLT3/MnTtuR73JW3LV4kUQyIxGyEOluQVxAUTI/DqYNWEqw+lbkUsk6RNKRshpgt8Z//6rfcCgSWPLLyqTt7QM8FfKL9EXZdvvLKxT8+1Rz50W133eGtqalmqWQUsmGwDSuWs+N79uDuO+5A/+oKcDkFh6VhpGKQmYOAzytOwnTCEvVuTfLDTjNsefFVvLrtdfg8fhQVFwu3ZltRsfdYE1JuDZddfw2KB9cirjOEyQxMkUTKOjNtUdpSKZg4O7XTBNLVxu5T3SCvCNEar1ArqCMAmJvJkJMGYg1NeHHlM+Kxd0ERNJPDo8jwuTyIdIbgcmUclc+kDOljqN09TZOeKuNA4wnohYWYMGcmqocPQaeVRiSZgual5OTuk40EemxmCG2QaqrQLRlBxYO3t7+JVSuWOjUDyu9ZsvR3d3/GWrQyY9Kkq/sVFd0zZthFuVfMmS1FQ22MxJgEfLxuPeOzZJtIp1MCUFLcB0XIUnAstX2KWDP6T9JhOYxCY/nmbX/gRxqbWv9n9dNDotFoe3cnsD/COXu+fIQ8ZsSIyXOmTP6n43VHUda7asOeI4femzz0okvr9757c2e43dVvQF/kBINSMhlhqmRAYmmyP2CqIovzMeDzwOv1CvuG48fqIMkqksk0Gk61oLmpHarLZZeVV3U2J9j6ZZu3/7i5ubntM54j58sY/an2Q5Qbr7ly3u19Cgt/4Vck/63XzWc+WWK2Y1NZi9kOiWOVjFFqtoRNMTiWSQsFmauqBnICNQyTGwkHlSV90NhwHNu2rWKNLXvZvLnj0buGMgtDQn+iEpUrSmIZawtOgmbS8QlquYvpOQeD0z/VSGY/V9HIlZrmf468vHJ0dnLsO3QK7+xtsI/HA3/18Ip1/9FdsOH3+/O/ueDqNTwSGX/nLTfKRVQJMJPgSMPlURER5qsUdk0NNPaHQI/hSIhajP/7r3/PDa9/ySMrl/eAnj/xuXK+f7x8zdU3/OxEY8fdt911pze3uJDl5gZEfMOpgwfZ5lVrGA/HcectX8Pw4f0Qj7WhM9QGVePIDwZhGmlYho2gOw+aGsS2F1/Ftk2vIJ2yUVxUiLSRFK3kRWUVONzQjiOtbZix+Er0nzgGMRdDSmOI25kVFtKWcFkmx+WueIkzQQ9FYBBNQc7GpOZPxGMIej0ISBpip05h2+p1aNz7Psp8QfQt741UJAzLMMRNJZ1MQVGykQyZZVd2YspoXMgJGi4d7x45iE7HwehLpmHMrJmA1yOEzsRGOSSI6eZGoMcAuYpKcNsuONE0in15OLbvAB747b28d9/S1Y+t+P31nyMh2HXTwmt+nq+ot00eN8o9e9pU1tnewiSkmS5DgB4CmwR6qHNW0XQYaUsI0AXosWi1RACQJmqyIlDQ3B5yHl2+3G4F7n5y3bO/PYdujG6O0oX1skAgkHf3N29f7ZP48JaG4/zaaxc1dcaiJ5GK9F/7zFNFnZ1t8rDhQ5wRw4exgsIgWpuPMU0DI+2a1+eGx6XD7daYpqiitOI4nCcTBuLZP6FQjNfXn8T+AwdxuL7ZqRo8qunAqcTfrN6wdXlWNNr9E/LCGurPu7didTKgpqbvwpkXb3ZJcslVcy+VSgIupjKLUQkrbZIdFQn5MyVrYo+FW3k0Lqgaj9fPVVVHIpniZtqGKutwUgre2/UW27x5BcsvAa5fPAM5eRKMVAe8Xh1pcjoH2W5kGOEM6EmDS11WEpmu1wtxoxNN0xUkDROdoTgqKvqiM2yjNWTixW3vcctX+dbf/Mdj088h7NN984KF/6hHI9+767ab1epeJSwWoXFVISlclLdE84xEmk+eFTSToZIGw1YE6PnV/Ut43ONesmT5sh7QcyGeZH/EfZavvfqGn5081X737d/9tlf1e1mvil4w4nF4uYy923ewdctWsLGDB2HRvNkozPNC1zmMdAI2qeupJMV0uGU/2lviWPbkapw4fBJ9+/SD16WjvbUJkuwgkFOAmKHi7SNHMHjGBIydNxsJv4qUW0bMSoukdUpCJ9BDJa4zQY8AJLQZxOzIAvQIUW46jRy3G4nmdrz/xht49dkNqMkpQGVuAXyKBittgNvUQkpYyYImZ80Fsy3uXYJf8tOgMhelqb9fX4eGaATVw4dh/JzZKOxbg5TEkJYBqvF3dyOPoRRPwO12Q7c0pEIJFLvz0NHYjId+ex8P5ms7nt+6enZHRwdpOD7LJrQK86ZO+12p1zP7hkUL1Xyfl3E7yUC5QaIgR2aSNiQ1k2SfJAMlEYIoZyQGVsbqWmIaJFWHpLv5Pb+9n7vy8k7ct/bZSSdOnDjVw/Z84qFgY0aMmHLbgllrCnwuFzficvOJY5LXq6G9tYE1Nx1nisIwYFAtHzpsCCsvL0YqHQYRmgpFr5AYn7RXyYTQglAppaCgCGmhW9Dh8wehuwMIhxP88NFjOFLXzF9/6zDipmx4CiuXr9y0/a/a2tooNqT7J+VnOcsuzOcI7dt3rr12TaylacyVl18hXTSwlrU11zGdnMwVBSxLJYugXrpaHPKh4cLgVGEaNx3OzXRmaEmz6NEDeOKhFcxIRXDw8HYMGVHMrpg7GqoriWS8LWMOKp7/SaCHGgwysRQX4ia+mSrBcoBwRwS9KvoiGrWRtN14btNO3hSWQo+t2TH0RFtbd+cMZcb4SVdXeVwP33LtQteIiwawUHuzAD1MdmBxS0gbhJs/BUFTeYt0madBD+e/efBxHlG1JQ/1gJ4L8RT7o+6zvGjBdT9saen88c3fucsXKCmUPIEgN1NpKAaHalhs/45deO2FDWxE396YMXkURo0cgkQyhPaWRuQE/HCpPjQdb8FLm1/Hnrf2Q2du1FTXChrSshKQmYlILIVgfm+8e6Qe7qoSXHzjQvCSHMRUjiTpTxiDTrle2VytTJMnBANjdUlpjMzJLpFTsqrCQ7R0LIF929/Ezo0vQQnFMay6Fj4HiIdC8HjcgkGKkOcD59BVLVM2Ow16Pog2pcoVxZQebWwQoMffqxz9J45G39Ej4SkuhgEHJl1s3Tw0BHoSUhIBnx8gS524haDkhRmJY+XSpbyjo/Hk2wfeuLSu7uBnDcsTAloqr0wfPOS+qsL8vpfPninpCmcKM2HbaZGJpqgMskZuaxlqmqwFqKwlnKYpkysLesjki8kKf3bDRux6/6D1frjzxvUvbaJYiqwgoZtf/Kv7MuXbt9/w0wkDe/2kprxE1rkpH9jzllSQ64GucVRXl4FTCCyjaAIOy0kzyDbZikCVmQiwpR46AqWkjaMJPRFPwev1w+3ywXYkJFK2eHTpXqiePL57fzOeWb+Fh8JJu/eQUZueWLf5u3V1PZ12Z51idF3o37vtpp8XyOqd44aPVAb3G8ConTyZaGOaTi6+iujIJMaHNnEjVRXEYgn4fEGahUhQziVJo5BhHg6FWEN9M/a/d8TpXVnq1NXvUCqqdGn48BK4vClY6TBkKtEL3zIFtpMtb1EGl0hYJwaI+GRiVS9c0MPJYkRSkIwlkJtfimRCAlNzsfX1/XzHngbj1f3xS998++1XugnEpYv69x85qabPi3OmTvJdPGUCi4bboSgOyBOWJA10jQiROacFA3HTXUJmCVGT8fsfXe50QlrywPKlPULmr+68+4V8M3nRFQu/H4rG/3rR7bf6ywf0Y44kIZkwwZMWirxBsJiBLWueZc0H3mPDBvbBJRePR1FxLhKRDvh9HkQ64vjDltfx1va9cEk+eHU/3KobVGZxu8jUK4ZQZwxFRbU40tKOk3YM8+64Gb7+lWhnadiaLMpVHkrRtTNMjwgSJZflM0CP6siinEaJ4l6PB5Jl4/B7u7H35dcQOlyHi4orUOT2QU0YMOIxuDwuME1CgjLBqBbMRKROdgLKZuFkzRWF54+s4MjJE2ilQLvcXASqKlA7diSqhw4F3BqSptlt0EMJ8QR6KBcs1ZaEj7ngsTWoaQdbXniBv/rKSzHuStz54taNVLr4rNhKTPA3LVjw51Vu999MmzBOr+hVzIryfMxxTJgWibeZ6CuinDOajKlzi0APdeApUMGJ7SH2R6FWVIbjTS38qbXrwHJzt9y74slrOjs7KT66Z/voCOj/8fd/9myeZk4b3r9G9mtgGjOZW+OIhltQUZ7POkLNMMnYEw6S6QQ8uT5wZgmTOmJ6ZPojZT17qXNRpmBFKtuS6ZoqEqRVzSOsIFImBfQWcc78fO3zm/Dam+/wvsPG7bh/+Yare4JiP3Rw5EXz5t06snflrypLSvRZ02YwM55gEjcYV1KQ6CYqSomOEC4TH0osKPmEpUjY5jAwpnBZIsNPzjvaOnCi7gRraGgx/fkVL5fkBUqO7ts2qKxSkYcMyYfmToDMCnWXAsK1gunhakYjROZ6oPIWMa8XPughtoVKfo5Jpq1uWJYC3VuMfYfa+Yat71nHo76/WrZ6/X91c6HEKisrqxeMGbPjoqrKnIXz54LbKZZOx6BoTDA9tHWBnoxfT7a8RZoek/EHn1zptDrOww8uXfqtbu7DeTfPdV9Fet59lfNqh6R5c+Z9M2k4/zL/hsWB2qFDiEZBW2sIOZ4APFC5EYoRe8JeWb1KSrSdwujRQzBtylioZOAXi2LPrt1YueIZ5HgK0Lu8GrbhIBaOIBjwQZE44okQZJVYlwKciiTwbsNRLPruN1A0vD/arBSYzyW8elwypbdndH+0HhK2DCRkFosjBx7ZJRJ2bccSgaKhxlN4ecMLOPHuHlT6c9C3sBSIxODhErwuN1LpJBKmAdmtw0W+DslMYKrYhLP0B6HHVOJSNA3vHzuKiOOABQOwvW7UjByGYRPHwZ2fhzBNkqeT1jMZVxmH6o8/nmeesILpkdOi5T58KoQibx50S4LbkbDj1df50qWPmENH1v76gUd++6PPKVRlZX5//qL5Vz1cXZA7a9TQQWrfPr0hM4sZqWgmb4txJFIp+Px5SJkWJJtDVzSRdm+nbTgmB5M1OEyB4vHxR1c8hZPtnZ2vHNw79423334j++0+KxA7r07uL3FnPP/846+/4ENszJTRQ5WyfB9LhJsQ8CgsEmpCaWkuOtqaoGmy0O8k03HYKhMxLsJMk0qllDmX1ScI618qPJJYk7rsSGdmM+GrlNEyBOBwinjReENjO17bsYufaovZxdWDtv/b/UuvzgrPv8Sve0G8NZs1deq8i0eM+H1AV/OG9RvAKsvLWFlhAWujMruaSe2mGycxPVQiNx26gUtQFGpRlxBPJLjLncO93gA/fKgOO3a8xTnk2N7jDf+zedfOJ3+y+MZfHtq54YoJk/pIM2cOhG21ojPUBK/PJShpKrqQkxkxqgRwCfSQx5mYbz5X92dXht4X+fhZj+FH2Si6+MkqxOVyC0d+WhQ7XIcv0Aun2g3+7AtvOFGpdO0vf/vEDd3N7ysoKCi9ZdbMd4oC/oJbrl/E/JrEopEOsXBLWwYosLkL9DCbjBIlcKbCdCTELIk/uGyV05q2H3hg2ZPf7QE9n/VY/998njT7kssWWY5y77W33BIoq+nD6OYfTyShUcCb5XDqqirSfUjVNUirlyxhNHVft/AqjB42BPt3v4dnV63ByWN1GNR/YDaiIosrTht0UZCoBK750ByL41Q0hIumThSePSzHD8fvRkNbG5iqZVZdVHN3MhQmsTO6QqUsFfFIGC4mId/vR/PxOry4Zi1O7D+Acr8fhR4/gpICnWq9QqCboUsy2Vx0cTggepYMtqiDSvj0ZDU6dFOhqYVa00PRKJojYbgL8mCSG7OqYszkCRg8YTxayNsm4EcybSAWiwiqV1Yzfj+kE6BJNAOAKLSQib9LYBnNAPka0WpFkkB+Q26ocEGGV5JRf+gIX7l8qVNaFnz+d4/cd3U3BMSsurq68tKx41YNru495JKpE+WgR0cy0saKC4JwbAPtbSG4/bmiZb0rEYg65Wj/aBKjKTmSTEL3BXCitZ3f++ASy8kr+NslK5b9+1dlAvmCL2/9n37yrQfS7UeuXTh3hiw5UeZTbHg0MFr5O2YKLo1uphKZikB078kmHMmBqugItYfg9wcRjSTh9weEm3lnZwSBQEB4LNH55fF44Pa6BCORTtMR8sN2dMiyF40tYb7tlZ38cF2LXdp32Bu/e2brDQ0NDQ2fgyX8gofjT/52Up8+fWq+OXfeunRnR58pE8axwQP7QnZsZlsGI/sGRae2dEMwxXTzpPlAeOlQy7qq87ZQhBeWVPB4wuTbd7zL9+47YiRt7Dx0sv53z27c8CxdBz+97bYn4817rvrmrXNRmGuySGc9ykv9SKcNGCaBHE0Yf9Kck9moxEVWFSSisz/sln56BfZRI9HMkq9r6fcFPWbL+qeP1OmYmsxPunLGPq4ER4tCEtj7vAHoqgtGksQAGnz+IjR3WNixu87Z8Pq+Y6v/cGhcJBIJdec8pA6u7y1evMsrofS2G65jXpUxx0wiGYuI3EJZl2EYdF+SoasqzDSZrcqwmIpImvMlK5512jm/7/ePPfYXX5U5q4fp+XLmFTZ58rQrNFf+kutvuiVQWlXFqKOBQI8uKxlBsWUjBypPHDohPXrPvcw20pg391KU5xdi55uv4/ihg6iq7CViEM50A+7q8KZFrEWTgMeHpo5OJMCRU1GGQRPGoveQQQhzB83RCDw5OTCprEUGYWDQmSzWTRT2SfogMx5HeWEBIi0teP2lF3HwrV3Q02lU5BagJOCHHUtCIbFbFydBXUrirMkwMiZRzbSD2TmGZc3ChEMxA1S3D0dP1COUTKB6wACkbBvHGk5g4PChmDhnNlK5uTA0DYaZFhMl3ZTIVDEWjwi6XNf1TIwG/SEzQgEwMgCL3p/E0NQCa6YMoamhVnuPoqDpWD1fs2oFd+vsnUeWPjA168fyeY+2NHfm7Fv7lpX+/LJpk3IH9+vDUuFWVpIXgJGII5FIQHN7BbgRYEfsHz8NzmjdlLI4dF8QR0+d4utf3MI70s4rD61adXUkEun4vDvzf+D58mWXTF3cJ895YPSQWu2aeTOx+63Xcer4AVbTuxQD+lWjra1RGGdmHGWjcBRqv9UFgImEo6L1Nz+vCD5fjkDnsVhMnEetbS1CeF/eq1jo0uIJynUiK4IgIpE0PO5ceHyF2HvgON/6yluIp1XbUPK2PLbx9W80Njae7M4N5wI/XlJFQUXJbQuuWF7k84yrqSiXRo0YDK+mslgsRJacdNkJFo3GlRYqpM6Lp+KZ+UHReMI0eUFhGa9raOG79x1ymts6k43t8dXP/2HLLw8dOnQ0Gymi/uj2m1chVnfZrV+bjTxPkhmJBgQDpAGKQNFdcGgBReWtMxhhWiSKTyR24iN8addkdPYvPg4InetR+rj3PJvVOevf2UmcHmRVy4jAbTKmTYHbCrz+YkSTDPuOtTjrtrwd3bI3Mn3vwYPvdeccpODR791w41uKmeh9wzULpByPi0lWEql4DNQUQIHURppMYhXhrWSZNkQQD1SE0g5//Km1Totp3fPgk0/+5edky891YL+01/eAni9naNnEcRNneXPKn7z+5luDheXlTFJJW5ABPQoZ86UteNIcu9a/yN5/YycjpsLn1iCZFiwjAb+uoaaqEqaRBOMfXFhngx7J5UVzZwTM60HUNlE9/CKMnzUTUXAkSdjp0jKOeHQzJvaEKGLLFOaD3DBQWVwiBMob16/Fjm0vo9gfQE1hIRTDgupY8MmaAD0flJsyF3AX02PxD4MeAiX0WV2gxxPIxf6DB9AejaD/0IsAKncdOYTcwiL0Hj4Ewy+/HDE4SKSSkBS64H2C8o0nqZ2SNBkfmBfSv6k1XOIUYEgrP7pv0cwhwU6lQY5BBHp8mob2U6f4hnXreHNjfd2Lf1g/IRaLkRfL5y4n5eXlBRbMmnXfoPKSq6dNGKNWFBUw5iSZbRii1ZNUtLQfonyYNXzMuNHSh1FnBqPyFgFTfuRkE1+x9rlwo2HcvHnLlue6sz9fzul63rwrKywsLP7e9VdubT7yfu3s6ePZoNpKbHvxWRbwypg+eTR8PglJoxOcmwhHW6B6GHxBN+IxA+FwHEcO12HggCEIBIJIJdMoLCxEe3s79u7bDcexMXTYIASDfoQjHaKdOtoZh8sdFKBHUn1I2yqOnwzx13a8z3e+c9gprh3z3P1Prb39/xhIpdiPotuuXvR3dnv77SMHDZSnTpmAspJ81tnajHgsxCieRdVkkIQ/kYzB7fFA0VS0drTDcDj3BoKcAngtmzkbt77Mj9SfSqSY+vTytev/uqWlha5FMY0UFhZ6r5k+9oVid3L89dfOQFCPM+a0Q5FSoHWBLxCEzcgPi9LBu8ADLSdsMSdx0ZHRNUd8Asg5m435Qk/3zwB6zmJ/ulgf0icxhaCiLZyQzZQNWCrcngJYCOBke4o/te4V42hY/+lT614kk9XuoDbvv/zgh6+no+0DFlx+qVycG2R0R0gnE5AkLkBP2kxAkeTToMeRqLwloz1l8SdXrnea0+avHlq69PNKBL7QUf4i36wH9HyRo/nBe7Hhw0dPLOvVb/V1N96cm1NUxBRdRzKVIkaAuzSNEehh4QSe+/1jkhpLCfalseEEeMpAbXUlinJzhL6HWnDPBj1dzusEPCyuIEFumpqGNvLYqSzDsMkTkVtRAXd+Lto6QxAyT07hnpmML02WBPgi1oenknhly0vYvP45IGVg9KCBotSVaO0AUinker3CrbOLbemimOmGTkwPXbgi+C+LxrqYHopmoIvb4w+g7sRxHD/ViOKKcuSXliFhkC7IQmMiigXf/ha0glyhAUilLTgSYFPFX1Xg8fsEGENtrvMAACAASURBVMpMZR9eLQlfHPH5mZq0Y5jQqJeDcwR0N+KhDv7yls185+uvtB1r2D/zyJEje7sJMtigQYOGXTpi6IqBVZXVV8y6WLKNONMkDjLDI1ZKgB5R1qJRyTwK0EP6HqrVWxyy28cjaRv33P+Arebmr/jvBx64PbvS/XLOwAv3XeXJY8bPmDGg37J4e0vuxFGDEQk1slSiGQP798LoUX2RtjoRCjchL98PzZfxTkom0jh5shG7du1B74oaVFXViCNRVlaGUKgdO3a8gUisE6NGDkd5r1IkU7TSlRAOZW6slg0kkhz+nFJ4fSX8wOE2vLp9P39vf6PtLuqz5DePLftON0qkF+JRYMFgMOfOG274pZpIfW3U0MFKn17lrLK8mFFHXDzcKjoXvB5iKDJ5gZSUQKCHxrEjGuMm5/AH8rglqXzdcy/wzoSRbApHVz+ycs33Q6FQ9IxB4QRyF00dua1vuVY7f85YaKyDeXUDqmwgTRYeovmCeCVyRCeuOhOhJlGJi642qyuHtutd/xd258sAPx8BNF37kZmvPihvnXWrpflLMmGxKGwnDbdC2ksVTlqFpAZgOwG0xsA3vbLbPtohPXvfY88s7ub55/rHu3+4zupsnXzZzOlqdWkJc0m2AD2MNFFiDksK0KNIDDZ5jcka0raElrjBV6x5wWlMp/9rydKlP+km6DrvroEe0PPlHBK6UQ7v23/MhoWLb8jz5+cz3eNGMmUQw8K9bg+ZWDCjuQNbH3taajl0FG5VQY7fI1gKv0eHBoaA34tkPPqJoIcu/bTJ4fIF0JFIIK1ISKsyPCWFGD5xAgp7V8LiHIm0AZPs32UFbt0FjUBC2oSdTGLDs8/iwO7dgGWhX2UlfOSYahhwywpc9LxU6nRCe+ZG3iWGztTESc9DXTMEQgTMEckX1DZMglEG3eVBa3sb6k+eRKAgD+VV1ZBdGjpjUeyur0Pp8IswdNIk1A7oL8BOlDxWHEpi16B7PTAsOxuvIyr4p7fMqi/jyqpQRETaEpEa5EsUcLlgJxP8zddex3PPrupMxJsXvLP7HWr77M5KiT5Tu2rWrG8NrSj+57HDh3hGDB7EvLoivGAcYZaWyR7LlLcyGUEZ/RN1cLnQ1B5CUa8qdCYt/uLLr/JX3nrn8Oa3dl5y8uRJ0ov0bB8eARo6bdGl866dM2LCz19/6YXiPL/MTKMN5b28uPzySejTpxCdkUYk09GM+V0sioA/By0traivPyE8kkaPHoucnCA6OkKCLdy/fzeOn6xDbZ9q1PatEUxRKh1Fbq6OaLQTacuCpgcgyR4kDQ22kwMoBc6jjz/HE9zXtvHNffP2HDjw9jmcQ+fzce66D7DaiorqGxct/E/dcmbKtqnd9rUbSVAlpZNhZqUT5IkEVSFuhYuWcgIlVEIk+wbF7eOy7uaqy4vWthB/b/9B/uau9+KGrD/yyKpV/xAOh8PZQTiNTGprawfOHlKxYVjfwvJpkwZAc9qYrsThUimZ3RSMcibWJqMRzMwCdJHRYpCWFxQDk/UKO3OEPwRwPu6yP919cY7H5RPa5bNgiOJpPrSd4UDvSCZk3RD5hbqkQabooSQx2B7YnOZ0lb+9r8HZVR/ecc/Dz0z7HCarZ36k+r3bbv/3XMn5xsVTJrgG1VQzTbJhJhNEkwnQY9kpEX3UBXoY6YsshsZwnK9ct9luShn/+dCyZT/7qpz7PaDnHE/5T3p5dXV1/1FjLtk6f+GiQm9uboa1SKa4lTKYz0MWhWCxk834w5OrpLp33oNH19CnugoFQT9gmTDjCQT8bnCT/CjOvNlncmi62A8rzeH1+dESiUD1+9BuJNGRSmDQmFEoKu+FwSNGiNZq2gjwkJbnVMNJ7Hn3XRx7/wCO7N8PjQMD+/VFWXERws3N4EYaeQE/nFRaCAXPvKy7ur8Ep8Ec4QxNoEeY85HQ2MkAHoqoIvCjutxobmlBS3s7yisrkFdUjGgqAZM76DRS2FF/BJPnXIoJkycjv7hE6HqiaQNRIykmO1lXMys90bmRARLUEtu10WdrJGwVuTFMgDm/rhP44e+9vRNPL3uiM5poXrD73ECPKLt8bfas3wYV57KvXbdIKczNYeFQK8iYjWzxM5qjTOeanG3j56ShcvvR1BGCN6cQ4aTJOyIJ/qv7f5+UA7k/fXzlU/d+VSaSL/AyEmRZTWlN2T9978fLNj319NiSQg8rLtAhqzFWXKxj4qRhKK8I4FRTA2yLul4M9O7dG/FEijecOMV279mLokLS9QRQWVmBnJwAWtuacODAfqiqgj61veHxuBCONsHtNSDJaag6dXMpiMYsRGIE1ksRzKnlm7fs4q+/fcDyFPd9+Bf3PfD9r2B+moiWAKDOmDrpklnjx/1bqrOzX2VJmTJkQD/UVvUWUSxGPAK3S0HA7xHxEKlEHKpOjuRp7nJ7YJgOUqYDf24R55LOt+98h2/ass2AP+eh5SuW/XNTLPZxESxs+ODBEyb2KV0+fnjvklnThrAcV4IlY02AHRPO56ruyoAeAbO6/MAoU4eK9o6wHujSGH50TXMW6/NFMz0C2GQY7Y9sWdBDc+Engx4yObUE6CCzC2bLcNIyNC0PUHLQkdT4KzsPObuPR3b/6uGV47vJDEtzL7nkhlF9qu6dMnq4d9igAUyDBSuVFGJwmrPp84npIQhJDvmy7kEyzXEyFOVrnt9iN6SM/1iydOlffVXmqh7Q8wXO1me+VUlJVdX0i2e/OmfegmICPYHcHAF6ktEYC/oDUCUZ4foGvPjQ41K6tQN5wSB8bpcQ4RLTk07EQSmJxAB9POjJdDjJjiIYEgIRcLkQttKizCV73HAFAhg0bAh0t1cIhGnqCLd14OjRwzh84CDaGhpRXlCA/GAABTl5gqkwkynI1FFF3sMpQ2ROdW2nAU/2rBE8iwA91OhIXhwMsgjfzMQxUAsreVCcaDiJznAYtf37IZCXh5b2NlG+gseN3cfr4S0sRGlZGfoM6IeK2lrILjeSjgnKFzCpry272rMoXbkL9IgWkYwRHYm9qXuMSkxW0oDbpUHh4Pt2v8vXrn66ta7+3VlHjhzZd44XrTS4X78hCyaNf/aivjVl48eOppYxpqmUvmWeLmuJO0i2y0zomggMqm6EIgnIHj9P2RKWrVjpWIq2+77ly6Z/DrfoL+lMPe/eVtxFpo+fPmP2RWMf7jh5ovTSWVP5qGE1qK/bK23fsYnpuoVhw/uhtKQM3NERj1KHDzgZ4R08cAC7dr3HUlSazcnB9BkXw+3ROd1A6+qPsHA4hIED+6P/gH4cLMpi8WMI5knQXRAlL7p5q2ouZKkYRtrL39vbgBe37eSjp8w59J1//O/J0Wi0S4D+ufVh591IZ+7Ycnl5ecnCS2fdUVFYcFekoy2nT68KadjgwSgpyGO2kWIUUkksj9uli4UYdcElEnHhj5UwDGpFRzxt0VqJWp35wcPHnSMnTjm76+pXrdmy+QctRMFlGz+zY3CaWbqo/0UjLx8+8OnKAq3XxFF9WFWJzuLhBuQGdMGiOlyCTV1hopxOrya7CAsSKRWZiTQn/yU6+tkVx4cGuYtm6S7B+2lHLHN9/2+gh+aCzPZRMTN9H9M2M920kgKH1qZZTY/peNEUSvPnt+2ymxLS2/+15ClqxvjwCvjTdi/zezZw4MAR102f/OKYwQMCI4cMZio3xWJaynan2I6RCbkmY08KptY9SBgOjreH+dqNL9sNydQvHl669G+6KQ/4bHv5R3xWD+j5kga7oKCgbNali96cdfkVJQR6cvLzOWl6Yp1hlhMIQlcUhOsb2dZHljJXKo1epSXQSddCgIXKQ2ZKAB5qMe/azhQxi/o2B1xMRWcoAn9eDgzuiJBPQ2I4VF8PmzHE09TpkiuMByORCFpPnYJtWuhVVoLKsl6AYaA4N1eEjiaiUXjcbqGPsS2y8C+AkciEkdImmJYzAI/4oUPZU+SGSzEAopddaIcojkHoiCQFDSdPCoFjdZ8+KC4tRTweF0AtBQ5fUSHe3rcXJxsaUNW/HyZPm46i3pVwBXwIFBUhZqSEq3MG+GQE0iT9o0faxCpJlUVXF9X7jYQBXVXIoZfv37fH2bhh3dE339g0rbW1tfkcL1pRdrls2pSb+wSD/377LTd6i/KDDE6E0QScYXiozPdBlxntYzgSR3nvGhw4cgwVvfuiuTPG971/EM+s2xA/EgnPf2X79m3nuF9f0hn8J3tbcSP+5+//9PF3tv1hwYwJ46Qr581GcYGPNTQcZqH2k+zd3W+ivu4gCopKkBesRKgjjkPvH0TaMtHRFhJi+KKCQgwfNRxv79gJy7GgKhLaOloRCXdg3MRxmHv5HF5Q6IWkdiIcPsZSZhu8PgUulwsm6UR4LjS1GHsPnOIrn9mEwSPGpOtC1i8fWPHcL9va2mJfgWNG4+yZM2PGtJnjRv/82KED/Yryc6VJ4yaiX21vpnKJGUYcAbeL0XlN40at6T6vWzAwtLApKCqkGBae5pynLcZV3c8P153ka9a/AJNpe9Zte/XqY6eOnTgL8HSdWGJ9UFtRW33VmHEbGg/srCnyg9VWBqDLSYwZPRTFxUUIBHPEPEbLsIyGkBYZxD6TVUEaaTt2en76SJ/CaWbnSwQ9/JMcoTPz0+lGjI8EK2fUf5bNReq8S9Fhp6iJhVCHGx0RG4ePd/CXd+63Wx19zYOr1pFXT4ay/5wb3Yu+u2jBu8MH9s0bNXiQYHqYTcnuNGMSu5MBPUI7St7ZLi/iKRt1rSG+fvMrdl0k+v8ef/rpf/wKnPMZFPg5x6/n6Z9xBPx+f8E1i76+a/rsOSWF5eWc4hbIIVkhJ4b/z953gLdxXVnfN8AMOggC7L2IonoXVajebEu2bNlyUVzW6etk02zHiRNnk/2TTXE265T1bhIncY27rC6rd4miKEoixd57L+jAADPz/u++IWRadmyLIrXyWvN9/EBKKDODN2/OO/fcc7Q86HkBxM5e7tALrxDO7QW71cbYFZBCYNbrWIcVVm2Yrw7TzkRo3Eh5SwU9BtBAOCyDKKMATcO6tRStFoKKAkEJw+v6GePCukixhVzLsegIvY5nqwseGZJhc8KldcmQNw6zt1XRzftBz9CEginILLMrLKkW9IrqAWQ2qexSyYUL4PX5QK83QmJqCpjNZgawUADMGwww6PNhAA2EpTD0ud3g9vtAZ7NC+vjxkJSZCYkpyaAxGsFosYDOZAaNoGMXalhSICSHmJgSPUKQUQoGsQuBh/iEWFpTU0NffPEFxaAjR//+6h9vG6UwSRIdHW3dkJ+/O2/61DnrblqpFcBHgoFB0AsCY5xETI8XBJZcPDjgAp3BAOYoBzhdXgCtAYDX04qqenh3z34anz2u5PtP/wpXcL5POKw+C08jMTEx5gdWryzqqK3N/ulTP6RaTiJmo0AsJgORpSB0dLSQ2roa6Ojohp5ON5UkYNdTTHwcpCSmQGxCAiTEqTfM+rpqqGusIwN9PaAVNFhWZm3VJqOeJCTY6cxZ48FqoyQQbIGevibAENOAXwGDkAhh2QBOF6Wni0vJoRPH6YQZc0WPbD78xpYjjzR0dkZu5p+27wRLtaZ5M2euW71w/qPnCk5MyEpNMU6amEtysjIhzhGD45gQDISiIcK6R9EOMBQCq9XMPF1wMWM2W2hjSxOYbQ4IyVSx2eOUyppGZfu7+wEES9nmY4ceaGxsrIv4oX7ISWJTzYSsCTn3zVm5t6GkMG3erHHE01sHiuiEoN8JeoMe4hOSQW8yg8ESxdzgdToNGAxasFh4MJi1LIBUMGrZPlmtFuZJhh5MaPgXCqlhxBExMXZJRZLfI/uD4I0t6OhQ88Flj9hOzm6UWLIeYm0u/Y4lLCKA3x8Es8kCgUAQoqKsTFuGb2MymcHr9bD9wdIpekeJYpBpoNBXCnPJ3F4ReMLj6g36+/ugr3sAvH4JWjr64Hx1M2RNm+Mtc4c27j927OBIfXKwA/W7D91fGWs1xm/acDvX1dYIFoOegUecSwWeMFd+XsMxpgeFzNiyXtnSQbfvOyb1UfjJi6+99ssboOfTdqlf4/1FU6i77/1yycKlyxMS0tIY6FEUhSIgQLDCcxoCgy5y5G+vcFJfP9ijbAyQEFktackhFLdhAroK7oeDHoySYBZ4yPQg/StJwHIuOSylaEHWcMybh2l5tKqPBl6FeGEzASJH1BZFjjDdTsSD5/IuKaRfWVv2EMszPEU98rtWK7CLGsEZTga8RmATjeqOS6G6So29skRFQ1xcHAMECHokqrBVtaDTMzYIE5n7nC7o7OthQAiPAV2fTXY70wUZLFYwRVnAZLWC3mRkCc2YFxaUw0A0hLkya3gexHAYJCrTrq5Oer70vMvj6370yJF9L19laWv46NEumJW3cvGkCX9atSw/ecbEVE70DRDKgvvU/CeW8M1hMxxS8JiJgMJYApxgYFEIbd299FRBEfR7g+Kh0pLbjhcUHBr6gP8LJZOrvdLIpEnjZqyZOvmAzaCNevhz91GeUEIlmVBFAoPOyMos6HmFreiKjN17WjCZTDgGqE4wEOYKLKkp3NgM4HI7QQwFQBDQ1VeGtrY2qKi4CC2trSQ+Jhb6+huB1/VAcpoJ8uZOYcJYnTYWgiJPo6ISiS8kw+nzRVDd0EQ7+gISMWVu23zg9L90d3dHyjZXe8zX4vXEbrdbVubn3zk+OfmBgMs5x+seNN60ahmH5e342FiwRVmA57RECgXRKoNg6doebWPGjnjNWiwmwLJhWJGpw+6AXqeT+oMyTUzLVE6dOUN37jpAebO17PCFkn8pragoHrpJ/6MxzZiem/NX3TFFSPuLUfFFLcmfTCDYD0FPLwz0djGg1dfvBKLVM5NV7NZUqAiEYP4dBcQjohJmHkHYzGAymyGIc4sShvjYOJAUGTJS01FjzXxosKUer018xL+xYxRz+5CEwWlOfVS1g8Mf8X3CIgrfRbaowUcpFAZJoeB2B8DrC7D5GMEMLvzQvws1jQiomMgbhWAhdTzi3IjzIqcVVACG2WI4V0oyBLzq2sdsi2Vt+g3dgzR9+uyBNwpOzatpaWm6ijnM+ItHv1npMOmS7719Pdff1coW1hxRQKbKR4OevcfCPbL8ry+/+eavb4Cea3GZfoo/w2q12j/3wCOls+fnJ6RkZdFgKMTWEBjlEAoEEbAQc1gmh/7yEhfs7IIoixlMehQay4DRTig0Q0aGoDjmfaAHyzwR0KOwTC28aFi0BAr+OPSzIIAqBwQtep2R1caZiReuaig6mA6FAmLOCrbOD5XE1Zp5pOFaraGzldKHdkJEVkjYDq+2jeOqCMEUTlaDg4Pgc7lZSQ0Bid3hYI+44f/jxgCTGAKdTg96o4HldAXCIXAFAuAO+CAQlmDA7YYQlRkNjJNPRNCs7hcBG7o8U4WFGwoGPfiCIgz6nDQ+MVFS+NDb7x7Y9rXBwcFI18hojChWFrh/3fpnJqYkPvjwvbcJgkaCsCgSpP/1gpaBH1wd46pTDIXBL4ZAwIBLnZGBHl8gRBsaW+G1LdsVR8a4zb/87z88PEpM1Ggc3//2e3D/dM+Gf7HInl/OnjpRWLVkETXrdUQLHAn4gxAK4qpZA1pexwT0Oh2u8tUYBCbKlCRcTTPgo4J1heL3gMwbPhoMuMKWob6hHmoq66Gz1UWOHtkNFtsgLF81GVasmKuK0qkNfH5syTaCYDYA6BXo6HfS4gv19PDRCh/vmPKrl955B28E6t3s+t1wvOrvWnvbbRNS0x7saWpeEgz4DLOmTyZz58wkCfF20As8wZIwMstSOMy8wdj5U2RiwHI3pqUruEgxUp/fB8FwCKJtDirKCqWCQalralXe2rKVDngD9S39g4+ePHv2yFAp5uNAPPfo577+jPtC21dnT8jgp09OI2aNCBpFdQwOBkMgKRqQFA5CmOslY/adDyQ5AIqilthwXSGGZRC0WuYG3VRXz9zdc7LHsbJXX3cPs7VARyGU36BHGq7k8BFnMB4zwz7CpxmbEiSmUZRZh5+MTt6YFyjLLB1dozWALGHQqrqoxPkuISEBomx2BhSxvIWLOyy79vX1gc1mY3IDLLJoNBjdITGGBRe6Wg1hz7U54sAvE2jo7KFujvfsbihbUVpZeeEqQI/+V49/u8wqcBkbb13Hed19YOZ5BnpwTv1IpmfvsXBnWH7q1bff/M0N0HP9XuTXxZ7ZbDbbgw/9y8U5CxclJGVkUK/fzyYOs8EIAZ+f9TrZiYYc+PMLXKC1lVGzGDTKoXMyriwCaLmvG2rRfI/piTA+Ec8KTpJY3hNotIyqxAtRYUsVwjqh0HcBUU0kyoH5XAyBHgawYCi9WF2HDHWG4aMKfi4J8TDbKBIHMazz2xcIs9R1ZHDwoseVEHamDg4MsEeHwwFRNhtEW6MYKMKJKkIp42wc9ofYzUjQ6UAjCAzQifg+sgRhTMvGtnwpzFgTXGHhDYsZLSKrhfETmLYNhDk6SxoC7qAf+j0uOnP+nK4zlQX3FhYXnhzli5UJbedOnZk/Oyvr759bvzJhUk4mZ9DxxOkaYLloeDNGVgLdpLGMF0JgqdEB4XgwmKLAHxTB6xfpn59/iRocia7tBSduKSkpOfsPtA/XxXi+hjuh+fmT332xs7r07o3r12pS4mOZxs0o6IiGw3BckQSDImgFPbVgJ1HIBZSGGMjBHxxbeKPBmzX+YLarwWikVKHg9XkZc2nFRgIEpAEOzp9phB3bXycJaUFYviwHJkyMBwn9tEg0BP0cCDoL7Xe7iNkhAG+x0p7+MH36P15QbHHzi5/fvWfddWxaiONUNyV3yvjF02d9KdTn+oLodetmzZgKeXmzaGpCPGh4yilUJJwGI16G8ImMmhlM3sabsIYga4HnCgvkEmWEJgJOKgjouCwr1S3typadu2W3GG5q7et74lhh4YEr6HDT/uyLP9xVuffkinXLF3JoTRBtoGDkKejRPyYsg1ZrhBADPdjEgMRpmDE9VEbGiYJeHw1eHzYzEAiEQlB4qoB9zzNnTAder2NdnRKWtSSZmZ4qYYk94t/INvvcHtYNisw0/j38Ef9dBUscazxhCyuNlj3i38BpwGC0gZYXmE4Rg4fr6+pgXE4OZGRksLIXzosWixnQnaKqsob5Ro0bl83mMZ2AxoBY6gIwI+uNDsnME0AH3U4flDc307KW1lCHUfO1bYf2vjTS8hZqEX/9xOPFOipO2HDrWg0N+cCowSND4PbxoKdLDP/w7++8/Z+jPI9ewynl/R91Q9MzRqce7b8//8XvlM6evzApJimJ+oZ0LEZBB1JYAoOgY0zPgT/+hQt2dLFaMKuzymgCThkbJPCY3a1+RRGwcznoQcMwNBvESQpZECxpIfOCEz+nwVwVnCSGohGYvwW6K6MHBtI7CvBDbqaq/w6yJ2pmFIIq1hARSVEfAj34vyh4QxCFTJDPHwKD2cJW2ghysOSAKxz8HNwSEhOZtgdpZebUPHRTwtW5Iklg1pkYlYw0K67YsFzF4rswu0erYewN6wYbqrXj/iB4wsRmPMYeFK6aLRDCzjNCodc9CI1d7Urc+JQjb+x/e6wSzRnb8/kNG38/IS76gbWrl2pyMjOI1+cmIdEHrPSvoN5IBZR40/D6QyDJCjgc8TDo8qCvCS0oOg8HC84pUUnJb/z6T89+/hOujsdoxF43b8s/9/Nfneqoq5n+ja9+mQsHfcDJElGkAOtmxLkaV8g4fsJKkHXwYHkDx0JkfLHuOU79NxyLPC/gFQFiSGTlGQaKsGQqOODA7iIoLj5K8vKj6bQZNjAZ/RDweYmJTwAqG1jydRgkUDQBGPAHwGbPoNt2nqUFhQM9xe3daypHbno5ViccKzV8iiMlZvXypf9sCHJfl3x+a2ZyElmzaqkyPidTEQMe4vd4iGDADoQQQSY4EtbKlj4sqZ6xYyQYCoNWw0NIksEvhqnVHkvNFittb+uk1Y3Nyo4DR6Qwp+0ob2n4xplz5w4PY74+juXBj9L9+N5vFTSfLJx234a1RCN7iU0HINAwKz8FAyIQzsiM8rB8j/MZL1DgNMhUBxm7otXYICgqYMLw45AIJ44fYxrCRfn5YIu2MfYEF4M4qchszkG2mK0M2b8b9QZVqyijbpKyx+H/j1gQy2Csu0mLBn4c6zzFvxH0uH0hMFus4HK6wO8ToaioiAGbqVOnsEUkjjfUMba2tkHRmSJISk6GOXNmM4COwbkg+0GWg2zel2WVNBRMFnBLAA3dPbSwpkbmM1P++rvXX/jGSIXMOB5+/f3vHteEfLPW33KTxqilBPWjhKqLhI9jem6AnrG6VP+PvW9MTIzlS19+9OKEqTOSo+LQu4IjTFAsKwwAsMTyzm5y/G8vc5zTCXa7jYEXGpZAhwyNGFQn7o8APQgsKIIkTMrFYUzfo1lZcKdGo9LUDKioHhdEwfWLetGzWIqhGzPSrQhiWIgpAz3vb5XHqeM9Z2a0gccpggNRRm0uigZD0N3VBQODg+wmH+2wsXIW0rV4E4owPCyMk4kLseQmg1FvYkwVyxKTh1ZjWBoS9KwrC/VCEfEhAz+MalbZInR/JqAFPdblNVoIcRTaB3uhtqNFEZJsr712cPNXAcA/BkOLdRjlz5m3PEun3XrbmpW6hQvyiEGvI+GQHxQaYo31CDbxO0DGx4ulmZAEFrMNvH4Uh2rAJ1H63AtvUZM9bvC1w7uX1NbWVt9ge8Dw7L8+XVtWWJRwy4oVxGY2QE5WKjgwa8vXD8Ggi+gNGlCUMDjdgyxMFEEPpRyVlTC7EXKoAaLoPyLTyDXBygw6AyBbJLEbDIJ+HX3jlT3cQG8d3HHvRJqZiRl1HUT0+UAgsaDl8GbmB4s9CoheggGvFxKSp9CCM23097/b4/GYYx46WnR611WUHUZzaDIGMjk5OfG25WsfdQjWO9vqm+InZGRp9YKWxNuiSHpKIsTHR9Mokx6MDEQprQAAIABJREFUeh3wBgB3sJ8omJ+n3vkvNVjjjuEYxSsdmQyJaigucMzWaCUQCtMjR47B6XOlErFEVxRUXHzs/MXzZ4aSwD8J2GHHjQLbr86/9ZzU1p55x9oVIPsHiBXr9eEgmAQ9iKIMer2NgZ4w+n6xyhQy1yFQIMDYEkXSsZBOgwGfH4LCwtNs8TV//nxITk4CfwAXIaoImS3+WBkUf3BBB+DxqJqbf7RF5sfIHDT8EReHPn8Y7I4Y8Hp9TPtUWlrG5qu8vDzG3odCYTYf9vb2wcmTJ8Fhj4XFixex+YtpahD0hLzqvCyrWTY6qw3CWgE6XX66t/CsYskdd/Lnr/xxzQhb1tm669+feGyHIHqX3XrTat5h0RNsWaeyajdyA/SM5mX42X4v01M/evpianZOqjUmlglwcaUS8HjZ6gJp0tozZ0ndnn2cWZQgNtYBNBQCDB41GfXMRwFXXxFBnWpIOMTCRH5H1gaLO9hEgEAFDfyGWiMjvjmRlndVx4OlLaw9q43fuEUuapXdUVvDmdsxVTOlcBmk/o8KerDTC39Htgefh7wUCpH9YhBcg4NMSGy2WMBsNbGLHS8qNjkNdUkwsITgb6jNXUu0KihCpgk73NCYUQ6pMxxRA0fxWFTHUFW8zVgmFGdjpxhnYAxRGAGjnoeW/m5o6GlXNKnRz7+6/x1cHQXHYBgyESYmUM+LSTg/aVymYXH+AjJpUg7BiSwQ8ICGKKBFgaWWY8CTBTMCx1aDRqOZgUROZ6VHCi7AuYuVssZq2vGL//ndA1d64xiDY/tffcuoqKjoJx94rPHM0VOWhGg7QbPOrMxkyM1No4lJFjAbFcLrZABtiJVxNZwRFIo6MpmiWBnHjaBDBZCWjTuL2QJhzLOTIiUbLLGiyDxEQ6JMdm59FwZc9WTDxhyamBQEnusnaLwnB4ygFxwoh4GAFARZ4wefJFGLNRuKznbD1i3VniYQPnf45LE91wvoGZc6LuvmJctfaalrmTo1ZyI3MTtHyZs5U1NVWsqXnjvLeQZ6IS4mCibkZsHkSRNoaloCOMU+kIk4NG+wYGFGLWORS0UZGtAKBqqAFuqbWqF/wK30D7hofVNzuMPrP3mmtvapkvIS1JuwiL8rGDwkxZGStHHijOIEDY1dsmAGUP8gsfIAiuiHKKMZJEULkqQFCbQgK8j2qC7NlAQBlADTw3BEB3qjmS0ukFUpKSmB7u5umDp1MmRlZTEg8iGJpJe+ssh8ObwziwG+Ifg3PPvv8mNDwkiSCdjsDpariJ/VUN8IlZWVMGPGDJb7ZjCY2PWPjCOCHp3OAMuXL2dvhR26csjH5tJIsDSKozFPMUgE6PQFYX/hOUWblFT3m20vz7qKBZz2x9/6l5eNinj7ujWrdIkOK0HNqBxWWc8boOcKRu2Np37kGTD88Ee/Kk3OyMmw2h0Qn5jEGJ7+7i62iiGyDAW73+UGL1wkNo5AYlw8MyRETUy0xcxQvyRjZxV6N7/Xsj68vMWYG0bhRHrOVe+H4anDbPVwyb596PdI2Qp9b4ZeymDNEJhSQY/6XpHtg0wPXrUq04NCCRT54Y1c0AuskwYnJI/Xy3x/EMQgZ4UAAIGN2sLJMUAjhdSuL1zh4L+xbjGOXGJz0PEZzbvw4kRGiNHNQ51huMNG3gSDThdr1TfYo6CxswPKWhqoPjv+1VcObvnKCNPVP8nQxtbqhLvnLKwyUDDNmzuTLF+xiBgMGnA7+1iuDdoC4DGjqNvhiGXi25aWVkhJywCPByNhBfArOvr8i69SvxR2Hig9u7qkoqLkOrmJfpJzMOrPSY1JTXrqy4/VBAZ9+vSEZGhuqCVNDVXEaARYvnIezJo1HijxQyDoZDcQjjMD4XSol6MIchg7itofKUyDwSDBMcqAM5Z/kd1hlVMeARENixI5ffwENLedJ8tWptLYhACxRIVBDgfA75TAZIgBwDwkXJXrOHAHZUo1sVB8vgdKywLOnaXV60orKwuv8GY/6uds6A3JysXL7k01x/45IzGF3LxqjT/KaNYbiEa37c23+c62JjJv3ixwWKOgpPQc0/XNnjsNps6bSiUaBFnBhQl2eTIrdSQe0OqCGo1WxvoOev304JGTcPZCGRVlEDVWy7bj54t+VNPS0vwRbekfdaxk9qRpeRNFsn9meoJpwdzpRE/CYMKOTNcgCJj/JKrRIKznlGDKOq64cL7AH7Vs3z/gBJvNzuYQBB01NTXQ3t4OOTnZkJubO8R0Ixp7r11dZWvUv3FhxgAIWywiqHr/I9PjYdcJQcdunOq07BH/xs/sG3BCtD2GdXfhvIU9EyeOnoCJk6eyMldMTCzT++BnFRScYq3sy5cvY+M0JAbAgAJsOcymWwRHwVAItDoTEMEIg0EKR0sqaNhm6/zjsZ2TBwcH3SMca5rvfPnLv43Ta7+wbvUyfUqcnYT8HghjR6NWyxh1SUTAr5aIsdtUIjqobu6gW/YdDnUEwz94fcvm347ws8dqvI/4fW9oekZ86j72hbqf/Ow/L8TFp49LTEylUlghibFxFIXH3r5eIjpd3Au/+y2ZFBMDVlTv6/Qq64K1ZxQTMg2LujpVQc3l2VPDP3846PkHCxu2fBkCPR+yHouEmOLV956P1jDQM5T0/j5fUYoXrho1UV5WinQ1pKQmg8frBrMZM4zU9F6crDAnJ/L56iyjvhNr4bxs+1Bz1aHnDH82A3dhlUXidDogOh6cwSCUN9ZSJda6b1f5yXvH0vE4Pj4+7tvr76/lxLBp/W2rISpKx0mSFwgVwRaF7bM+1rIabXOokykaLMoyeNCAUsOBoDeBYIim50sqYfP2XUpUavqx57a8ccf/EfO7j71APuQJJG/mzNmL02acXDBrjnbF0iUMlbe01pHyi8WQmhZHsrNSQZL9YMGOKgDw+oJgMJqpyWhiwBhvMF6fl+K1ZDFbiNPlHBLZEwa28UaFIIgxkGIQyoqK4NChbeT+L91KHckc+EOdxGTjwOdygV7DAycDuAYxEiaexiblQlNbkL617RgZFKOa/nvrgXkejyeSGD6S4x3N12juuXX9E2aR/OjuDXcE0pNSxMbKGtvpI8cE76CL62xvh7x5c2HdutuoRtBA8dlzZOvOrbBu41pITU+keOOdPnUyiKIXfF43W7jExsZBQ3MzxCWm0saWDvjR//slGGwOX+y4nL+9vWfHL7q7u/HY8Sq8EoYncszcXavXfsVUU//M7YvzhYSEOJalLhAZ5LBq18G6Stk8yDHz0YhJ6vC4ibCsMMd5xpwO6QpPnz4N43PHQXY2CoYvb657z5QsMpeocy2jta/okQ6Vy8SwBBajhXVpcoSH0pIKqKqshbvvvhcFaOx4JSrD2bNFgB6pN928mgFMXoOxPbg/EoQZhR4pw6HZqgCSxginy6poRX//4Ju156f29fV1jfRcf37T/U/mxMV8f/WSBcbUeBsJeAfBqOdVHzhcV8sSCETVgPKos9Sa4EJVA915+DiCnu+/uvWt34/ws0dzjI/Ke90APaNyGj/0Tfif/ftvz5lt8RNysnIpZmTlpKRBbdlFbqCtjZwvOElcrS0wKTEJjLiWGtLWDDfPGm6sNXa7eTXvjB5BWuZJUVVVDvEJcZCSkgRuzyDrnMEWbrygPnT7CNDzSfeITVrYxo7lMyDAG/QgES1cqK2git1ctq/i3Nq2/rEL9UxOTk75+s33VUUbjPpbblpGjCYkeJB2DzB9lj/gZZO1QW9inSV4ngwm1CrxINEQBAMhMJod0DPgoW9t3kmbu/u8hS11qy+Ul6PHyVjZyH7S0/u/8TzNlzbe/+1AQ/sv0xOTufnz5kJqejLExzuoXq8lGD+gSCIBig7YCvQP9ILVGk2xGw5X92IwCBmZmZCamowsD4rqCV5PqCtDMT0qwIIiaqvUjkGLXgctVWVwsuAAyZ6UCrkzUymn95EwHcQGeVBCQaD+MNgscUBlC+0bxB75RPjzS9sAotL3P/3X19dfRy3r/Bfuue8nvEf8zoZb1orJ8fFSefF5y55tO/mlixbToC9Aauprwai3kulzZ0FqSgatbaoj58uLweUbBFDCcNOaFTR3fCbExTrYTRlBZEih1Gxz0PNlVfT5V96gCTmTtryy851vdnd3Y5bWUPrniIaK5hv3PvC0/3TR129bupiPj40hKKBGA1Usu2D5n3WRoeHpMM55OGRh5fWwDDrje6AHW8YLCgogNzeHlbfkodzBS3t4Wf6W5gOJoFdwLJGU8nAYdIIBgkF0OTZBbW0jlJdVwYrlq8CMsgaOg7AShnPniqGntwtWr17BmCcNwe5ZtCBRQY+iUeUM2L7CKwLInA6KKhtoSU+372BPQ35VQ0P5COcFbv2amx/MmzjxDysX5ZnSEx0k5BsAg04tAaOnGJpRouhbCsggoLUGb2SgZ9ehk6HWUOB7r2/Z/IcboOcKxsZn9Kn8r37x+3N+kZuweNEyqlW0NOB0cqUFhVx/Wys5V3AcFk2fATE8D7yCHVdqZxMT6A6Vc/BiifiNXJ/nEB08BXC7vIDmq2npqQz0DDr72OoaJ06i9sp/cBsl0MNC8hQFAuiFg3ljFhsUVZTQgKDpLfN1bCyuKBntlvXIsZCcnJwJ989beX5SVjafnz8bNBqZoGcPBREU9PMIhSA+Jo5N2R5fgJW0eB06s5pAlALgcnqA15rBHBVDj58+B3995XXJkpHxb69sY54YaGY0khX09TlUPtleGX78lW8dO/XugZkQErns9DS2Yp88eTydnz+PlTYG+rpIlNXIOhvxfMYlpNL6ugbYvm0bXLx4kWRkZNAFC+extmEMHfUH/OzaEgQtCOiCHgqojrg8z0o9omcAKsqKSX1HJczIGwfRiQL4gz0QbeVB9LoAwgSizLE0FDJAv5OjDZ0BsuNgsTjA2X/46pbd1xPlz3/xvk3/pnWL3163ZnUwMzFZrCktt7XW1gu33HSTkpmRTRsaG2Dn9nc1JRVlJC01A1Ky0iCo+KGmtgLsjii6cuVSyExPgRh7FLjcg9jOTAkvUE4w0ANHT9LDJ4s8xS0dK8trysuuEvDgaNA++U9ffNl56syd6xbna2Mddqxpjwj0CAYju9YQpHk8LkCmJycnBzIzM0HBlcbwbYxAD3a7IejBFnbEg6Ul5ZCRngUZWVlsLhQlES5cOA9d3R2wfPkSpvcjNMzYFQVTzzUKyByKFwho6Xug50JdKy1qbQ6WQeC+o0Wnd4+wbZ3kzcpbvn5J/pZFc6abx2ckkbAfXeQ1Hwt6dh48EeoIhW4wPZ9s/vrMP4v/2U9/c97jCuXesf5OxTvgI++8+romNDBAJK8HwO+DRbNnQtg5AJohoe8lse8w0IOU/PW7ofZHB53tXexiHpeTDYmJ8Qz0qF0SmL310aDnvUC+kR0lGjnie3h8ftBiIKIjDorKS2BAFv2eaO23dxzZ+9cxAg9k3uzZ+etn5B1cNn+BdsL4DAgGPESDYYiMoldXynreyPxG0C0aPU8w3M9sNYAkiyCGJNBwehD0Fqhv7abPPf93mjBh8t7/eu2vn7uK+v3ITuT//qtIVmJi6q0LlpUONLWbe9vbOcyRzZs/F4xGHdxy2000OSkBvO5+glopqoRBq0VtjpYGRQkqKyqgvLwMBgYGGNgeP348LFuxFNA5OBBEkWkAtWEENVZYNWHsAQGINuihq7cZjp3eR6JjdZCaEQ16XRisZg7kUBAsegv09Xoor4sDrSGB/uEvb4OXs1dtPXRhXWNnJ+pZrpdN+/m7N/1I6wk8fsuqlaEZk6Z4Bts77dve3KxPSUyCibkTaXZONsUGhY6uLq6xqYU0tDaC3syTto5mWJg/j86fN5vq9AgOtQRBD8drKVofdw0M0m279iktfc7qv23btnBIUHu1gFz40cNf3uspOpd/c/4Cjd0WxRy3I0wPOtcjCPokTM9w0OPzeRjTg6AHvXLGFPRgMUyranFQOI/dZkZTNPh8IpRcKINwSIY5eXOZT48v6IeLZSWMkVy8eCGYLUbWsYWt4xHQg+U7Zow5jOmpauulx2qqwoMJth+/vmsbLoZGlL81MTt7yv3r1p+YM3W8ZdrEbCIFnKDj1XL7RzE92/cfC3Ur4Sf//s7bvxujefSaXz83yltjd8r5f33y389yVDdxUf5SKDxSwG17/U0uyWKF9LgYiMGaudUIkk9tV4xsEWfZCBhgeVbX7caBIvPQWN8EPr8HxufmQEyMHVzuATXyAjMZLltZXTqUIabnakEPdpRhaRCZHqrhwBhlh7K6augT/ZKSbHn67+9u+fEIV0cfd9a5O26++d6Vkya/sG7lSm2s3Qoe9yBhegRByyYuo84IHrcfvB4/c2nlBGTuROD1AB7vAGthj3EkgtPph45+D331zS1gik3s3FF4fH1xafHVOLB+3L5fj//PrVm6dN202OS3ctMyNAh6Bvt7iTXKApi3tfqWVTB5ygSW9o11wpCIxm86cA6IEBufRDGawuV207raWrhQco5g5lFyciLkL17INDzYjo1CV42Wo0aDERSQGVNkt1lApkGorS0ljS1lkJnhgLS0GJCDbtASGaItDujp81FOsENDu4e+9Pb+cMiW9cyLb+/EcXU9rUi4TXfc+U2LTH62dN58umDO3AHqD0adLyg0Fhw7ofG4vDB5ymSYNGkadcTGsk7QMJXIW5tfBcpJZP3tt9EJE3OoomD6NiFiOEw5HU8NZrPy7qFD9GjBGUkxWv/2tzfe/M4oXU/6Hz/4pTPB8oqJaxbO11hNRhZyzHOElbeuBPSolhkYPMwzTRcyPWgAmJaWdsnf64PzkFooG547OKKLQqNqMBH0oDsI6vQUmYPKihpobGyG+QvyIS4uloGeisoyaGlpgXnz5kBsnIP5paFBLIKeECczzRKCHmxeERQBJE4HzX0euqfkvAQTMv7+P6+99M8jbVtPTExM+9o995ZMyU6zzps1hSiiG3BR8XGgZ9u+o2EEPa/eEDKPaHh81l6k/f6jTx0O+ZS8eEei5tDuA0Tx+IgZNLB07izQiCJIfg968LFJPGKoFgE9kXLX9X3SOAgGKAM9yOhkj8tipZtA0KuKi7FW/DFMz9UeH7bio1gaG3PQLl5rNENTdwd0+9xKON74yit7tnx5jG5O/De/9KX/N8kR/ei6FUu0Bp0OvWOIHAwxEaiWalnb/7btu8DvC8KUyZMhymYGrR4gMSkGvAEna7E16M2g0aKzMEef/dPzUFLVII+fP+f5F7e99t2xFGFf7Xkfg9fz3/jCF57JiY778ur8RZzf6SS93Z1cV08HGI0CTJySCzabFUJB7AhUfWa0Wh2EQzqglHXSUA7jwAGo2+2EmtoqrrKygmBrdnpmGjjsNhII+CAoilSnF9j15vd7gdcJoNNzNCx5yP6928iEnCSYkJMM7sFe5qpt1luBN0TRpk4P3bzjCAQNCVVvnyi/t66uruI6W/mStatW3ZljT3huQnqGbunCfJc2LOtLi4rNp08VaAwaHYlLiKf9/W7S09cLFqsNcifk0DPFBWTytAn0zrs2UIvVDIOuPgiGg+CIjUGNnFJRV6e8vmUL7XX7Os41td1RVVWFpa2rZXlw+Bj/9f4vlEFDY9rKeXM5s0EP4VCQMT3oH4Oank/K9AwHPdgajqAnOzsLUlNTrxno0XA4DjG3S8vCRNvbu6G05CJkZo9jAAwF17UYfltXCzNmTIOU1KRLoCei6ZExPR5zGakGtKjpwbZ1b5huP1Mo6yePP/yfrzx3+0gtOBISEmK/fs+m6uzkmKhl+XMJDXmYe/zHgZ6te4+Eu4nyg9c2v/XMKH3vYzB1XNlb3mB6rux8XcmzuX/5yjf/1lTdfp8AAm/R6CHOZIX26lqyZPZMIAE/iF43CAZV+xLR8lwOeq6WCbmSHb7y53LgdonQ3NgCJrOBaXr0egzXDA25KKudAR+6DTE9V/6Z738F9rThhYsp62EsE2oFGPB7oM3VT528cuTIqeLbe6H3ox3IRrYTxp9///vb0ozCksVzZ2HfKVjMZhL0oBmaFjz9Xujs6IO/PvcCS3zOWzAPRNEHikaEJUvmQ3xSNGMg+nsGwRGTACazA3777F/o3qMn6fjpM90t3r5v7jq459URChdHdkT/u68y/uKx716YlpGVmTd9OuHCIeL1eEDQccQWbWHCbwQtfq+b5ZrZbVFoSAiDA2Gormpg2p34hHiKIub4lCQa8DjJ2bNFRKshJDUtGeLiYgDtD7w+H1rRstKjTFkgL8X31oBINr/+EsmbPQmyUuOA5xTGGvBaPVDeSN89eJo29fgDFwfIo1vePfDiSFfcY3iKyaxZs+atnDrr7cSoaPvqxUv9vKxoXnvhZbMSlri8mXMgNj6OIgvBCTypra2HquoK0tJaD7ffeRtdvWYVlaiEoBB8IT/EJSVSd8BH//ryy7S9t9ffF5Ke3rpnX0RrdtWHgeatX1u5rorv7IxfPnc2Z9TpIITdniMCPTrWro7XUyDgh8LCQqbnYaAHLmfK398fcLVMj1anZg0i6GEOzKEwmIxRrNR14XwJc4mePXs2aHUCtLa2QlVVJRNZp6WnMIYfxdsYlCGhpgfFzRjzgfYeEg8Kp4O+EKFbT51UDFNzz//qxT+iwY+aSnqFG8YiPfrQw/WpMVbbTSsWEQh7mZfYx4GeLXsOh3uA/uC1LTdAzxWe8s/k08nSRUs3+roDfzZpzZZHPv8V6mrrICfe3ceNS0qARAu2NHvBEmVmHjdYF1YzpdTgxEgX1/UOegb6fdDW0g7R9ihISk5kvjScRhUXY7voWIMeXNwzxsRgYqBH4rQQVCRo7O2kLb7Bi0W9tTf3Yp/o6KxOLw1kDJT9ybe+VTgtNT5t2vhsTTAQINEWK+np6gXXoAdqKhvgfHEZpCZnQGxMHJ04ZSIcP3GEVFScgxU3LYGZsyZAQkI8iP4gyBQzuezw5tadtK6pk3YNuiQ+zvbcH199/rHr8OY6Jhdzampq0lfuuKNy9bwFppT4eKKVmYEmEUM+sNmtMOAaAKNJAJ1Wy0S2Jh12Bypw4XwD7Nq5B7q6uiAhKZ4mJsTD3Lmz6dx5c1iqekdHGzEYBIJgHJlHWZFAksOUXWPoFWW10oGBfvA6e7i3X3sRVi1aCPGxVshISWC5XRq9iVY3tMHzr2+RE6blb31u84HrNV2d5GZmjr91ycrNyVHRmbcsXxEUgIPWmlrzru27eKRCo+12YOHzGHQpUzCaDdTt6Yd1t94MGdlZNCD6qS3WAW6fB4JUgiMFJ+k7O3ZIsZlZO/aeKPj2VbRMf2DM4E34m2tur9b39jiWzZnFGQQexOCVgh7U0yigFXQMeCDoCQZVpufDQc8HGyKvFvTojALrwkRrEfTuQW0h+gYJvAHKyiqhqroaFi1aDOYoCxuj5eUX1X1LSwaQJeBRY0ZkCHMIeYZAj8Kx8pYMAgxSnr5z4jiCnurndr61oK+vzzOSCxBB5jc33d+YEG2y3bpmGUckH3ON/zjQs3n3wVAfR354A/SM5Kx/Nl9juPe2+35DvNxDOSnpOkFSiDzg4sKD/ZAeFwcS5grp0Kn3+t0uB2LMQyhiFqgVoKaqiXUhpaanqOUHrK0LKnBDTc8HV1pDxzpKTI8iqV0bOOmgG7QMGuBMeuh2O2lRXUV3lz686WLVxWOjDHpIampq1j0rVhZ+YcNtlgS7WSP6A8Q5OEiOHjkOvd39YODNkJs9mc6fv4TaE5Ogs6mJ7Nm3k4hhNyxZPh+yx6XAoLMf9LwAAX8YTNZY2LHnAI2OT1WKLlbKPQHf9j+99cI/jaG54nU16Jbm59/ywC23vJ2blKJLi4sn0WYD+Lwe4vW5wB4TxRK0sfPKbDCATs9DwOMDjzsIlZXNcPLEGebEK+h4SEtNoVnZGTBlGupXJmIbLgmKftUXhcd0duxYwbgKGWSOUMFsYwuOPTu3ke62RsifNQNystLAoOdpU0sb6wjcuf8I1TqSmv+ys2B9RV0dRoUgfTAaJZ7R/A6YWeYX77znZaNCFz648R5RdHooDYSMz/3pTzwNKyQ+IQES41NodIwDzl8ohcamejIvbyZduGgezZ08ifrEAISpAoNeNxwuOEkvVJSJ9tTUvTsPHvppeU0NtkuPSET7IQdJEszmmPsWra6aYDTYZuRkE8wbxPIWPiIDYdTpVRA0lLkX8dR5f8u6ahboH8pTQ2sCZOcw/w8XWzExMWxuULfhs+x7v2uUD/qEXcmX8n5PM5ZMqDbYD5m7XigtgYBfhMXLljBzzD17djHTwnnz8sDrdrGmBwQ9yPSgpkeLye0IeiSegR4/b6LbThcoYkps61/2bJntcrkGr2T/hj3X9IvHv9uoU0T7vRvWcShkxu4tbJRB4MXJmLeGAdAS8ILhUsv6Wzv3hZy85snXtr5zQ8g8whP/mXuZxWKJ2bDmrp/rfGRT08VyQwxv5CZlpUFKlI1d5Jhg9WkBPcODP3EywWiF6spG1rKOuonLQQ+urMca9KCpmurk/B7o0Rj10ONx0ZKmGh9Jsf1o+5G96DExmqeZzJw6dX5e7sTdD669yTxn2iTS2txEXn3l76S3qwduWrUWpkyaRuPjUmBwwAvt7V1w5MgRUllRCunZKbBq1SKYMjMXrCh+7u9lguZAiMDh42doUsZ4+dDJAuqh8tFX923b+BnR9ZBHPv/Fn8zMSH98/qQpuuT4WDDzPHE5+4g9xg5evwvcHicDPhajEULhIAT96IVkBK3WCk3N7bSuro40NTWw/Dedjoe8+XNg8eJ8qtUSgiCH5aBp8QanMJDDnMy1ehoEDlpa2uDdre+QhupKmJCRDnNnzYRJkydSm8MO2/buo66wFCjt9P7quTe3Pj2CuIVrNudhyPGD6zc8Q9y+TZvuuDMcG20PnzpwxHJo7z6tTivAxEmTYM7s+RT9jErKysEXcMP629bS+KRY6hUDGKtKG9s74ERhAXDe/5lPAAAgAElEQVRGQyig5Q6/8e7ub7WgjbgKeEYL6DGA9sDM/IrJURbr1OzMqwI96GKMcwC2hiPriwJ1BD2Y/aean3444MEvZnRBjxrarBodqsCnraMdenv7ITM7h+1PUVEhY6RmzpzJQLwOxcQoYubeAz28zAEv8SARAYK8mW4/c5qKybGdLx3ZPaurq6t3hAMKy8cNvByIue/OWzkUMmOqO14LHwZ6qNaA+kL6pgp6vvf6ti03fHpGeOI/ky9DanHNvBX/yvWJX/e0denypk4iUZh5whGQRvNWPEZnN1Jiu9w4EYFGZXk9E+pmZKVDdHTUJabn0urqY7q3rnaXMe6CJa9jy2gYE9pVpqfP54Gy1npRnxH7p1ff3YJlotFsg+Pmz5l/U6bD9trPvv2oyWbQk3NFhdzWdzbDggULYNH8RbSstJyUXayF3s5e8LgD0DvQz0BhzsQsMFsESEyNgfz8uWDAWU/DQVNLD1RUN9FpsxfIb23fRf2c5sTftr+24TMCergfP/bY6w6Nbt3NSxbr4m1R4HcNkMqKiyQzO4N5G2GoLurfmG7D62VGhCgCN5scEPCHKDovo21Cd1c3CUshwPb2jEy1ewfve8g6cmi+JoVUSh//Foz0ROEFcqrgDDRXV4New0Gs1cw6EGPj4iB32mTlTHmZLBqjDv3yr6/d73a7cZU9Wjf+qx36l78e77T6Tbdv+FaizvijdctXQXZqerCjvsl48shRob6mjqDbe0bWeOjs6IDomFg6b/5sOm3mVBo7PpOePniIVNbVkOr6BjheXKgsWrO6YkfBibvq6uoar8J1+R8dI0lKSkrZMH76xVlxsZbJmekEO5mwewuZHiy7GLBkJQY+lulBcCFH2CCOAwydjXibYVfn+w3fP6y8NZpMz3DQg4fOQVAMszb1kKRASkoKdHZ2MlA2depUNqY1VPqHoEchAoR0Fth+5owSSLD3/uXg9ll9fX2dIxw4hl8+/kQ9ET1xm+66jZW3sHsLzxWaEiLTEzEn1PJ6QNBzvqKOvr37QKhPwz3x9o6t/3Udj/0rOiU3hMxXdLpG/GRit9staxeu+Q5pd34/Oy5Wx4dDbJI1oPvlKJV6Rrx3I3ihCoQ4KL9YC2IwDNk5Weymjn4o6PURybf5uJb1EXz0+14SYZLQxRQ1PRhMqDHoYED0Q3VHiySk2N95YfdbGOQ5WtQ8m83mz5lzU7zO/OoPvvI1c1J0NKmvreR27toBa1evhiibje7ZvZd0dfZAckI6ZGRkQUpqOiQmJVAsae3dv4sQToF7P7cBom06JnIsPl8JvQM+umDxKunPL71MQoJw+Fd//a8NVxEyeLWn9lq+XvuLJ546oricszeuvYWPNhuhsaaS7Nv3Llm79ibIyskCi9UE/c5+Vr7AsYcREXq9EcQgllu1gHa+uKrntRxBFhJz67DUqua8YW6mOtVFMpcYC6nV06a2QaipqoconQ7SU5KpQaNh4ZH7jxwkbX3ddPz8+Sf/+42tX6uoq6scZbZwLM6vsG7l6nuyo6L/tGDaLO2aFSsDGonyLbX12urySu354nPE4w0Cuhbfdc+99OZbViu+oIdUVpfB3gMHSb/XS11igOqiowcHQHzqnV27XhjW+TiaYI9gC/X67CmlC9NSzRPSUgjqWxQ5zITM6A6NoId1c31MeYsZKnMYtqzqCJHhwe8f/1az2CKn+cNXl2PD9OBnquMNQ3GdTjfUNTZAUmIKG49Yfps2bRoYjDqQRf+l8hZCJixvaWUOBFktb4WNUbCruFhx2c0DLx3fM6ezs7NlhANH9/T3vl8veQYSEPTwIF4SMiPYQUdmZHzQkRnLW+gGfa68lm5+95A4wMMTb23f/uwN0DPCM/8ZfhnJSEhInx2Xey4j2h4VbTYQTUgCq86i5lJ9yrZIJg6CHlmiMG58NlitZggG/Qz0sAseAwzHmOnBlnic7C4HPS5JhIaeDkV2mA6/uOetdaMsCOamTZuWn6y3bn30wa9aFkyfQc6cPs49+9+/I/dtvIMuX7mMelxeotfqSDiEc7JAMYhw0OWC1rZmcqaoEDIyU+Fbj30NPL5OwDjZgoILEAwTOn/xSvnp3z1LOKvl0H++9OfPCujhf/H4k+ecbe25D23cyCXHRJO25ibYs3cnMRj0MG3mZMjMSgeOrdyxlInpjGpgJOokUMsRcS9HUIN+LQiMkNVh4BvPMHM6V7u28LmKIlNJ4cARPw6KTp+HqpISkMQQTYiPU/Lmz6cni89wBReKQ3WB4INb9uzZPsqgeayuds38OXPmz00ftztKK5gevu9+CcONbQYTcQ04NW+++SZ3saQCJkycCPfd/4CCyTelZefJrv07wR6XQA1WK61obJKMifGvvbxz8+NDzBbDiqO8wyQ9Pj7jpuwpF5aOyzaPS0ogmDiOFgHo04Mt66h1k8Lix4IepjHUqiAHWQuWGi4IDNxGXJrVfR8CPe9LYyajUN56/9w9PMMQgU9ICoNWI8DFiko2LqlCGOicOnU6my+VsO8DoEcYKm8h6JHN0bC3pETpMfGuVwsP5rW2ttaP8LsQfv39J+uCA93JmzauJ0ZeYeCS+anhIYRl5nIuBxVApgdLa8VlNXTrvqNin0Z5/O0dO/5nDMbBCA/l6l52g+m5uvN3Ra/Gjp+8hPHlyVZr3MT0NGLS8EACaFB1fYMeFeCozseRUpcamQGsvIUXMoIeFjIa8IHeoCYXXwvQgys7Vq4ADfPpkWXCmB6PHIbWwR7q0spn/350x7JRFgRjp8zUqRkT9n/ptvvsMydMITu3v0VOFhwhj3zlC3TGzCm06mI56e7qIeXl1eB2+6GvZ4BNegI6AHd1gdlqhKXLF8CadQuhb6APSktrgejMdPaCpcovf/M70Nujj72wc/Ptvb2s3T6ShnhF4+1T9GT+Z9/+XlVnfV3agxvu5FLjY8Ck40lLUx1s2bENrDYLxCfGsTGGnS8suywoMlNKNUdLvenh7zgueQE9XghgmUu9ASI4Uid4fA3+YAeXGEKxvR327D4AVaVlsGLZcmXyxEmyxWGDAyePk/K2pqZnt25e3N3djTqK0b7xj8XXQxISEmK+ds/9/+1t61hvBI321jU302mTp4BGqyO7trxDyi5Ww4YNG2hSairs2r0dzp4vItNnT6cJqWlKwfli2uP1dZxprnr47IULKP4fq+K7CnqyppxfMWG8JSshnqD7NWZtRcwJEfRguevjmR4FKFprs/kGvcG4IaZH7Ux6L9D4Q0APanrkf+Sp8cm+Hsz/Gr69H/QABEQRbDYboCje5fIwo1LUHY0bNx5iYx3AEUybUYXMeLp5GYBXVE0Pgh7FYoeD5eVKm5Z63jl7Mr+uhTGOIxmLwm9+8FStu6sl5XN3306sBg5z7NiuY9t8hOmhIXRx0EOIaqGotIruPHQy2E3lR9/ZvePPI/zcT3Yir+GzboCea3iyUWiYnz3tXBTRpOUkJ2gcRjNQr8zozOt1Q5ATETBH2ulxX1n3i0xZ9xZG5GF5y2DQMcM3g1E1f2MC0jE2J8S6OLOBp2ptH0EPpxfADwp0uPppk7ev6ljDhYWjHOuAQszE+1bfvj8qwI9flreQKz53isTGWWHNykVKc3MdnDh6hMOy37isXIiyRkNCYhpNSkoGvxiEc+fOkebWZrBYBXjoi3dAWdVFaGntA3NULJ0+dzH99TN/QNBz9tk3X77F5XI5h8bGSCa663VYXb5f/L9944n6tuqqpJXz5hONEiLTJ4yHxKRY6Bvsh46udmjrbGNRHhkZ6eBwOMCk0zMTSDe6fw/dmxHMIOuDtgnBYIiNRfy3SLkjovXgNBrKmAHM1bKkwhuvb4HS4nPw2HceCzsSE8IXy0r50toauNDb/ss/vvrSzz4lLA9bl+B9fPK4yeM/v3r1qbPHTlomZGaTjNQ0iLfHgMvlBpfTB0uXLIGyqio4W1wIU2ZOobPnz1H2HzlKS6orQ05B+73Ne3f+BQDUO+LYbCQtPi3zlnHji1dNnGBNj40hEosJoe9zZGblro8pb7F5ZggDqFYfMpuv2M38AyJmPEPvv4zGDPTgDlCO2ZGYzWYQwzL09Q1Ad1cvoIFiQkISpKWlgCL7QSGqkPnDQA+xxsDRqkraSEO+bReLllXWVZ4fIfjg//MHP6wZaG9KQ9BjtwgghQKqKS6ekyGmJwJ6REUDZ0oqlXePFQY7wuK3tu7Z9bcRfu7YjKCreNcboOcqTt4IXmp6YPUdx6OBm2ICTmvUasHGmz41oEdtQ+cv1cvRI6O+tpld3Ah60AvF63WD0WRQPVFY18ywKIr3lfE+2IQ6gvMJgpZjdXLUF+GNLCxT4PR6EIFCh2eAVnU2t17oaVncMdDRNsoXreHhjff/h9Arf3nF/EWaU6cOk7w5U+mam5ZTr7MPnIP9JDkhkZ0vjmggJCvQUN8Ex0+eIvWNdTBh8gRYsXIxnTI1g5w8dQy6B7xgjYqlk6bm0aef+R2JTkru2Hz44M0VdRXo/Mum0JGcn0/Ja4Qff+2JuraqyqRxyUlcc1Ul5M+fA8uX5kNSWjJr5e3u7QKnxw12ux1iou0Q9IvgcveDoEP2ETXqWLJS2cfIDQ/BDwIdBEI4DkUxzFK5QYMQWQOKIkBzYx9cOFcG54qL4ZFHviaZo6zyhapyri/gGfjpi3+a19HRgZ1Ln5aNgZ5ZU2dN/8otNx8N9g8Y4u0xpKG6Fnq7u8HhiGPnJzt7HJRdvAhTZs2gt99zl7z/6GH69ratsjU1+Y23D+/7Zl9fH7KLYzneSHZKSvbqjIln1kzMjUpzRJOwGAL03EJdSVgMgl6Lfp9hFsAZkQe/n3ZCfxtgoDY85GjPDCdlmRkV4veNoncsm13aLpXa3zs0gm9yFfKCy5ke/Cxke3Cth4+YMIRso9liAafLBW2tHeD1+sFqtcL48Tng8TpBIRQokRjThYQPMj2czAMKmYnVASeramijFAwebKu4o/Ds2YMjZOCE/3jyh+WD7Y2Zn7v7di4mSg9h0TsEegiggZNeo2M+ThpeD2FZC4Ul5crek4WBRrfrq7sPH3htjMfENbvGboCea3aq2QfpHr55415fY+eCmeMn89FoqBfwA+ZHXb5dtiBhjZAftl0t/4zT/wcnBWyfHLrT4kqLcsBpNcwIDPU7RqOJAY3enj5ob+2A1NQMsEaZ2bWIadbohYJ6CixvvUcvs1vRsEMYDnpGdhT4DhqcxXEyo2hlx4FMOJA4DsIcgRBHaXFteX+12LvxYm3liRFOFv9ohGgWLVi0OlG2vrM0b5Gup6MVTEYd3H3X7VQKBICjEvE4B0lvby9jKXr6e5g7qyXKAtNmTKUIenhBA5wUJKdOnYLa+mbYcNd9YHMk0L2Hj8Gug4el7FnT/vjTZ55+dNh+j+WN6NpeCe//NOHn3/lxXVnBmaQnHvlnOHn4IHfm1FGWsL5s+RLIzs2GuIRYdFNW25GxhIHdeiEv6A2oT8cyBg+YdA1Y5kSzTxnX/wrr/IpoPUKiDLExyeD2BSmVCFRVN8Ke3YdIDJpHTp4sp2SmKxX1NbSuo9V5ouLcY7sPHHhjlLv+xvockySLxfG9b35jS0PJhQWf3/Q5kmC3s1BLr8dDyiuq4OUXXwGD2QK33norvWXDnUpRVRX8/rnnlOyJEw6+8trLD3V4PAOjfJ182DGTjIyM3JvTxp26a9bMKJuGIxglg67moEigIRwQhYIiq/MHdnZdKhvhnXfYXQvF6ghqcWPBvkzgrmfmi6qjtjoeUM+FZVCcK8JhVeuFZVJGjl0F6Pmwg8P9w/lb3U91MYYADEHZ4OAgY3wQCMXGxwObXtnzZCAgqQ3vLExFAInowAc8uICjp2tqpGJ35/d3Hz+MXVQjyXwT/uvHPz5TdeHMlIc23cXlZqeA3zsAOp6HAJ4nogWjzgxuVwD0BhsoGh0cOH6K7i8scjd4B+8/fOwYJrz/n9hugJ5r+zXy/3TzXZv99Z1rZmRNERwWC4REL65RL2ddP/D35aDnvYvq6grvGkUVHVMEDpdWQu8HPUzLwwls8lBkAgaDAUJhCj3d3dDe3D7k0WMDSsNsIkE/lIiGgvmhsC1yBEOPkZmBlSZGCnrUbgd8PTa64sQoY/Af6lw5DYQIpSW1lX5frO7J7Uf2/nGUyxRstbpo0sLzC2fk6S2CwJWXlcLqZStA0AA9cegQOXxoH+F5LUyeOgFmzp4BU2dNpeNyskDWUNrT18dWtLEWKzm4/yCpb26Gu++9H4xWG71YUwdbd+0FU1xM+xsHdq9saGhoGDpJ/1dBj+7n3/lJY+WZorjvPvIIaOUwaayrIAMDfdDW0QopGSms/RxXyxFdTrTNBrZoBN8uCEt+VqrCMqtGI6jgh+k8FMBfsZyAJcaBARe4vWGq1ZggJSkDmpvbaUdHD8QnJytYdqysr4PmnnZfV8D14h9fev4Hn8LOOf7u29Y9ND058dlxScn8/DkzIUqPmVYiCfr87IZbcOYs8OgTM2M2jU5OoW8eOKy09vQOFlWUP1B4tvDQNQJ5TBO3NDnj6N1zZlujNYSBHvxuSQToyGr3lTai1xmamyKARwVB2MCAnfg4L6HmEPU5yA1xoOV4NheFw6Lawo6J5lqOtYljCUyWVQd8QPPCUQY9w28pEXkA7guyUihixu8B/7bHxII89NnYpg/I9gyBIIWBHh5EzgAuhdAz1dVyGyc//5cdb3x7hPpE4ZmnnjrSXH4h796NtzHQ43X3gdWoB7/XB1pOAKNgVUGP2QYy0dE9x47TI2eKBit6OzcWFBUdvba3yrH7tBugZ+zO7Ye9s3bT6tv/S2zseXBSco4hKTYWpOsc9EQiMRD04CQUAT1iSGFGcG1NbYBeKqizQNDDVmYa1AGp/jk4wYwl6EE6GGnhfwR6LtZXhyw5SS/+8Z1XvjHCFdI/HCFoPLlpye0Vk9JzoufNnEl27dxO5k6fQdPTkun5wjOkqqKEhIJBEpvgYCLvcROzYcnyJdRgMaJfB8VyTLTJTN7d9S5p6eyEezd9DniDEdwBEY4WnoETpwuVWUsWnfjp75/ZNJoRANd2yH+iT9M/9dVvt3bX10d/7aF/IlNzx0Eo4IWy0vPEH/SBO+ADX9ALPvzd7WZhlJMnToQZM6YAx0kQDgchJFIW+IhZWWwFz6lj0Ov3slW1WpoVwGiy01Mni0lTYztNTslEWEQpp4Fe14DiDgX7azqa33x7/66f9/T09HzK6Hwyd8aMObctWrhL9rocX3zgAdBh+Qf5LilElDDm+wG4PD5QCKEJicn0Qk0tfXXXXmpJTtr8zP88+8Whm+m1ANbclNzcWfPs8fvvm5d3VaAHx0Ig6GPABS0MUGfoxfw7yrHFGZbcWdmb+TOFmT+Tlkf2Rc2dIihEHmPQw8DbkIAeAbjX62WsjyXKBtIQhYWghzE9Q2UxCgKECA8SbwJXGOiZ6hpl0Mjve+Hgtk0j9O4Snn7yBzt7G2qW33XrGs34cSng8wyA2aCFgM//PtBjsERDmAp01+Ej9OSFC33nWhruOFdaevoTXcmfgifdAD3X9kvS3LRg2SOG/tC/ZztSzFlJKUQOYQbK9cv0IIhhKyLCs0mCKji56CEoytDV2cmYHuyqQct3BD1swxA9pKk1qJuI2OOMDdPDmh4ulbdUpgfnkTCngbAGoKKxToqdmHHi16/9ee1IE4o/YojoHn/o6++4mrpW2UwWbU1lBTz8wP105bJlCg2HSFj0ke6ODuju7iQXLhaT3r4eyM4dB3PmzoLk9DRqNpnA7/KQve/ugdauDrhn032gM5lB1uBN2Aknz56Fxo4O2RwX/9f/efHFx4c6ua7tiL02n2Z4/OEvtUout+2BOzeQnNQU0GsABp19JCY+Brx+D/hDAebE7HK5VCGoIxbSMtNhoLeTlS4UGb2hEADzQ2GiavYbvjY62gaCoAOqoJcTB1u27IYD+45BfEIyjU9NVxQNFwxyysUDxQU/OH3h7Knr2XX5H30dUVFR0d/5wsNvOVubl62/aTXMmT6V+J1OCIsBYjIY2cvwvAk6E14fVNCb6KtbttKK9h5veXvLpiMnTuwbMeV65WOEmzZp0tw5FseeTQvmXQXowUsfvbnUtnAEPViCRybFNeBiTucoFsbSEi7E0EMMmR8EPQiEmc1BeGQs8yc9ZLWhQ+0iY/5RksS6DFXNkQGUIcCFcmxumJUYJqyHCQ+KYAGnxEAP9ZqEkr8e2r62p6cHswSvdON/+d3vvelsb7r1lhWLNdOm5IAYcALPySAGgsBrdGDgLSzaBUGPKGlg+4GDtLi6uutUdfltpZWV5670A6/X598APdf2myGTs3MXjudjNieaYmInZWYTRbz+QQ/rhsALUFEugR5/IAwd7e3Q19XHRMwIemRZVClqTm1XvxagB+lgBI2qpueDoKe2rVm2pSfWvfD2trljkLZOJo2bNGP97KVbOpvaktuaGrl1K1fBjKlTaO64bGqzGilR/WEw/4mcLT5DSkpLSO7E8bBgUT7FiVcJyWT7jh3Q3NYM9z1wH8QnJYLL5wXOIIAnFIRX3niTmh0xwb5A+M//8YdnnxzqqrkWq/FreWXonnzkkfrQQH/Cg3feRZJjHUDFIEG/p0FXH9Pl6E0G0Ao8KFKYtfxSNEBCKgZb1NGXB43cQujdo2GraoJgHWTQGbRM2xEbGw+VFdVw6OgpMBmjwe0M0rPnS+nkRQtO7Th15Cc1LQ3nnOgiN9Ja67U8Wx/8LOHJb3zjt+B1fnHmhFztqiWLwD3QB2adQDwuJxN/4yXch67gjgTsb6I9vQPw51deVQyJKceee/ONjU6n03UNmS1u2sSJeXnRcbvvzZsbNfLyFjChMn7/6A4f8Q5DIXNPdy90d3ezzqnY2FhwxNgZ8EBLDQTDCITwJxQcyyY1NMMcJppmhq7v/Rvb5yG7kgjTE/lqEfSEOBX0uCVCz9bW0UEtaX6r8OhN9W31dSMYbvy/P/bE3/uaajcsmjtTsyBvBhAIgpZIrMw+HPQYrXYWi/POnr20srWt9d3zZ9bW1dVFGipG8NHX10tugJ5r+32QJHtSyvzkcUccnCVjas54QkOqkPly4fLHCZmvlaYHJwpcqUSYHqAaxvT4/CFoa22FgCfAIijQi0KSgirRMwR6VE+fyEpqbJieCOjBzBtW76fa/8/ed4BZVV1tr3367Xfu9M4wM5Shd4beu1IFu6ixxWh6+5J8Sb6UP80oxqgJKhYEpUsRgqgo0kR6Hcp0ptfb72n7f9a+c3EkioAgJA/neYZ67yl777P3u9d61/sCKgDoWDHFA5xtqDVNh1K76KO1PX1RkuaVBgzinMnTb5vQc8j/27d7d1KotYVz2axQ0KkrdVotkOBxQXxcHGRlZ8KpU0Xk3fe3kLz8XBg9diylhkGddie3ZOlSqG9qgNvvnAtZudlwtrYaDM4Eu8cNpWer6NbtO6AlqAYbgvrTz7/88q+udJru630FPvdqwm9/9IOdtcWn+9w96xZSkJsDAW8zMTQVZKsAlDOZyBsKXyJjw2aR2fuCO2YOLUh4CagpsOos7H9Ma/CiAIYZAUkR4dChA+DzhaCqqhYam/3Qv18hralupDv3HdL2NJZO3LFnz5UmuX9dTYoj3vLYffMfTRCFnyZ53M47584Gf1MjaaypJtkZ6RDwtYJis0JE1QHVmJPTM2hrMEi3bd9Bt2zfqVYb5NG333nnta+JyxNrF65bp079hqdk/Gt2375fCfSggjOCXExrIdhBIjP+HVNcDQ0NUFJSwkAPvn/RFDxl4wgPJDYb2pUUav/3bo+R6GPcHlYizkUNmTEdi6An6taFNACs4IpOUAh6kNOD6S0fFei+M2fMOl1v3Hhy99TDJ05g1OVS5zHx/77z/ddLDuyb2aMgl580bhS4HRIIvAa6GgFJUEDmbRDwq4Cgxx8yYdn6DbSsufnMym3vTyovL0de4X/FcQP0fM3d6Ha73WNz+mx16Ur3nl26cCRyfYOeWHiWghBVtQWB7ZBwAkXQQwwCGVnpbEelaaHoC91Wro5N+6kM/NUDPbH0VnvQg3KFmN6q97XQZiPcsv7w7l5nm86evYzJ4ktHSGJiov3h2Xcvqisun+ZtbBR7dutKnbIVvC1NwOpFdA3i3E5mfIkphl69e0D/AQNwAqYhb5gsXryYuOOdMH3mFIhLcENDSx1EzDAIFhkccR44WVpB39+2k0ZMMXCmpv5Xr7zxBpKyQ196Y/85H+AenD//Zwk8+fnI/gOEft27Ec7UwOttRe9tECQ+ahCKFTg8BzKKERom89/iCIoNRkEPLnwCL7PURSgSAjSkrm+sg+LSM9Dc1ArpaZnQvVc/KgpW+urLS0mDNxjZePJQv1Nlp1Dw7T/xEG+ZOvXeKYX9f+travKMGzWc5GVmQUXJaaKIAgOHSNjV0aKBcGByErXHxdHisjK6ev0GGuakopfe2jCxzc/pUhfRr9JeXEF+fs8xmR3fnd6zh/urRHpQzBA9xTCSxdLvJJpGioGMfQcOsn93uVyQmZnZtjnTou7iPKo/X13Qg8A8lkqLSmsg2IoqhuN45WhUHBFBT3tOj4mcHk4ElVggxEn0UHk5LfO2tG6vOT1714FPkFR8qf0l/erx779+6IOtMzp3zODnzZkOGRnxYOg+wM1Fe9Bjc8WDN6DD0rfW0tpA8OjS9zdPrqysxLnzv+K4AXq+/m60Tu01bE28aR/dt2sBT8KB6zrSEwM9aOR5PuipKC8HmZchNT0FrOh+jVErdF9n+ijRslAkDkaPKw96EOwg8Q+JzJjeOh/06DxASyhAz/qa/B9WHRp8qqys6CqlL8jQ/oMmd0zO+AMX1nJunTObS01MIUkeN1ddWUVCAS9n6jqx2SzgjouDOJed8FhdFtGg9GQZrFy+jAwq7I+6PRAx/UyzgxNNCKoR8IXCkNGhIzS1hunyt96mZ4qrNU1SntlOMNYAACAASURBVFj5r3V/9aIy33/HQRITE5O/e/f8XfkpqZkFubkkOcEDuoqWJiLoVGPpUqzSQY8mggRULE4nyFNBZWbUQsKqLRkUxcLG3dnqKigvL4FjRcdYxU7vnn2gZ8/ewItW2tTkh78teJ4UlVaYHQr7Llz17sbfVlZW1nzN0Y6v2nNc9+7du3/n1pmbTh08lDjvltlcz4IucHj/PpKSEA/Yfvh+ooBjCFWrLVYqWp0QMk26/9BhWLdxk+bjLD9funbtgitc1Xgxz8XlZWV1mdq527Zp3bp9JdCDkhVMnJQTGLjQEAxHIuzPTqcLzpSUQAVGpEMhyMrKYqafLAqoYaEF4mgDyOdIhlzMQ1zMZzAVi5FH3AzGFMNjIKg96OGw4APf+5i+D6ZriQghkCEiKPRoRSU93dTg/7i5/Lbtn+zadBmgR/6/x7+3dPc7m2/Oz07j7rvndsjPz4DWlmqWMpZFC0iclUV6EPS0BnTkfEFNOPTxks0bb/4K7u4X00xf62dugJ6vtbnZxaR5o6c+GSn3fqNP5y6iU+RAxAjKebj9eklvxSoPMNLD7B44iYGfhvpmqKquhpysjmC1KSzlhUTmaCqMRnfm7Lh66S0EPQiymFkhWsngL1RgruXAi2AIHAT0CD1Sejp8zGi4ef+xQ1uv4sLGpaWlpY8dMuLBjITEWTSsJQhAJSQrG1qEB4OKFkkSPPEekpqUCAmJicRpdcK76zfDJ7t3kfn33gH9B/SCFm8tuNwW8AdbAES0UjAhggJnVid4gwbd9tE+eujYSSo7PZsWrnj1nv8i4MPfM/e277t18pvcjAxx5rRpLF2qGxFwOGwQjvhBkkWwyzIKPzJOT5zbyfg9WKJut7tBFGSor0dLj0NwrOgENDfVw6QpE5neTzAYBLvNDV5/BMIhA156cTGUVNdQ1WLTOnbv0nig6OiP3v3w3RVXWYn4Ss02qHOTfe8tN63nvS1dRg0uJF3y84EzdYK6X9TUmM4NSt9gKTeLZYgKlexOqhOevrFyJRQVl3rfO1I09OTJk7gRuNSowVd9DpKZmdnxtl79dxemJMflJycS5NYgeJFY1Z3JDGWxb2Wxzcfvc0vWUafrs7dyrqS9bZOFACgYDMHR48eYMXLfvn0hJT0dQn4/I0DLaLZ5FUHPhRsKNYiikZ4LgR6/ydGz/gDdceJY8LjacNe2T3ajF9yl9Bmu89Jff/yLTVs3rBtxxy0zyJiRhaCqrSAKGts8hIMqiMQCiuxgc03RmUr6yrLlwHk8m19au2reZVaMfdVxclW+fwP0XJVmveBJ+XEDhj9obaZ/7pPf2eKWBHI9gx7cNTODRhrV0UDQg8CmtrYRqqqqoFNuZ+YWjCkv04x6H2F6C0FPlMR39UEPqxBDXbPPAT1BLUKPlp9Rm1zkexu2bVl4lXe1+D6JdrvdhWlMq9VqtSuKJc7pTEjwJGRmJicVZKem97fwQufTRScdRUePc3Gyi9w0cQJ069YJbDYeOB5F9bDKBrWRKERUlQkuKtY4ECQ7lFbW0/0HjtOq2gazvL5h57/2fjS/rKys9BInwa9/1H/5FYnL5XJ/Y84dv+RaQt+sr6niBw3oSzp2zILElERmYisLPCgiEraii6NFwYodiRGVa2oa4MSJU1BUdJpV6PTo2RP69+8NYS0ACQkeCAbDYLXYIRDSIRjQ4fXXl4MpyoYnN7/1+JnTTtXQaXxK4oeLlr58d1u658vv+Np8guTl5XV99N47Xq4+c6rP6AF9ufysTEhwuYkWCYFpqIz3hBEMVnlJeKAcB0HNpKZkobWNLXTNxo26xivv/uWfC2+5RmlSdFnPvLt/4d6BiQmeTilJTJH5fNDDIjZCFBSgKjce7XV6WJT3vKX/fNCDcxXywUpLKqCkvAyysjowh3P0CwwHvWCRrg/Q80XprZApgaHY6YHSUnqovCxwTGu69XIiPQkJCY6f3fNg0fH9nyTfeess0q1LLgM9PBdhWkhaxAABFBB4C4CgwJHjxfDCkqWmIztr6dOLX3nwGo2Tq/KG3QA9V6VZL3hSrk+XHsMzqXtlQUaHuGS79boGPbEnMcwo+Q51UDA3jaJulZWV0LNbL5aCQPIgRnoYSGIprU+draPnuDrprViVDkaH2bVNJL4iYBDB4AmETR2OlZ3WjFTnP1/916offM07+dj7hb/jD+fxeCxd8/P7De874HutZ+tHnzp41PLLn/4U+vbqDi0tNURHlWEFwGIVIBL2s4ol3aCAjuCCaAVOtNGGJh/s3L2H7tp7wLSlJO9f9f6Wu0tKSk7+hwOfWBtZbho9cdKogv5/379vT+LZyjKSkpoEOTlZkBDnBJtFgkR3HLjtFuCICfUNNczAtanJCxbFBunpWZCVmQ7pmRmQkBAHmhkGQkwIM4NSCXRDgGBAg2XL1kBiZnb4cGPDzz3xCaPDvuDYkooyIT0jfcNrq5bcdZ3KA2Aa0Pate27dfLb4TP9hA/ryIwsHg0MWiIkWG2oYJFFgkQtDi2pmmRwPnKiAT9WpwUnmR7s/gd0HDzUfKCmft333buSGXN2a7c+fCpl33UPDxxzs5XLGdUlN5nQ1GiUWkaLTFum5ONCD0ZLPB0V4aR77XNfB5w3Cth3bmYDh6DHjwG53gN/XAjYRQc/V5fV88WqAGkH8BYnMQSqBkpBC33p/Kz0b8rce8lbftOfIgZ2X+K6TIX0GDh7aqdP7yXFOcfb0yeC0isTQ/GDQIIum4b4RIz0ckUE1Odh/qAj+8dpiM7Fr1+eeXfLq1z1vXtVV+QbouarN+7knRyfk7IHxXd7PcMZl5SUlEek6Tm/FqrcQ9GAqCUEPhp2RAoGgp1/v/iDJMVPHKFEPOT04l0bFv66eIjMjMGMVBJIAkdPTBnoYiRF4BnqQzHyyotSAZOfWlW9vmXkVytYvZwRxTqfTfdv02d8Kn218LDspOe6eu28jnjgr1FdXkPSUODCMEHhbmsHhtDGwGQxFIBTWwGp3g9Xmgpr6JnqyuJy++sYqs2vvPqdff3v17FNlZScucTK8nHu/Gt9pDw7FCUPHjLl9/M2vvrVmtQd5Fz5fE+mYmw2JcU4abGkmxFSZcm8w4IXMrDRGUs3K7Ah5ufmQnJzCFvuwGgZND4HNoYCqRqUUdN1g0TKsdkfQ40xIVbeWnPzG5g/f33L/7fN/4G1oeaCpqUlyJHsWLHx54c+uMxVsBnjmz5n9Jwi23u+yKfz8O+8gCmcSqkdADYZAIARsVgUQQERCIRbl0XQDRJsDQLTQsEnMl994kzaFtP1L1q8f19DQ4LsanXkR5yTJycmJ3xw9/nAnUYwvSE/lkGPTHvRYBIlxc5C4fuFIz4VBj6xYIRiOgCjK8P7WD6HqbDUMHzka0tIywNDDIIIK/DUGPdEtYZTIfG6T2VayHgYL2JJS6YvLltOI01a9tfTg+JOlpfieX8rB/88j3361taLi1mkTR8Ogvj0hHGgiWLmlagGwyBJQgzBOD4IejfJw8Mgp+Ofi101Hbs5f/7H09Z8DQFQj4r/guAF6rkEnopDY+C5DN1mCWr8+HTty1zvoYfYTFCX+eVYdg+kEBD3V1dXQp2dfFunBioSYOOHXFelB6wzUYkZghaAHy5dZpAerVRD0YIpNEaG8ttr0SeaZJXs2D/X5fA3XoMs/75L47in3zb79t81l5Q8WDhxgmTv7JpSAxEJV4GgEImGUhwfmXo9EzVAkAgYFEFFojwg0rHP0g48OwsYtW2nHbp2LX1i3YlxV1RU3Vr2azdUe7KDWk+2eWXf8Qm30fzfY2spNmjRRa21pgt0fbxf79etJhw8ZCFSNEJGaRMQ+N1TwhVpZ5aDLGQ+SiGR6jRFGeZGAxSpCKBJgoBjHZzikgmJ1sYl91ap1UN8SNB1Zufv++PLf57W0tLTcN3f+j0Ne/zcli+x996MPJhw9fTQGIi+FP3G12ku5/7Z5P4fW5h/27d5NmDdnBlBDJboWYhVIGkayeA7siszAghrWQFJkCIZUIKKFCg4HbWgJ0JeWLtMigvj886+88sOryG/70jZwOp2en8645XCmriV3y0jjsBoPIzyoII3gxyrKrB8vZEMRTW+dD3qigauo0DEHCHpafX5wOt1w+MgxOHL4OOTk5kGnTl3A6bCAGfFeU9BDsb6zrXrr88QJNd4KmmKnL69abdpys/a/sWvLTZcoTkiys7M7zBw86kCiy26fO3saJDqtpLWpGqwWwkCPIslgaMjaVNi7QXkZjhWVwqI3llEpPfmZZ5e8jmPlBuj50lF94wMXagHLbaOnLzSrW+cO6txZuJ5BDz4EKwWFaDQHS9bR9LGquo421DeQLvldwWZHuXc0/UNC8aecnmgDXD1OD4IeAzWOCGUGlO1BD8q7I+jhLDLU+1tpcVNN4/bqI0OLKytR2Ot6WMTYXIc73hkjx71UX14+/v677uCHD+pHzpadhqQ4FxGIyewYUE8EjVzxQH5CRNeY+B4RnZQIiXT92+/SD3ftAE9GypGX31495TrnpMTei1g6C/+O/SH/z/d+srC1qmGuEVb5SePHRwYN6u87cmi/9dVXF1mHFA4kt8y6mZrhAAFdJRYO/ZVM9Bdl1hQ+L8olCOCwuxi/TDNURn42QQdeoKyaB9V6Od4CsuSAXbv2wLadB2hD2Ah7Je7nmz7Y/KLb7U6+e8atf/M2ewd37Jy79fdP//mxKiSufTqIr9W44UYMGjKuf17OCt6I2G6dPRO65eVhao/wUlQWQo2EgeoG4zqxyiTKgc3ugEAoDDqv0LBB6YHjJ+muA0erPzp04NY9By45RXJFZ3TkmPxk5i0Hk3y+rO6Z6Uga/DfQg2n0WPHnF3N6vhj0IL8HK/ow0qNYbdDc4oe9n+wHrLXo1acfZKQkgB5uAT6mJH9Fn/DLT4bl9bg5i8Kzz7eh0AQrlDe00vf27tXVjMSnF21Y8b+XyK8Rf/6dH71WfuT4nFnTJpFRQ/oTXfVBONAIsogvngoiL0AkpAExsApSBk6ywumSKnht5SoKCfHLnln8yn2XeM0vf/hr+IkbkZ5r0/ji9FFTv21pCP/fwNw85XoGPUyFmdJzoAe9t9AKoK6+iba2eiEzJYM43Q5wOBxAiMH4PizOwqPX0dW1oUDQo5tI2MTyZQF49P0yo3pCCHp0dFayyOA3VLrnxOFgCeeduv/44etNiI7r1a1X/8GdOy3umJaaM3nsaM4qEkiJc4OhBglGM0w9ElW4FlDYjIBOTWYQSzkbGJBAZWs8fXXJEnh32wdmft+eb7+8dvmd1yknpT3gaf/mCd//7g//3FBZ81BrfSP/+IOPhLsPGRRuLD6ttrY2O5744/+zjRheSO68bQ4EmhsR9IBNEJhsfzASAllWQBIV4HmZVStF1BCEIkEmoWCxy6wKLOp0bYOwajDQ09oShNXrNtMNW3cZ3YYVLliybtnvOY4zbx4z+Z4OyVk/p4QqQS18Mky1D4+dPLHt8LHDO+vr6+uvRXSkQ4cOHWaPHb9Ub24ecMfcWdAxM43UlJeR5JR48GtBsFrRVVwHNRRmkRKW5gUeFIsVwqoJRLbSsqpaum7ze6YqWja+sPyNu5ubm1GB+Voelice+tae+OamLj2yMhDCRw1GAdOQOtgkJVqK3rY/uVzQY+gERFkBVTeA42XYt/cglJSWw+DCoZCVlgyg+64b0PN5hqNhYoGPDh6mVaFQ+JNw48wde3dvuRQeVmpqatZ9M+bu5zTNPefmqZCe4CRG2AscDYOuB0BSBECzV6zeAh03jjKIFgeUVtQxnZ6wKO58ZdP6aRgJvZaD5Upe+wbouZKtefHnYmTmPEvSyoFZ+XGySbFQh+nN4A7tQtzCGB04RpXB3czlMhGZEuh5LuvsXOfc1tuiPMxaQmLRBU0zocnbQusbvWYg4IcEdwIf74kHj9sJHKGghkOMSImOxkSIlp+yrXxbuPnTaovYk1y+yzqeVzfbTE7R2wajPdh6WKZL8ccEkCXQeaBb9+xUaU7cN9d/sOXVa7FwfcnQEKeMHXtfB6fnT726drLNmjqZWHkCDTVVxK6IYBoRACxD5gzgMeLDYQpAg7CGRMg4sDqSaEDV6Jr162Dn/r26IyPthX8see3b1+Fzng96WLXb3Lm3PmQEtT8Yqio89uCjgc55uYGQ3wd8nEtVqyvjfvebXzlGDSskc2fNgNrqciZcaJV4MHQ0kIzulLFQECtyMNqDOiwIujHKg5WFPl8rS/m43R5oaQ2BICjgiUuElWs30VUbtxmu3LT/Wb357RdaWlrUIQOH9BrWc8Dft3/0UZf0zMxweWU5n5Xb0ZuemXaguKJs+a49uzbV1tZiivRyX7uLnyWin5Tvu/2OJyxq5Bs9u3QSpo4fR9w2CVoaapnYpS/ig7h4N1u49AiWHaMcOpqMYkGBBGGdgt0VT/cfK6KvLFsZAXfcL15d/iZq88ScgC/1fq7U5+Vf3vfgxkyfb3ivrAxeYPeNESq8dx0schT0xI5YVdanF482f3S+xOOz1V3sX7AUOxIBT2IytDS3gGJxwIGDR+HI4WMwfPgoSEmOB5GErynowcpMPJgqf8xwFOM+zGFdAp8pwLoPPqQ0ztO85tTegZeojCw+dNe9Pw3V1P1i2vhx3ND+vYmpB1C2lVWH+lobweW2s3dFDUYjPTynsBRweXUDLHtrLa1RI0XL3n93TH19PepY/VccN0DPNerGhISEtLHdB76XEODyCrJzOSQiWkQBLIICyGNgqp1oAYHrWhsQaROlZQt7TJ8C//9yZ192HqNNB4MzwcDoARsRbRNKW9tgZVYorAOH3kecAEUlp6kzOaVeMw298lRZSueOeZzH4QBe10GPhEHiOLbY4G6b8Hw0KtEO9DDriLbJKraDu9xuiE15n941/ikqVMjk3IEAFXkoa6jRqvjws29u3fCTr7mC66IeDTkO86bc9AIX8E+ePmGS2KtrZ2IVODAiQeJyKFBTWwmCSECxoQBbhPGoGhpbweVIBmrKoBNCfUGVLnjmWWjwhsIlEf/kj/ftQ/PM2PC4GqmZi50/WOUaAhyHw2FNTEz0uFwul1W0WroXFPQQVPh//kDYeu9984OduncNNJRXm3aHLYLGmNWHDyW98uI/bRNGDyMjhgwGmx09tvzA8RRUFSMbbbfQ5r3GAFDbGMbfo6RmnflPVVZUswoutysBNE2HdZvepW9t2aHr8fb79hzct7ahoUFNSEjwzJs642c5WR1nGhysqqysTJR5oVddQ0OCIAi6w+3csWP/7gV79uxB1+mrzXMgU8ePn5Nmty3MTkm0z7x5EritFkL1MKGGytKelDdA01GwEY1YCEgELTow5YOgTwDN5CkIMl2xfiNUNbee3bx/z8y9hw7tvw5SvOJPHnj4eWdp2Z2T+vcTeKqToLcFnDaZqW3jJhA4gUVsEQ5g7AqHEP6NYwAhKoeBc0v0iM4ExIyC4GgtO3L+DJCtFpYCtTvioKauGXbs3AMpyZkweFBfMMOtQKDNKPmi3tQr9yE2R/ECi45LbcDH0EwQZCuAYoMWk4MzDS2wZe9eM6Nvr8PPrnl91KVE6LKzs3PuHD1+B231Jf30u9+GoL8Zp2PgJICA6mcyEKoWBEkQQOZk8LUGwSrbAIgCIZPSjVu2wuHy8tLl2z4cVVVVVXHlnvzanuliJ61re5f/nVe3zRwzeXm8F8b3zM7naUQFifCgcAIEfX4QFAz0wjnQg+CARWYo7gquLujBiSQWkcGdI5aARzBMLgr4MsCpilIzYBdeU02jmm/Svt0xPcuS5HIBbxhgBIIg8QA2xQIhNcS0AvE5WEQKc+xYcMXEuD6FK18FtLXX6TBi618bwMJho2MCXxGhsr7eCDj5rcvffu96qeA6f1Rz+dnZnWeNnbQagsGOc6dP5zt3yAJ/axOJBL3gdFlBxMkq5AXC4WQfFWQkpggWxcnSjwHVoB/vO0Q3v/chJGR0qHv9/c2jiouL23OYvgj4YIt93v992fzQ/v8Zhm57KOxStmx5PB7F4/Ek5nfM79O9S8HY7NSMQp7wGSF/UCGUcmVnSgRV1blRY0aHho4aFVacVq65rsFUBN4oPVEkBxsbbR+8s5GfMGoo6dq5IxAOXaqDwIlRLguLbLS/6Hl6LljqjwDH5YyDQCDE/I7QqysSUWHZ6vV074lStSTsn7J77+7dOFwSEhLkwj4Db+/Xo9dji5cvnn66oqK6f//+fQb3HjTP43SObm5oTgcCakNrw4Kla1Y8BQBoOIfP+kVteDmzV+xclp8+9MhWovr7De7Xi/Tr0wMAU516mKAgJxK1I0z53GDvk0A54KnIYjgUQSDy8AQrrWvx0iWr3qIhWVn74prl913Kwnk5N3+R3xHumzXnpx19oZ9O6tdXFkEj4UALOGQpGvHBQgTsEIrUfhxWuPtDnyqTRUXwBx/U4DGJHZtPBCBRBnMbBDKYvo8g86z4wu6Og7qaVvhox8cQn5AOw4YOBCPUck1Bj4G+YVoEJNZ/JpgqyuRYwZBt0Kib8NGxk7SosVHjshIWLFqxFCsKL7a+nkybMGFu7/jk13rl5fKTR44kAV8z2F028Gt+0PG1EbDWH81GBRA5EfzeENgkGxBehrDJ0U3vbYVDJaVlb3zwwajq6uryi+zX6/5jXzapXfcP8B98g/LNoyf+3t1iPNozI0+UCEc4k4JIkbKA4Uc0TDQZUIj+XBvQI2HYnJqgGwSILEKjP0BLair1T/xV00K6Wj3Albs5Iy4pJS0+HmRCQPP5GeiRBRE0U4umYnBH8zWDHlbCTpDfoTIPq+qWZrOR106+8cmWYdexijE/fdzEuxNF6S+9Ond2zZ1xE5E5AmfLz5CszFSW3mrxNoFiwUquAFgsNsx6gWkiadWF6S6qmhxdtX4jbNr8Hu1eOPjdl9asmF9fX1/7Oe9JDORczBwQ+0x7YBQjIrcnJIvJycn2xMTElJycnC49CroPs8v2oZIgpPm8Ppvf65P0CIoIMIDA1Az2f7IXRo4YYd45/+5AfFaaQUM6RyklIZ9XXPDHP0oZ8R7ODIfIlLEjIDHeCYYWBNUMAnAmq2prK9Nhj9c+ShlLhyDoYaXqvMSiPCj9j4sngp4XXllCGzXOv2H/rj7l5eUxwjI/acz4GYN69/vta2uWTSouLkajRbxnPj09PX700OG3ZqdkPWBSI6HV79219p2ND7ZZWLTH7pfStue36bmumjFp6h1WNfSPEUMGKeNGDQO7VQKqh/AtAy0cAsUiMdCD0SyB8GxDQQ2OlR9TE0XAeWqzOeGjj/fSzR9u16up+fib69Ysals4r0bk71KmY2H2xCnf6A3cnyf07GmVOYPo4SAgny0GejQ2/8mfA3p04DGfSXRmzHsh0IM9ZxKDVYI54+OhvsYLH360CxzORBg5ovCaR3rOBz1UI8DLFggLMtRGNFj1wXYqpab43j1zbPSx08cOXGyEDoniD827dQ3X1DryztmzINFm41D3Ky7BBQ2t9SBYFTCY7YXOBOwFIkDAFwa7bGehIBUE+s4H2+BAcUnJG1u3jrzhvXUpQ/vGZ7+oBfjhA4bclmPYnuuSmGm1W62EqDoQzQCeoBAd9xnQE+PZfJ2RHka44HhWLYQkQAQ9FXX1ZkVjbeSds8e7RUikeUL2gA89or17dnIqcSsKqH4/SEgspmwf9hnQE4s6X41IT4zbFFvszoEe1PqwWaDO5zUrvA11/6o8NPg637VYH7n9jidos3f+rCmTpcL+fcHfUk94ps7sYxpIssyDP+QFm8XKjAJrqusgKTUdIjoHhLfQyrp6unjpCnK2vkHP6t79jecXv/w9n8/X3C4acf6Cd6EoRSw1hd2Hi7/gcrkku91uwx+Hw+GKj49PzM7O7pKWltbL43J3M4GmhrxBmz8QELWgyvM8b8a53ZCclEzSk1MhPT0d4jweLLHmfv6jn3CDhxSak26aGhCsVkMPR3jFopCKkhL5kXvulTqmp5Ih/XrD9AljwSITMPUQcLwJITUIihVJyufHCT/LIUOtGsRYwUCYEZkxgoD+XF5fgD793EKwpGZVPrP89V4tLS1R620AMnzI8HGDevf5y9ub355z7PRptGnANohdSOjWrVuXMcNGPwqGPlnkxdbSqvJn39v2wZKWlhZ/O22f9qCQ93g8sq7rgktyKVaH4HC63ckcL8m1lWWnSmtq0MzxMzt4h8Ph+eUj39pzZN/HWXffcRvp3jUPvC0NxKbwYJHRRbyV8eYMajBhUB6Vl3XkwxDAeAh6kSE0AF6hr72xDFpUrW7t7p0TDh0/fuxr5CNdaPbnxw0dOn2kM/7F0QVdnTYR42cRkBC56RoDqegZBrwFsKwbDVNZBIdFui8e9CCvUDWwEMAEpycemhoCsH3nHuB4K4wYXgi8EbjmkR5TV1mkh2dkRI6BHj/wUOkPwhvvvGfmFA468/ulL/QFgMDFLqejho0a1ys9bWWntHT7jIkTQDYMgpwhySKAP+I7B3rAUNngRtAT9IfApjgAUDSDSHTL9u2w/9SZUy9v3DjqBqfnYlv+xucu1AIkv0N+r2Ep+ZszrZ74eKeL8LoJZhgdb0Wmz4KF4hglYRHbtrB9DPRcKSJzjNPDdkxt3JtYegsvi0XqYU0FWbEz0HP67FmzytvkX1u6J9fn8wXm9p+yTg6Zo/LSM7hEp4uYwSDzszEiajQ6JWDp+Kfy8YyXdBXSW18EepjWh1WB1nCYHq4s9h4N1ow/Uly092J3TNdgCJP09PT0uaPGvmwxzJEzp03menTJg+aGWhIMNENcnAvCkQCr5kLeFLan34/GnHaI6BQE0QY2dwJLcy15cyUJU9Cyu3d97e8vv/gTn8/nbVvwYiAnlpaJPSbvcrlsHo/H6XA44hXFYYtz2j0Sz8vuOLcjJT65Y0JKYp7L406lBFKAUKumGbIo8hJK52iqylYmq9VKXTYn8tLo8KHDNUbZqwAAIABJREFU9Eg4rFstNsIrEoYNgRcEnugG19LYxP/u17/ixk4Yb4yeOjlIOI5o4QgvSrJxtviM8vD8e8UMTxy5dcZ0GDNkEFAjBLoaAMXCgzfYAoIoMr5H9Dgf/EQXSYMSsFis0NriA46TmD+Xw+GEU2dK6POLXqVJXXts/r+/PTmrjdjLTjawb99BwwYMeXbbvt3f2rNnz/a2C8SAImszt9vtGDxw8KTuHfN/aJUtaf6Qf9e+Y8dePHPizD6VVxmA4Xlezs/M6dK5U6dp8U53d90w0kResNptNsXvD4go/ZCWmlpV621Y+s6WD1bXe+sb8XvZaWlZk4ePvDdcX/8Nj9PGz5x5M8S7rKSxvgbcTiuIAoFA0MdkDHRTZ6AHH99QUaRTYAKiHCdTjRI4W91IFy1ZSh0ZmSueX/HmQ01NTShIeK2jPAy/DOjTZ/j09OwVw/LzPDaREAEBnKkCNXVQBAX8oRAbz8bngJ4op0cH+iWRHl7iIRD2M8K71ekCX6sKn+w7BKEwhUED+4JNRNbfteP0YKQnBno4BD0mD4JsgRadwpmGZvjX3gN6euGAdb9f9OzcSyCfc4/e/8Cv/RWVP549fiIX77CR3Ix0YrOI0BpoAVFGuQtUrjeiKvqoj0QEiAQ1sFmiqXKN8PS9HTthf3HxkcXLV46tun70zb7ylHwxoe2vfJEbJ/j8FkhOTk6a2X3YTrcmZCfFeTiW2gqGmdke884RBXyto6TcdqAnBnzwrF+1euvzQA/OoLGBgTurkBphKsCGyNHTlWfNhoi/6e19+/IaoCE8u3DKc0KzekdOcqqU7oknEA6DTRYhFAyy/AWCHgRtMV7P+aDncvk851ZpzFa03SwjkrT9OVbVoaErtyxC0DDogTMnQtU2/YEPPtn55nWy2/2iV4MMGTBgeO+UtGUFuTmJc2bcDMTUsIqLWBUBmhrrWJmyLIvga26ChOQkaG7ygWYC2JwJwIsKtPgjdN/Bw3T1+o0kITU1DA7b84tXr/xVQ0MDclCQLtE+BUMcDod76sTJ93bo0PFBjpcSAt6A5LDZSVNdPS/xPLFIEjl+/DhJSk+hWblZZkTXUUEfCdU0MTERMtIy8XfT5XKZdrvdsMgWyvE8MSMqUSMqsVpsPM/xJBAMUoHjqK4bXE31WeGZp57kZ82ZbRSOGhEKhyPMeczmdBgt1TXS//7gR5JTELm7bpkFPTrlghb2gd/XCA6bAv6wFzCIQ5DohPywtveDEWCjMQH2a0QzmXYPurEjn4cBAl6k27Zthy07d2v1ovzdN9esfKEtmsNeqd7deveeNG7cy8XlJc8uW70y5tf2eWkovnvnzl1nTrzpt/5WX380NRUEvllWFNNms3FOh0Nobmp21NXVS554jzcYCEqKReHT0tKopustssjHvbNhY1zPHt2JJIqa024lzDVL14SKkmKhsqKEu/P2eTB4UD8GdNRwECQRX7GoaCX2f1iLAIcWMAaAphogEBFkCYGCQMMRnX6482P4+OCh0P6qszO27dmDthPt+/5aTs2kc07nHvf07vWvQZmZSXaFJxIxgEZCLOXisDig1e+Pgh6U5aZClBNI2xOZLx70YGGIoFggEgI4cbIY6uq90L1bZ0h0ydcc9FBDAxErD80oaOVkCzRGNDheVUsPVtWptW7l8WUb1754sXNWSkpK4uN33bu+qaKi74TCoaSqvIQbN3I4OOwKNDXXg2IVAQSMnqE7vclAD3J61JDOQI+O6V/g6NYduzC99fHC1Wsm3yhZv5avyn/Xta2PTbt9G98c6Zka5+Ftggx6IMQIzYj+seoAeT2sgusqgZ72JeuxSE8M9OACgvUSoUgYRKuDlX6frqoyfJxRtWjn+q5YvTK+/4iH3SHp19meJHeqO47jVBUrTCAYCLDwO1NNvsagB19wjSP0QHGR5vdIf17z4eZfXcKu6VqNOGHC0BF3DMrN+cfg/n3E7l07gdtmIaGgHwwtxKTjTapB0NsMiSnJ4G0Nsko1QbKBqlHgJRtETKCb39kCWz/aTnO7dg1Qq3XhinVv/dNbX98U4DjDYrEIpmlybkWxjR836WaH1f5YeeXZlE5dC9Cck3fYbKCIMrM3aK5r4Ddu2kCGjR5pTpw2MWx3OEyL0wqKTTF4AeOBKG9AOV1nHkrU1ExiGAbncrqJ3xcgVkXBQA4J+ELUYlEMQRC42qoq6Z/PP8NPmzHd6Nm7Z9gbCPG8IlGH1WaGW/388iWvyQd37ubvuWUOFHTMBlmg0NJYAw6nFUJhHxtbvKx8JmzxKViPgh7NABbdiRrmEmaY6w2G6Ib1G6kX4Oxza98a1iZAeI6b1K1bt4J5N81cXlNf//azL/6jfbXf53F10B7C2rd7r4mD+/R/jKdmR0EQrFpYFVq9XvHk8RN8x0653sNlp+86dvLk/lAoxKJAkiTJP/3Wd39x9KOd8zvldJDDkQjqEBBm6QIUioqOE7fLDvffNx8S493MUgM9kjQ9DJFQAFwOO4SxUIBr08MykLtkMsV0UbTSiIb8ryBd/tZ6yjscp55ZsXxUW6k9239cq0Hd7rqkQ0pK9oNDR23rm5aa5lB4YuEomKEA4+u47A5o8flAEC1RTk970MNsZ6JSFxcb6UFxSlYebspQcbYWSstqIDsrDTqkea4p6NFR8JUaDPRES/YF4BUr1PhDcLSyilZEdN+KY3v6na6oQG7ZRfXbHbPnPpwbn/SXjulpsmJSrq6qgsycNgWsNhTojLCKLdGisLGEFYC6oYLES6BHTLBanWz+CFGM9Oyge08Xb35m8WI0pr3o1Np1MLYueAs3Ij3XtofEB6bcskpp1SekuDyiU7GCGYiW4erhEFgd9nO8nljZd/uy9ditX2605HydnvagBzk5eKD+RyAUBMFihwgxaXFtjeEVzCOvbl9fiGtKj/yuwzpbMhZlOuOzk50ujkRUSHTYWaRHwUgVRbLhZyM9eF5WVnuxW5cL9BHe5wUjPZoGJnIfRAGOFJ/SzRTH6lffWXPX11Bu/FVHFnE6nXGzx4x5OTcxacK0yRPEjOQEaG5sIGi8iWW7Pi9KG1DmKm61OYBSHppbfCBbHGBzxjGZgfLKs7Dyrbfg5JkympOXq7oS4hsD4ZCmaRrHA89ZBBlsdidPeMH+wc4dUn73Hvpj3/mOLy4xjjfDJi/bZM7UTLP82Gnbc88/J4wcO1KfdNOUEPAc4SWeU6mKsUgwDQNME/klIhJrTawm0g2DoEBeyBfgbIqFQ9Dj8wapzWYzOVHgas9Wigue+BM3ffYMs//gwjDhCR/WDLO5udmUeY6vOHVK+tWPfsrfe9s80r97V0hNcIOvpQHsDhnUSICNLRBEBqpjEZ7PgB7kSUgSs59AngKq36LeVH1DE93w9ttmCy8u/MuiF7/XNhbY64ALS0FeQec75t2yuqmlce8Tf39mfruxcn60p316kHe73XaPxeJU4uIcVlG0DRlUOCbc7P1+VlaW9tLqZSOLi4tL2gYFq2x7+J57v9tBtv/vuOEj5Li4OKrrKpFlkYRCfrLsjSWEmhH40Y9/BMFAKzQ1NYDLYQOd8VN08MS5mNGqzW4HTpTANDgwDJOBBMJZqNcfonWNzXTpqjWabrE89dzS13/d9hwXtXB+1cF7Md93OBwJP5owdVe/9LQch8QTGw+gB1oBRTQ8Ljc0e73ACwrrNyxZPxfpQesZBD1EB0pQCpW0VYP+e/UWpreCkQBT5I4YJvDECvWNrXDyVDkkJ3mgU4eUaw56sPpOooT5ySG44yxWqPEF4UBZBa2i5OyLO9/rcQkVd9yffvbLN8oOHZtx2y2z4cDOXTxPDHLTlIkgSxzY7RaobahifnX+kI9tTFEPScENt2aAxeKAkGqy6q13d+wwtx469NLiNWtR8wsjxP8Vxw3Qc227kb9jyqxfuVrN7yVY7Eqc1UHiFBs01NSyMK7LEwcqLtpt6S1c3L9u0IOkahR780d0Bno+KTqhe7p2eOe5da8jD0LLiM9I657QYVmq4hzUp0tXjvqDIBEKghFdjHHSiVVufWbFaFey/lW64MtADzNMBQp+NKjkDOPg2ZIDH5YdGtuEttzX/8F1TE3NGF9YuDbJbi2YNf0mvlNOBwj6faSprg7QoFQRCehGGHx+5OFyYLU5gRIRwhEDCC/A6rXrwB8IsTQPejHJkoKZEIJcJyx5N0MaWGxOGp+aDP/aupUOGj48PH3OnGZRlHhZVkRZsfBqMKSePlrkfurJJ4XHvvuY0XfwAJXwhKiGypkxLhjKA1I8SPRXA8trEOwSwvE8J3Iih6jHNE1qmAY1TUpESoWn/vonbsDggebIsWPDCE91Awxd16jIoYEACM8/uUBorTrLjRzUH8aPHg6+pnpobqkHp8PKrCZinLcvAj0EUz8gALJsOF5AgTq66Z0t9HRJeWDTkcOTd+7Zg6XqDIfHQE9eXl6nh+fft66utuHUn/7215ntJvwLlfX/W/orKSkp6fF7H3i9sqKi94GTJ+fs+mTXtra8G9un3D3vtoe6uRL+OHn4MCUhMdGw2S2cpqlceUUx2bJlM0Ez1dGjRjDlabZtwJ5jQozYg9GtDhJ+sZ8JL4LXF2R9zwkWystWuuiVxVSX5PI33tsy48SJE0fbIgXXDegBANtTD3xzp6O1pVu3/BxCwwGwciaIWAShakxwEsunMdLzWdDTFulhHMQLgx4GjHlU45ahFeU0BAf4AhE4euwMWBQBBvXpChzRmXglkp0xDYYgAH8QKF3NA+dFxukxdRCRk4WVeEQCwWqDKm8A9peWm5CWceJHLzwzEABiRPsL3hJWbX3/rvu382Gt67gRw+nypUv4QQP6kJ49CsBhk5k2T0QNMCshj8cFwUgwqlbOI3AmDDT7QhEwBQtduX6DvuvMmR+v2LDhmUsolb+aTXZFzn0D9FyRZrzsk5BBvfqN7xuX/bqbkz3JLg9xSRZoqWsArNy0Wq2gmUYbETgq8Hc+6LncKE/sjjkU0mHqpW3hYrwGEwCLfgJBD5EEJmcfAN3ce6pIk7ISX1n8zurH2l4E6/huwxam8vZbeuV35nlUhTUxXMvOyng9TECxLcUVu+6nSqqX3Xbsi5/VY/006sObbWJlAup9UPDpGoTAMI/XllduKT0wtLGxEStm/hMObvTQoZO6Z6Q9W5CTkz55wgTOjASJVbGwSpfaqhJwu+1sgsZqbEOnEIroQAgPTlc8+P0BCIbDoBkms2oQJDlq04GcHAQ9Bno9EgiZOrzwyivQuXfPyJxbb/eJsoWTeJEIkkTC3mC4+NTp+KeeekJ47DvfNvoXDtQIzxHVVIlBolooiHiijYlhPYQ+50YYQZd4nggc/gEhkU5NijwCieOEZ556guvTp7c5bPToiEoohmJMVddMgfA8b+hc6dHj/OqlS/hkt4vMnDqBkeTDYTQZtTFvrc8j2rCxy8Y1AU6QWCRANQmIig3KK2vo7r17qU81Pnjy9cXT6+vrQ213em4uLCgo6D7vppmbIqpasnDxy+Pr6+tjof0vAgznz6MxorjlgTvv+a2uqvdFqP7zJcuXP9duwNHpkyffMjwn/x83jxxpc7pcVLGIRFXD5GxVOdm37xOSnBwPAwf2i0JHTOWcAz2IBrA+HTWIDJBlC7OcCER0COmUWmxuOHj0OH3nvQ8NzWJbtGDRQoxm4XNeT4AHm0J64oFHtjlavf265eVwnBoEK+rqmAbzETNN2gZ60IwCCVxR+aeYQCH+3cSBRr840oNjE0vWEcz4wxGQRScDPceOFwPPmQz0iAIKXapRl/frAPRwVhtU+wKwt6TMNFPT9/zsxWdHX2SkhYwYOGT06G69VvXp0s2WEOeib61aIUyYMIb26FEAphkhkkCY9EXQHwALSiCgJhtBvzaTgR7kbvrDKlQ0tNAPd38ceGvXjtnbd3/y7hUIyl83c+0N0HONuyIhISF1bp8xW+WQnpednEacvAzBFi/IKJ7QJqUerX76FN4wReO2+77SoIedFquumIMxiqkQAJEHDT239LB5qLQ4oibb/7xq69u/aePFiOP6jvxdfFj8Tq/8ToLVwChPdOeC+WKUym8Pes4nGrcXF7ycrvgy0IOVLRqY4Nd1BG30RG1508e1JWOKK4uPXIeLwBc1gTD3ppsey3A4/7ewTx/HyGGFRA9FCDXDwEEQZBF1ZyKAPA5ML+GBlgyKYgVRlJliL+Oz8DxwHPqhRf3UCIjgdnogENZpbXMz+cNTf6UdCwr0O+bf61WsVoo2BlQ3qRoOa6WnixOeeurJKOgZPFBDcQ+NRjCPRdjCwyIQMeDzKRxlHFRWsRfFPG0pTWQuoPw9/+Lfnua6FnQ1B44YFkFaKpEkqmkGxeJ7zjDALgjkrTffEE8ePMD16NQR+vfpBU67xNSYsYoNJfTZkG0rZ2Z/ZreDER7CqrdAkIETMWIg0q3btkN9S6v23r79d619553V5xG6Wbpq6MCBhX2799zgcrtKn3150bC2iif2iF/QQV8EesTpU6d+wyErv0vJyFj5l6cXfLNto8BA0ejhw8dP7t5zyYzRY1w2u4VaLDLB6GhjUx1pbKgjKEiZmprC0jhoLdHeHoY1NUZLWW4PsaIIRFAQ3FGDl+mbq1bTytrG1u2ni6Z/8sknO6/TRUt44qFvvmdpah7SPS+HE4wIKBj1QLKygRQnBD0ixIw5o3Mg9ip6ckX/zCpbLwB6ECsZ+HlU5tYNBnr8QRWKTpZBOOSDgb27gEXBecpgP/iO4O9fV6QHOT0IZlnE2tDYO4mgp6rVj6DHoBkZ7/984bM3XaSKPP/ET3/9Wv3J07Puu/NucqroOLd509v83fPvoJ275EFjQw0RUTjWKoEajjBODydxzCway9WpyYHTlQg+Vae79h2A4ura8r8vWTKqpLq67HLm5uv1OzdAz7XvGeXhSfM2Q4NvSG5GNmfnRKDBCFglkS1kuLjgTPsp3yZ6wzHgczVAD04o50ricXJFk0tBgoaQzzhRWRFucZEfbNq5Fata8PL8mD7Dv+kO8X/qmZMne0QZOE1l6S1FEqMpiHaRnmsJesKcSY9XlQaK9aY7dx3av+4/CPQgWdY2Yciw32XY7Q/MvGmalJWWSoK+JhLnFAGIAQGfn3E67Hb00uGj4fp27koY+UEgi+Anhk3Qp4qjCisJbgz44Y9PL6Bd+vQ27nnwwRbZZieEEmJEDGpomnGm6JT7yQVP8Y9++3FzUOEAjfA80anO6SzS81nQEw3o4LfRSYWLXg8ZtyzXRYAQoDwvIbDnX3nuWdK5U77Zp3BwRCeENwWBhlUVRI4jKLhHwiHQA37+3XXrhOKTx8j4UcOhW0FnluLStTDjjTGjAowKtIMkyG/C5TEU0UB2uJjKbWlVLf143wHKWewnf/yHPw73+Xxooth+DmRcm2kTJkx3Sspr+Z06Fy94aeHQlpaW9uacX5biOpcmw3MVDiwcl5eVsTSvc+ejv/zdbye17djxM2b//v0LZ/TpvXrq8BHxcR4XtdkswFGD+MN+kAUgEr4/OgZoPq2m/Mx0RTmwWx3gD4SZm7ozLhkMXqT7j56gW7fv0gMcv+npRS/e0ZYaud6iPPgo/J8ffmyTXFc/qltuB87GG0TUNBCpDgIlLIqF6TuDYzNSG3cvKkoYVWT+ctCDOj06lmWjpxfHs/RWIKRBSWk1NNRXQ9/ueeB0KKxZEejEQA8CH4yefgbHX+G1AufC80EPS09arHC2xUc/KSk1tNSM1b9d9I87kUpwEZe3/e1HvzyktXjTbrl5Jqxds1IsLj3DfevxR2hGZipg2lQSOYhzWMHUDfAHWplhs8PphHAwzMCzxRoHLYEQffejHfRUY9OSPzz3/EP/TQ7rsQ3SRbTljY9cxRbgH5w8b2mkumlmp7QsHkGPgKXHgvCloOdK3NP56a3oHj0KenCRZLse/ItihWpvk3GqptpXygfu+vjI3o1toIcr7DHw5iRNeaVbRgdHst0JOHGh0CJWGCHowd1YezJzFLS1pZ++4lTcPtLT3pTwXHoLQ7ccQMSkEBIoPV5Zqrbaye/XfvCv3/8HVHC172IuMzMzZ+KAwc97ZHn4PXfdJVgkQrxNZ0m8x84UsDGCg5Et7DNNjSr1orgkTuQsYodGlG0GsBwiEhAh4NdZCqElEoKnnn8euvbpp99+7z3NnGLhDNXgqEkYC+fM8ZPOBQsWCN98/DEEPUzG1aAGF/Vr+7QTz1+eeU5gyS9COUIRmAgcAiGK96RwArdi0SIuOyvL6DV4sKqByRk8D74QVpUIYJUk6q2ppYmpKeTs4cPClo3rBEXkyIB+vSEh0Y2+ZCwVwsd0/TAagr5rSC9qi/SwtJbFDkHdpDs+3gt+3Qhv3r37wdXrNy5rZx8RS0eZCQkJ1jtnz/lNadGph/sO6H/kqRcXjmlqakLRwQtFes5/FWNAihQUFPQc2K37lowOHcqfX/TSiIaGhij5CsDA/7tj1Ij1w3v0TM3ukA4Wi8KiGJoeITbUYOIMCASisjrtPeZiFyMYvQNcmDkIRQxwepJokz8EL7y2hAp2Z8uHhw7c/f727Zuu0ygPm2r+9Mjja4SamsndOmZzboUjXDgMkqmDzOH8FxUp/HzQg4geU1estPULicycyDHQwxzbJZkRmbGtautaoaz0NHTLz4R4j4O9N+iBhe8MviOxVNfVBj0aeqkwwxAU3lSjnCyLFSpavHRPSZnhS0hc+OTil5FI/GX2E6Rjx45594+atmNMYaHVLlq4ZW++LjncDnLfQ/OpbJWgpqaSuB1WkEUCvEEhEgmCPxICu8MBpm4yAVqkMVTU1dN9x4rUZR9sm/P+jh2xef5KLDfXxTluRHqufTeQu6bM/r1UH/xOpidJdnASKIQHCxJw0TcKZ8c2G4r2i/pXTQvFHvvLQA9OFpge4q12WtZYY5xuamg8FqmaduLMmX2xRaNnfsHADmLSW/kJKUkZbg/I6I2jGiCyhVG/6qDnnKNmu9EcAz04aSHo0QkHuszDkbLTmpFoW/XaxlV3X+Tu6dqPkE/vQBjav//4ntkd/5abkZk5fvQwIc4hEpslGtlBnRiMfOAEbqI+EQIdVtGDlXI4qaIYGQWBTbSYAuNAkd0Q0Qk0BYPw9D+fh/zefbRZt93WwEsSamUi/qWEcrTk1GnnkwueFL/52LfMgYMH6oTjiUF10h70II46H/RwRMBTfAb0YCAoBnr+tWIVl5KYYBT07asaHMfrogg+LFvmeWpXLKYZDJmqv9W0SSJXevK48v7mfwkJCS4YMawQRLyaGoqCHpPxqD8FPSbqkEQBjy+i07LqGth7+Bi1JSQd+cn/+9OolpYWRBOxqEyskNAsyCvocsvNU5YVHT6ak1vQdc3vFvz1/naphYuF6OdGYuecnPzhgwq3JyQl1v/jtVcHNzc3I4BioCc3N7fjozNufrtTSlJu7z69KHqqmVQlVFMJGqqi8nSbwRoTCY0ebZsFpuhDoKm+FeLjk0CUbeBTTXr0ZDFdvmat4czIXrlo9YpHmpubkbB/sff9dY918vuHH3udP3t2Ts+8HN5jkwkEfAz0WEUZIiEVeLQOORfpYTFvlubjGb/py0EPRnowvYWARrRYWck6gh5/QIdTJ4+xkvXkpDiW4sHPsPcCo0JtG4ivE/TougqEiEAVSxT0nCnRa13O37+wYtlvL2KDJkyfOGVuT1fqc3fMmKV8sns3v/X9d7mJUyfSsZPGQJOvCTQ1SNJSElkFJKdjebrM5nZsVZEXQZSsUFFVRw8dL6LNqlH/fy8tGlhVVVV5HY+fyxqvN0DPZTXbFf0SmTZy4vwOYH0qXrLbnYJCEPSI7SoJriXowZdfRR0Ju5Oerq3UzzQ3VH7SUDahou5T3Yjs5Oyc3kkdN2bZ4/Kz4hKIXeBB0LA8FBVxo6CHVSp8Rpn5ykV6LgR6sJSa8hyYggC6IsCBM0UGJNp2vbJp1fiLJAde0c7+iifD91WaMWnSnRkO528KOmYnzr5pEieJlGA1hj/gBasig1VWGOhBPhVPCAhclFiDIBqjd2gwiIeuA9gsHvCFNGgIBuDZF1+kXfr106fOml3DKxZekhRBi0RMQgQoPX3GvWDBAvGRbz1q9h3QV+MFDgu0OExtYaQH12A8/i0Rw2wg8PLRXiJEYNkv/CeZ8NzH77zHuWx2mlNQoFKR5ziblQZCITZmLKJIJUEw6srKjDirYvKcyR/Y8ZGt6NQxvmN2NnTJzwZJR5cgnaW32oMeoy29JdmdLK118EQRqERoXv7e+/dseX8bRj/O6fK0s5mgk8aMuTknJXWRQDha1dL02MoNG1DIsl2i8KIAxLl5NS8zL2fa6KG7FLut+fklSwa2gS0GehITE5P+5/571iYIpN/YcWNZFZ5hRrC/SDDoZYrbrPXaDICjzcYxMIuSAAh6As1h8HgSweAkuvfwEfj44FHKW51Nyz7YNmvvwb3I5Wl/719x+F3xr5Of3ffAM9a6+vt75nYQU1x2YvpamXGxU5YhHIww0IPRHBQojEYUo6XqUdCDaf8LR3po1LeCbQoUuwO0CAcRjYJJJTh29CAkx1kgPS2RFY0gmfnrBj0qe3EwLknY+8q4aIoFyptbEfRoZwT+229uejtGJfjCDoiLi3PdNunmFaS2dXjv/M7Cob37uMamOnj0e4/TrNxMOFp0hHjinZCfkw1Fxw4BjWiQnZUOjvg4aGhsBJvFxlzojxw/Rbft/pjy8Unbv/P7P0y+2KqxKz4yruIJb4Ceq9i4F3vqHrld+o3M7f2Wh5NTXQh6MPWjqWC3WJkFBL7qaBPR/rhykZ52LtUxVdt26S2cZCOmDpLLSYsqK7Si1uqi3XWnJ7aZWLIdpMvliivM7Lmsg9UzOisunouTLMwxGLVkEDTF+EhtBsjRx7hCJeuxNjk/ChZzpEfBNg7JiRIPhizBgdPHTYh3nFi3/4PChoYG3O3/px3+EcpsAAAgAElEQVT4ziq3z5jxg1Bt3XfvnjPT2bVzDklOSiRY8opEWE0NYlkWSCgaiNL+PIn2AxpvEo5VqDAwq5pgkd3Q4g+zSM8Lr71OCwb008dPu7kKRJmIssJTgwLPC1xJSXEU9DzyMO3fv7+GWAaJx7gGo8RIFNBgaCnKvYiuz7hSoX9oDPAg+oqtK4RieuvIzj2cSHialZ+vU56jdk8chtypoetMI8omy8QIBWnQ6zVkp8MUwj5h3aoVSmVVBXfzxPHgkngQTNQ3wZRstJQZeUvo021iqbNoBYx+7Dt6QtettrVPLFx4f1NTU3uhtZgBKqYPyPzbbns82NT6m6wOHcqXb9owpaysrL279PkRE0Z8bjeAYv9/jteDkgOzp968m5OE1udfX1zY2tqKkRcWWYqLi7M/duetr3l4c8rsmTOJrgUBNVUsigi+1kaIi3MDilHGLDaQl8XamUEhBD4C2KQ4ipVNdc2t9K0Nm8jBE0WqKzfvqQUvvfDLtkjm9RrlYY/y0C3zfpESVH/Sr2OOnOZ2EgO1p0xUBrayyCWPGkSsudoykMx4Gbvq80APDsZPPbqikSB8/wHCqCpvd0MorDH5AlGwwpEjhwFNv7IyUhkXDsnxDDgzAB31NIulg6/GJME4PazkHkAkXLRiDUGPBUGPl+4qLlZ3t7bcsvXjnRu+JNpCUDqkR17u2kyHp5MY0SQ1EOCTEuPJvNtuobwiwO49O7mcDlnQrXMe7NyxHfRQCLoVdIGcvA5wurQEbHY3uBMS6YEjx2DTB9v0imDkx6+vWfP0dZwavewuuQF6LrvprtwXnU6nZ2LPIetyHImDHFTgMjyJUHbqFGRnZEYJqe10ethM0VZZdSXu4PO4ArFr4CYJd1IRFM2ySvRYRZlWy4U/2npq/+zzxLLkqUPG/q/LDz/McnqERLsLEu0OaKqrB5vN1haG/uzdxkriGcn5Kz1I1E09erQtrpiOM6OcJFXVgZdE4BQFGkNBVnZ/ov5s9baiI/1q/bV1X+nS1+7LaBvhmTd9+o+NhuaHp44ZZR0yZDADPd6WOhIfbwenVYHmpjqwyhLoRpTTQA1sH8J4C+jhgIsoTv7egAbNPh/845XXaM9+g7XxM2ZU8IpFxM+wyA0hpK6uLv63v/6V9MMfft8s6NZVs1otENIiPMXADc8BR3G/yjAAFmqxFBrPC6AyvZV/W3cZGwUjPdUlZ7mm+mbIyMw0bHabISoKk/kRRYmrKC/nzpw8SRAAtTY3Q1pKsjlg0ACdmCb/7pZ3hMP79nKThw2F9AQ3E5gTOR1MQ2VjruzsWUjJyIN9h0/SI6cqzMzcLhGiKOWHio7sOlJ09MOtu7ZtqKmpQRNWRBD4GkTcbrfzthnzlpacOjU8t6Dz039f+Nzv2hGPYw9xIRDRHvQwaJ+RkZF2/5w7dpmgty54aeEIr9eLpGi8Jq7a4v9859E/0aa6b95zz11E5ik011aRvA4ZEAx4GccDtXkQpKLODPYHyhFE0JhYEEERbCDz8VQzOLpj98ewasN6MzUvZ+8/31o5q6GhoeY/IC1Bpk+ccls+KM8OyclxZLschPqaAROiskuBQCQMyPHCqJZgEqbUzCMnjWD0GCOMbektVrmHkySCnuhLGZvXolIOlAEoK0Z6NINJO2CZ/5GjRyEcVqFbzx5gakhiJiBL6DbuZRsGTHdZ5Gg15L9Hk2OR6sufvZh+WZsKLNHxfGg0bYMAJXCqrpYeqa6ObKouGbH/yJGL8QpUenTpMahTTsdh/bp2K0i1OseVFZ2Mf/Ab99HS4jNk67tbuJumTIaM9BS6fs1bpKaqGubNncNMe3ft+wSk/8/eecBXUaX9/zlTb03vCUkIBJLQe+8KdrGg2F1XV9ct1l37vlt893X/q+66665r711QV5QioDQRpSM1AQLp9fZ7p5//5zn33hARJCRBETOfXQPhztyZM2dmvvOU38/thoEjR9J5ixbSvTV1nreWLS2rr69v+v5ucSfum3ug58SN7fFsWZo9adYzWbzzsryEVD7V5oKm6mrIzcpm0BN9qEd1euLLYYGf4/mur302rrzcftv4gXhNDAKXgm/SdhvdfnCfVstHFiz44lNUqf3a2/L4YSPn5NOE5/LcKbYcdwoLT4f9AbCjLkxs/9nNKHZTit+cDL5r0IOBYfZ0wShVLA2AnR1thdiYwxF44CQ7tKohCFDL2tNY4/28Zs+Y9im6Tg/g97ciX1BQkD958Ij/S5Pk2ZPHjRHOmDWD+H2N0NpSR2QewOtphpQkFwgizx6a+PDEsIymm2xeYdFiYlI6a+ENhBV4+sVX6OARo/RJZ51bKTmckmkB1QyT8oJAPF5P+oMP/l7+9S9/YQ0aUKq7nC5QLZUnkkg0yyDUMFmgR5Rk1rFlYAuwgdEm8SjQQ0DiRK5y10GuvrqWDBg40EhKTjI4QeIaq6u59evX86tWrSK7du9ib9xJ7gSalJxER44YCbPOOMMKBYPk7Vdf42kwSC6/8BzISHVBbfVe5sCdkpYMqgmQmJoDC5d/Ttdt2mGZgoM1s0VCIZLXK1u1J9nWvL90wUOfrl6NKSBcjPPOOPt8t+x+MikpUfls6xcXbNq0acth4NAeeI4EP9+Anl5pvbKvuXLuZ0BIy79eeHp6rKYnDj38TVdefo+sBu//ydVXcCkJLhr2NnEFudmgK0EAagA1otBosAAEtr1htx5qTxEwDZFSwwU+v0Zfe+t1Shz2ui/27/750lWfLD6JPLa+9QoZPXj4pAm5fd8Zn5uf1jc5kXAhLwNYPsEGfj0MFM1UAcCuY0SPghCDHoM7AvS0yRXgfSYKJTjncfzCigZ2ux3Qi4/d30QZ9lRUQHNLEAYPHcZS8Xj/QKmQSCQIMgN25ajQE3d9ZxDWyQUtNLDFkS2s04MHQUqAkAUMerbV1yrzy7eM2FNZubsDAIsb4tPT021utzv79st/8mLrgZrR119ztbV3+05uxfJPuAvOP5fm5+TAG6+9QRob6uCqK69k3ogLly+Fgn79IKu4D3174YfUYxjrH3/26YkdKJ7u5JF/v6v1QM/3O/5tDDN7+hm/s3u0e4b07i/aTAKKzwfpKanfO/SgsJ+K+XO7jW7Zv0dtshlvffD5Jz8/rI2RDCkrm1AqZy3IticmFKRng4RaMJoBAh8NycehLQ4jMU2xaDt7F87BkaAHW5jjkR4UwbOwTVq0oc4QeA2dljfWBDd5Dk6tOFCxuQM3ky7s3QlfVRg+aNCQkYX9nxN0tfTyuRdxA0r7kUCwFUTQidtlB00JgqGrrF4BDSnxghclNCu1gyBKgA4NIVWHQESDZ154iQ4YNlKbMuusSiLKooHPFUGggiBgzVD6//vrQ7brr7uWDhjQX3W7XQg2PDpgWqzMhEQbwuKLxaSZ8ddfl++J/jvLiCH07NlazldXVsGsWbPQLtzasXWrsHjxYm7btm0M1GbPnk1TUlJoUkIiLa8oJ+u/XE/S0tNg7LhxNDMlhcx77nmSYJPI5PEjoKQ4H3zeFvawSkpNg+0VB+m/n3oZGnyKld+3v5mXX2TKskBdTptgt4skEAkcXLp21V3vfvhfVuNzz69/+2T57vILBg8fsurfz//nqlgkCPc33t0VP7ojpbnYccU+0JbGw0jPNRdfvoZwpO4/Lz07M9a9hRcFC7vdePnltyTp6p8vu+RCLicrA3wtjSTZbSORsJ/1n8myxGp4NN0ARY9FeBwuBB+qGhipS6EfLf4EVq/7XHHkpD315uIFv4uJKZ7Maa22aVJcUFx67qCRC0ekpPcqy0wnQsQftYVwigx6QIxGWjoLPVgwj9CjaFGFZZZ6RdDgBKiqqYF9+2sZ9LiYz6HOWuEtS2fQoyhhsEkx8dbYHrdZ3jDFKXw57Pzd69jQUxN5e+fGoXurq/d28D7F5l1KSor77p/cOA/8kWnXXXWluf6zz/kVy5Zxl158Ee3fpw88++wzpLmxCa677jpqWTp55e03YdoZZ4Aq8tZ7yz62FFl8/KkXX7zzVExtxS/mE35n7vmCY44AOW3c5MvcPvPJ0f0GOgTNIrxhQIIT88zYxngIGtooqfPX2td25ujprZg4IqWskJnabdamip1qixOeW/D5crwg1HYbIr179+43OrXP8hSQskp7FTG3dRG4aFkHm2mx1FPsVoxQwoqbTzD0MHcEvHpFGVNb4NU0Wt5QrewON56/ac+25afAhS1OHDVqxtDswqcFomdddunFZHBZMWlpqgVdDRGJxwcjx4qXo5o5WDBpMeVmTF0JdjcEVY0GFR2hB8qGjtAmnHb6PlG2iyyaYFmUQxuSYCjjH489Zr9s7sXW0MEDVafbRRQ1jFF5IjnsxG638Qg5iqKCoesgiSInyzLB9BZaTxx2BRyCnm0VfN3BGhg/Ybz5xbovyMKFC7mWlhbo06cPnHnO2ebwESMoyNh+B+BtaSH79+0na9as4VpaW2Fg//40Q3aQTxZ+SArzsuD0GZMhNdlFfQEvSDYXLPl0BTz8+NO0dPAoY9a557cW9O1brVmqxyHLaRGfp/eu8nKnZHMEP1qx5CZqUb20qPiR1pbWZMEuPfTOB/OfaG5uxjker9thxdftjuPbwKcNenJycvJ+dsU1qynQmn+/8OzMmAJ0G/T89NJLb0xTtYdnn3eeWNqviKohH5FFQqihMnFPXYmAgOayQFi0AkdSsDswlgnBiEFr60P06RdepWkFuWveXbX0ugMHDqCQXDfdHY553+ryB1Cc9SeTzlxWLNr6Dy/oRWQtBAJ2W0kAISMCVJJYdFg2OhfpYYCDpmNY28dxwAlRCQfDAvD6/bBp804oKRsAmelpDHooaowJCOQ8RCIhkFHN7wjpre8i0rO1vib8xtYtgw80HKg8HuhJTk5OuOu6G9/JS0yeeu6sM83FH3wgLF6wgLvissvpuFEj4flnnyN4jV1zzTXUUDXy0puvw0VXX0nLq6vopxu+UD+r2D1z/fr1a7p8ck/SDfREek6SEzO4b+nwvs6M9wdmF+a4eIlgbgFTQ9hx811BD94p4xAULwi0KGWFzAg9X5ZvV/xJ/D8XrFmORZLRVofYkuXKSp86dNh/7T5t1JC+JRwNR5h2TDyd9V1DD2vaYPpl2KlBGfSYIgfNkQitaKzRqiB484qNn710kne3dGR2so6uOWec8wurpfX+wWXF7ksumk3Skt1EU4Ogh0NEFiXA/zMfMvREMwyKBd6YMpFdiRDRTSY9/+wLL0LJ4KHq+OkzykWbU+R4kWd9WTyl4VA44z//ecJ+/rnnmCNHjdDsTjunRAKcgc0nErbJi9HuLYzwWVg8ynF8VC4ZIz7sONqFfNqgZ83yNfz2zV9Beno6LF++HFOhZPbs2dao0aOtrMJcaK5tAFmSwef3Y6qCZvTKAm+zlyxbtowr376TpPB2AFUhLQ3VkOC0w7VXz6U2u51+tu5zWLDkYxDsicaQcZM8aTk5exXQmhBbIpGI4pIEZ2py2oA1n33eSxBF3e5w+JcvW+Yu7ldc+8WWDTdv/mrzuubmZsyIxbuf2tf0dCTSwz5TUFBQcONVP1ltWmbVY089cXpzczOqDbbdd6+76JKfpkXUv58+Y5o4dNAAqqkhIlBMFVLAIEMkEmE1aYIkMkd5m91JKcdDQ6uH1tW30lfe+QC8YbWx3FN35boNG1bGns8/iCgPjg92HV0/47wluYoxcly/YuKiKvDohYVWCabyrdATbe6IFy5Hh7StpuewRglU5maCgzaZpUtRtBJrfT5buxHy8gugML8XUDDBVBWw2USmkIxNAULshnh4Tc93BT1vbts6qLK+EkG2I+eUDUKO2516yw2/eLesoGD0pNHjrHdef0N6f947ZO6ci+nZZ54Jr736GgkEfHDppZfRoNdHPl61Cs6dcyH9dP0XVkVjXe0z898Z+ANt8ujI/fJrnQcdWqHnQydmBBAaJg8c/GY275xckJbFcarGoIEJrR3BhqLburdihxO/qA+HHtOyWHqLOmzW5zu3hgOp8kML1yz76xE0bmxnjJ16V7LPundIUT9RsijYUUK+rYg1+g3xrqruKmSOp7cQqpiPDLM8OGSjga2gaMOA0EPsEjSFw7Sivsrwufi/vr9yITpPd0Tp9MSc9O7bKt7sHHPPOe/uBEpvdtnFhCnjR5ORQ4cSEeUDUNyORnWfzJhMs8CLlJdkiOgWCRkmjag6eea5F2i/ssHa6CmTdgMIRLBJsmizYcWzoWt61vPPPeuYPm2qNWb0KNXmshNVCQmS007CegR0VWMPZofDgUXIRNNUUBWVyDYZ81ss/8WcSKMTgkGPzEv84488zi1btJQUFBTQnF55MGPGDGv8xAmYViMBn4+pxWqGTgW7QE3NgmAkzCUlu9kD4MCu/WTpux8Rwx8kB/aVk/q6A3D5JZfAqNEjrU9WrYAPP15Gb/jFr5oNWdrXGgg264ZBbHY5QVO1YEQNtzrttkSX7B6xedOmtC1btvC19TXGnCvmLn/jjbf+3OJv8VZVVdUHAoG4N1f7SE9UDvjQEv+39ukt9ueysrLSn8y98hPD0vb89R//OKu1tbX99uCq2RdemW9J/54yYYw8YvgwyzI1ApZGeIEDahkkMTGRBiMR1n1ERDQX5aG+qZFu3b6Dbi/fZ9W1hlr3eVpvXPk5EyHEudyRh2P3zbyub8l2y5yr3s30hGZOGTiAJBIDRM6ECOigUA0sMfri1D7SQ4kBBo9qzMeGHoz0sCnHYbpKAZvDzup8/EEsbHbBqtVfgtOdAMV9ikCSBTCUCIMeggVt1IzZXXyzkPk7gZ66mtBL278cWFdXV9XB88qgJy0tLeu2y69+b1TpgKEDS0rpgvnzxQ/enU/OmDmLnnfuefS9efM5w9Tg4gsuhl0790BrKAhlI4ZZC1d8YtVEQm8/9vxT15yq9TwMjLs+Z3u20E0jYDt33PQ/pQTg1pFlg3jF6wMbRkriQnKHpYe6zYbiMOg5BCZR/DkEPbK55qvN4WCa+LvFa1f+6wgXBT+k/4DJxSTp/bKcQleS3Q5OjK7ocSHRb0JPXL+na7F4fKTH02eHurfi3mHYCorQY/AiCC47NAaDUF5z0KSp7rdeXj4fheeUbjp/3/dmGPhcfPbZPxeU8M0itXKKexfwI4cOI0kJLkhOTGVaJKZhUCUSgXBIAQ0tzVFAEgTgBIG8+vqbMHj4KG3E+HFbKcdhWguzrALlzHCCPaHo9ddfTRoxfBiMHjNSkR0OnZq6IDhlTjU0YqgaRdFlu8Mh2GRZNA2T6IaOKZoo5zKpoDYCxmIfkIjIvfDkc9zGLzbAqDFjKAJP79L+AJpOAqEgEylMTEyCQDgEroSoam6rx4NCctTtdkOw1UcdpkRWLl7K7dmxnXy2agUBQ4fZF56P+04jlqkPGz9+j1dVWhsaG4NBJexNSHTZsUREUyNKS2NTICsjx56anDxu7dq1KbppKCUDB3685OOFi8NhlduwecPKYDDoj0QiBsdxFnJbTFjRampqioMP/owq5R1KhcVrgMjYkSMnzbng4nmBkH/F7//856tiEdI2gLr8nPPmFgnup8eNGS2NHz+WYsu6aegEBSXDKNIoieDxesEXDEBYjdBmj4/uP1hlVdfW6XUeb02Tpv/PslWr5v9AgQevGeHmi654KaXBc8lpw4ZyqbwFskAhTDVQQQeKDvIx6BEthHd8uYlCD0Z6DrWoHznSE7dBQQ+vYDAIDpeT1fa0ev2QkpYOn63dwK6Dkn7F4E5wMuiRJB6obrD0Ivph4fK9RHrqakIv71g/4DgFAgmmVG+7/Kr544ePHJSRkES+XLtWWLFsKRkxbBidOmUqff/d9zgs6r7kwjnw3w8+hJKBAylxyHThqhXmV43VN7636COMgHfttvx93w2/5ft7oOfkOTn85GGjr033w79OGzNJ8jc2gV2UWP4Zl7jhaDzCE++66urMjEvRHj4M8e4Hg1qgmQZQB4OekCeJ3P7J+rUvHiEtxOXl5RWNcPZa2S89JzMzKZkkSHZmhxBdDtX0xKM90ePq6tXVrnur7TpFxdZoqFtiXRga6JwAkssBDYEA7KmutOw5mWve3bT07KamprjFwMkzE7q2J+KwQYNGlhYVXucgZJIeDGS77E7J4XQQSRRZ+imagiIUvbcCoTCRHU5ISk7hFi5ZSqZNn2GcM/v8PYqh+wgv0rCiUl7kIhmpGX3ee3d+dmn/Em7kqJERu8MRoZYOYV3jiQiGaZhKKBRU3QnuLNluc2E9D95YLQvR1mLQw853PNLDnNc5Ur+vluAcKe7bH8X/IRSKcGhdkp6bC0okxApQk1ISIRRWoMXbAikpaSBJAgQCISoREVyCDUjYJJ6GBvL43/5GPlm2nIwdNwbsTqc17cyZfjnJtUsxNK22pSHCCXzQLttlv88rGIbm9QcCDRwlUkZ6RkaCy51OORKqra5qrqmvb61vrC+vKC/f19LYWB/UtICmaagibeq6bui6rofDYRP/7vV6se7HcLvdCTabTW3n2o5gw5995tlXTZ846dGKA/ufeuKpJzEtHAckdkHMOeecOcVyyrODB5TZBgwaAH6/lzQ3NUAoHID6hnra2NQIRBQsm8upE0mKhBUtGNH1er+mr163ceOrOyoqtv7AU7Tctedd/K+MJv/1ZwwfzqeL0AY9Gramo5lqN0APJ0jg9/vB6XYx6Glu9UJmVhas+3IrtHp9UFbSH1JSkxj0iCIHpqqBzSZFZQO+R+h5ddPG0uqW6prjuSX0y88v+umcue+NGji4f0ZKMlTuqeA3frmeKyrIpyNHjID578wjqampMHfOXPjXv56E8y+8iFa1NFlLPlupLdr45egdFTu2H8/3/dA+2wM9J88ZI8MHDJ41zJ7zdrYr2ZmdkgKgm1GL6hMIPe0P/5AZ6KGWzwiKerld0KqGzc93bwvWO+i167atR7POw3mLZGRkZEwvHLIsUedLBvUt5syIyqCDybrTmFM0vq1FdWVZF0VXoQcF2uI6Roc6xA5BDyr14ttyRDGAx24mwsGOygrLS83dCyvWTvL7/a0nzxTotj1h7avJycnO9KSkwsKCgtK05MQ8m2x3WpalhMOKT9X1MLUMy2lzJ+Tm5fQeXFY2qXxnRWkwokrnnn9uA2+3VyrhkGRSCHIcxyW4ErJqa6rzdu/aLf/sphs0k0CEM0zBG/SbwJNQc3OLxxvwtIiEH7Frz+6ESy65xEIDTd3CUvVD0E6pFc1xYQONRUCyUDM6JlbJZAd40pa24CjBWgwLqy9QvI05pnIx3QOOySo4qASaPwINNfUEI6Pz33ibvP/++6R0YKl1/a9vrFOoUe1VApQIXNjj9yimriPsRahl8ZFQKKxphkqpaTnsLqdhakYgEPCriqJalmU1eVqaD+4/sM8XDPp0XTcVRYkoiqLquq7puh7x+/1BRVH0sRPGTpg5Y+Yf6+vqtrz40ku/jEWBzOTkZNsNV/7kr1mZmZct/nT5tYuXLo5fN0jq7Gk6e9ZZFw/I6PVMbXWNIxwJ0pTUJIQry53oUlMz0hsNnt9d09jw1e69ez/fU16+OWgYLbECawyhHl5c3W0T6DvcELn2gkseTKpu+s3MoUOFotRE0ENeUIgBgl0EFVOj7aAHZwNWtXc00oPHgfcZlDRkljQxoUxMd2GqsLqmGQ5UVUNeTjbk5GYxo2fT1CDg8QLO3xNd0wOxSL6pUbBMApItCVSOgz0NjfSLyn3BeTvWl1Y1N9cez/koKysbMGfqjHdnTZ6aT0yLVJZX8L1y8khl+R7o178/fLpsOenTpwhGDhsFr776JsyeM4du3P6Vuav+gOcfb71UeoreE9uGsAd6jmc2ndjPktK+pWPGJuUvzHYmJeSkpBJL1YE/SnqruyI98WjL4YcW1+lBRWjZ5aBNkZC5ae+uwH4+eNHmXV/FCybbr0bS0tJcMweMeUFoDp5TWlAk2jiBqeqyZxVEfZ/iwoqxR93X3qI6M7ztvcMwGhZVA46aIbC6IdT2QPNWzQLeLgMWVOw+uN8KEDjwcdX68Y2NjQ2d+d4fyDqskDhWShWXtY3vOvt9SkqKYJomP2TAkEEzJk3+k7fJM2LE6FFGadmAJlOgHm+TJyCIPGe3OdOa6htydu7aaZtzycUax3ER7Ec3DSPUHPS27C7fvUfkRZuuqKdt27bFedNNN1kpaakIKl+DHpwJyDxMNxktMShH4nMNn05M0wlb/pjFAJ6+OPTHjNqjBULsGHjKgb/BR57/z3OE6hbtnVcII4cOJ39+8EEi2m3Wg489VFtdd6A2oIZAdoimx+cNR0LBsGx3EsuwhEDA59FUQ+MJEhWlhmmaKlKMqRuSLEuKoiktzY3NqqoruqkZoUA4qGgRRdctIxwOBJqaWlsyMlKz586d+7tdO3f1L+hV2Hj///xufHNzMwoQWiVFJfkXX3DhKwlud++nX31ucnl5+b4YqGD4FqGHnjvrrAuyHUlPZWam07Cpf/DV7p0LfX5PY1jTIv7W1gafqno8Hg+mYOP1Oj+0mp1jXSpkzlnn3JYfMP53SnGx1Cc9iWghH+jEBNEhHRF6ML2l81GdnmOlt44FPY1Nfti1pxxys7OgsHc+0+kxDBUigSA4HDbgY6H1E5neYlCmo4g6AVFOZNCzq77B2nCwMvTy9i9Lmpub6441iO3/fdiwYSPPGztx/vTxEzLBMGn9wWph2OChdN3atWTo0KHk3fnzyZDBg2HwgEEwb94CmD5zFv1o+VIzYier//fJv511CqX8jzhsPdBzPLPpBH+2tE+fgWNSipdnORJSMT0ECmv9Zd96otJb7UUJ2+wD2okT6pYJgl2mdQGfubP2gH9bsHbWroNtZqOHj4g4fdT4K1L95LHirBx3Zkoak1ZnoEMo84GKQw9pp9LblRTdsaAHVYixcFHTmekUhEwL9jfU0BDH1y6p/nJCXV1de5uBE3yGv9fNH8XIKCkAACAASURBVH6tt4chmp6eLg8fOvyCgsxeDwGlScV9i82CokJFVVVdlm3EJslSY1Ojvby8nJsyZYrB8ZyO6TKn02niZ/DtEJ24tmzaXLjvYKX4P7/7nZmZnQURLcKzImYEUhbhiUIPexjFoCde1N5mUxLrM2bQE6/LxQdDuxRZ3H9q64Yt3Ka1G8EhOmD3V3voT666Dj7++GPYsnUzufWuW4OmZO5tDbWogiyA1+8NRMJKSBZkgVIqhINhn0ktS+A4wTINQzMNw9IMwySWxXG8IAgCb5qGjg2UmNJSlUhExTwXBaqEQ2GPz+cdWDawX9/ifpe+O39+wsTxE0Or1qz+/cbNGz8PhULhkUNGjuyT1+fuhAQn/b9//r9pTU1NCEPxbjD8Sa66/KprSET7Y3pW5uJnXnvxjphNRftOMXb5f68z5wR/+VnTT79qiOD819CMDOfA3EyiBr1t0IOXbbyQGRWZMWbTndCDxqNfbtgIGWmpUDaghBX9K0oIAIU1JeF7gR6FcLC7AaFnf/CVHRtKmpqaUF27w8v08ZOnjykpe236pIkpQW+AmopCRg8fRVevWsEXFfUhHy9aTIYNHUoHDhgEyxatgKJ+/eg7ixYYzUL49jc/fP/JH3i69Jjj1AM9xxyi7+4DvbOzCyYXDF2ZxtnyclLTCDEslh5iVZHtCpnjRczsbbiLu9dWaxGbCfGaofgbFAMhgafVnhaz0tvUurZp15T9tbV7jnIjZnU945KKFuc43IX9CvuQCPrnoFtQTBQsDj5czCCyq/vPW0I0RRbr3oq39+NxYDQM/aYQelCY2eQJBHQD6r3NNEihZUXDjqkVByt2dHEIf6irx6NA8aJbbB92DyobNDslKeU8WZYLnE6HwzQsU7aJutPhNoGzpJb6VsjOz4kYqmoJgiBqEd2ha4ZLkiUtNS2F7qvYmxtRw9LDf38UIz1UVUI85aLQE52vhzR72DnCHvX2I9gOeOK/bpujsV+0QRMAtDa0kFXLV5LK3Qcg0Z1G514416qqqoG/PfYoP/2MqcbE6RMqWyPNAYNqZnNrq0dR1TAqtYi8hH4XGEHheZ7jMZ1lmqZh6LqBx8wLHC/bbDZUmuJ4wun4L7qusxY0QoiuqlowHAnm5fbK9bZ4Jzz91LO2aVOmmrIo+8GCsCzJRoLTbd+6dVtC76L8xufeefF87AYTBMEwDEOQZVkqLi7uN33ilNt27do1sK6x8ebP1n22tN11dUqDTvtTPn7MmJnTMwpeLeSFlLGlfYkVDkDEVIFIHCtkbg89zM+Pi0Z6TOa2fuyW9W9Lb5mWCCtXrwG30wHDhg8BkQCEwwEmToiKC1zsDnuiIj2s/wz1swzCIj286AaF8LCnscHaUFUZeG3nxv4NDcdnlzNz6oxz+mfmPn/O6TMTvc0eSE5w05K+JdbKFSsEl93Bbd+xgwwoK6ODBgymny5bQUyOo5v27Ax+Urlh0q5du7461SG7B3pOokcWenBdOGTyIpcCw/PTMzgbf2SdmxMJPfE38Dj0oI8SduVUNjWYDVakbtmedRNqWluxsO5IN2WCaqAzi0e+naDSaWV9igVD1VhOXcAaDgY/0WjPdwk9UeNADtDeJqQZ0BzyUZ+mBzf4D5y9Yc8WFOH60TxgjjDdD78HYMrLabfbExwOh5vFZijVLJRuVRSqxDqYRFEULMviXC6XPSMjo5elWVZBfkFR3/ze91bVHsi++977LIfTDk6XnWsPPYciPVF5gfhDK75fUdPS6HI4ELcvhkb2QCFop91O1q1dT3Zu2kWnT5pJe2X1spqaWuDJp/7DW7xBr7npqqaIFWoJRvxac2uzLxLRQoRygiTYJUniDWwi43i0pAQsurYohn6wr58AkSRREkRRwJomQzd0/L3Ac+zvCEGRiBZJT81IX/npqpJ33p4nTpk0xddQV6eGfWFBkmwiZxE7x3Nibm6u7k5zLqprqNslyVIiz/NJLqerlyDwvfZXVzqbPS0b1n35xdWnqtfRsW6xA/v3Hzy7dNh7ScFQ/lljRnBEDUNQC4MOBlMPxwkhGTzz3upu6OEFJ6xa8xmYugbDRwyFBIcdQiE/ayJhFnVxN/c4cMdmZ3e1rKNWEN6fEHrQIQOhJwIEypuarI1VB/yv7drY/zjnBZk2adJZvZOznzt35qzkiD8MedmZ1sCSgcYbr70uJycmcbt27YIxY8davfN7w4vPvUQCikqldPeO55a8OdXn86Ef3Sm99EDPyXV67ZdOOvNfiQHryt6ZWUKC3cnSQ2w5SqSnq9GewyM98eHgrJihHs+BDhbd21Bn+EVr7ztbVkwOBAIt3wIK0gUTTr870a//tjAjx+F2uthNiwem1RJ70EVrbY7WOXY8p6R9pMdqMySLP1BjkR6OB4sIoBMKYd2EgK5Ao9evfmXVX7Fmy5fvdUPA7Hh2+VT5bPt7Rzxa5Ljvtrvn+33+6b+9+zdWRk42KGqYo8wNMlpvxQp5WBcX2j4i/KJR+6GlPfSwz8UYKN7tjp89JPdjMf0fp90Fmt8EUXLSQGOQ8pxIt27dzD3x/BPk9rt+FbQl2eqCEY/i8fuUSFjxA+VEibcRWZIxAiUg9AhczFcAJ4NBLTTVwN+LAkIPz5lMJZRSASUXBV6gpmWGFTXiEBMS5r8zr8DnDViiS/rLoo8+ejukh7D4Wz5n2lnny5btjoAvkIqH0ehtAjWiENkhocM6dSW7Q7yNX/XRx4v+VF5evu1UTyscbeKnp6dnXT9xxvv2hqYRc6ZP4jhNAazD0qh+TOjBkrFo/V50Oh5JnPDbIj1o8LlpyzZorK+DgYPKoFd2FgSDvrZID6Dv4Ans3opDD0rTI/QQ3smgp6K52dpUXel9ff3qktpAoPk4bhpk1NCh4wbkFb8+avDQbD2iQP/i/ubYSVOVJx951Nk7v4DbuHEjmTlrlomyD//827+JIyEhXE0993y4esnTp4hu2bcOVw/0HMds+g4+KkweMubqItP1eFFmli3VnXhSQI9GTVpeV6OHHMLG979adUZra6v/W8aCG1oycOxgKe2tFJszuyCnF3tsodAXdlLF0054qzrR0MO+F/2/8HnGS8yDSzEphEwNDtQ3GvtF/x1LN6x64lQW4uqGORsHmqPdK+JpMgzMyLfffNtrAa/vnFtu+zXt3bcP6Ci2x+Op/jr0oNc1pi3icB3fzzj0tIlkHgr8tBXCM8FORkEWcCIlLc1e4DQJslLzqKVwlMhAD5QfJPc/eD935U/maIUlhbVhPRgMhIJ6KBD2ccCLAmejsmSTCG9yPEdYiisKYzy1LMNCKzGOI5zAizxGdtgDlWBvGc/FP6tjETSVHP/4++PZvXoVRF6e/+Lw/fv3V7frqhKzs7OzinKLBmakZuRzPEgRRQ34A546f9DbWNvUVNfc3Ixv1ljU3NVMbzec6u9nE+np6a4rx099wV3bMPuS06aySI9iaVEHcoLJ8W9GerSYOGFXoYfjnbCvshJ27dgOfYuLYFBpKYRCPhaJ/i50egwrWnNILB4MnbZBT3lzk7mx+qD32Q2r+x9vN1Vubm7ejGET3k6SHCNQ4Pb0004LFQ4Y2LTkzXdy1XBErigvJyUlJZZNdlhVtXXN5d6Df1+yYdVTHo8H7+unfNS7B3q+n+v8aN9KSgv7jhnh7LWwIC0rISM5hRDTYHnl6BtMvCvp0LtxV++Uh7urR3eMY9/H6nk4ASLUoBW1VVrAQT59ZdWHFx/msH74sZBMV2b6xD4l76aCOKasbwlHUAXYtLA9AT0JYoXNCD1dn35402srcI3V9cTf+NjWdRMI4QE1aSjPsW4QxTJh74GDVksC/ce8tUvuOcxH7OSaESfn3nwjJRZ7aEu/+fWdz1i6fvEN118PhX37EFWLcJTnuGhnXWy2tkV7KHouti3tozzHgp4ooJgUn4nY/27jXMBJNlpfXk8zMjPo7p27yRNPPc4NHzfMGD52SI1KVZ+qKxD0RlopIYLT5sQ0lczzWLOD4RsevcMoFvZYFo1Cj8DxIsEPRAkIRRYw7BP/LDU4y1Qs5+8f+EPaqNGjAg8/+Uix1+sNxLrl8MjiR3f4eB1eqHxynuXvbq/Ea844+y9ZnuCv5kybxpNIAICYgMXnhmGwmh7kH7SViRYyW9HurXhrYrubWEcjPayOBuU0eBHqG1pg4/pNUNArH0YPHwpKOACmEQHZxoNhRMUJKWC0+JtOhZhu67Q6PkExhij0gMmDjn54ghNClNK9LS3WpuqDrS9sWFPSiZST7bQJU/9HUOkN2VnZ4V59C+Y3eFt39U3JvXLTunXDIhFF9Pv91OF0eZzZaX95Y9G8/8Q6tk554GHPhu9uXvd8U0dGIDMzs/dpecM/c5p8xqDifsRSQyBYCDvRiz8OJczQgT3wu4Y9bQ8iFhqOpRrYdjl2UwkbOiRlZ1hL1q7UxJzkd1/75IOOqBjb5p527p9btlfefObEaZLmD7KbllNGsUUCqq6BZRmA4nUGOn934VJrv/9fm9CxY0FxR13XgRdlCCsRkJ0OiCga7D24nzaKxsIVNdvnnoIChR2Zat31mXikB8+ieO+tv/lHXVXN1Q88cD/J6V1AVE3hLCxk5tvjtYVRPyZk8A1iblfTc6QdbP/YQUiRbHYSCUZA5CXQwgZ1yHbgRYk21tTQRx99lHclus0rr7ms2hcJeg1D5VsCXo8syyh1LoiSJHAmpl05gikr9lrBoAetszkQBUHkotBDMP2F/+N5AdNhHKtLoxx4m/2OPz/4UNK5559bfcNtPxsUe3jE76tduzi76wyd/Nvhzps647ah7qQHh+blStluFxFNHQQLbSAMBjptdz6M78VGt63b9DCfrY4eroFedBIP/oACn6/cCIW5faBPQQGkJNpA1VuBEgUo0cAk+NopA6USS9Sz+xWJ7hsDsc7ev7DlPiapoaGMGSdA2ODBdNjphr17rRpNaXx29fLSY0TWj3S4aF+S1KewcDS1OGXfwX1bfT6fVlxQkD9k8LCfc8ANsMlypLLm4Ac7K/a8+mO7//VAT0evkO/oc5jfPr3P+HUuDfIGFvclVigEAtWiflJYF8MKIzhAsTb28xAJHfcexoEBf8YVmFmNDNsSHy38NTRwZ6ZZyz5frUKm+6V5Kxfe2oHIiDBp5PiLkwP0P8MK+7uTHS4CTKgw6nIcUcPAiRx7w6Fa59+U2u9/vPA6rl/UZkTIcaChl4IgAQot2mw2COsqHKg8SFslumVpxVez6oP1Tcc9eD0rxEegPfQId9z867+21DbccP8D93F5Rb2Jamht0IMPq7g9CNBoess67IlxeE1P/EvaWVi0G3kCkmRjlho2QQZdUcEm2akgiFBfVU0feeQRLjU11Zp71WVV/lDQa1BN9IdDQdHG84SV66AoS7SPnrBQTtQfDGNIGNXBiA6mtjgCROCisCOIAuMfLKImFqEt9T7HX/78f+7Tz5q56+bf/HL0YTURnX0c/thmF5k2btxlI9KynixLy3SU5WURIRQB0dJAiAlYR0EnHts5JJ7aFao0eABNYLcm2LBqO7jtSTCsdCAkJkpgGC2ggx+oYILJ/LvsQEEGoFJUB4zoXYYe1hmG4qno+m4SMEQRgjoHht1GN+zbZ9XpWu0Lq5d31vyTlTrFAhtxmYT4eyErjfuhmdN210XRAz3dNZLdtB232506e/DpX9jDZkFZ3yLOQll0qrGuBRZ7YS/MUU3j7wp67KlJ1ooNnytmmvM/761efO/hDutHOHSuKDe379iCwR8kKKTPkH6lnBkMo4Eiu8BDkSDYnLZoYTMW73Xy0dAR6MHvQKEVnheZnQZK0Ic0BWqr66CZaNWrg/tP27dvH7bg9yydH4H4fYS/9ee/+ktrTcNN9953N1fYpw9RMQcUi/S0hx6EeIz2dBV6GMyGVXCg5YmigizaKM/xtK6qGh559BEuMyPTuvTKuQe9wYCXEsMWiITCvMQBJwqyLNoEdIQ3dQu7uFBrMXYcqFaIvewsrcUWARFIZKU/GPphDw1iUtpU63U+/Jf/55p82tT1t9xz65RYfVh8PDo5szt/In6oa44aNmzGpJz8t/JkR+K0YYM53eMB3lBB4jANbrRFd9qOr5PRnfbjg1rhCkeBcHbYvG4P+JrDMHnMeEhOFsEEL2iGB0DEdBoBC6GHIvSghAiGd3TgKUbfo6UAnVniZQuI0GhRaMkyBDQCmizRTZWVZqNlVD23ctmQH1skpjNjeTzr9EDP8YzWd/DZ5OTkxPMGz1hDW8P9Bxb15nnT+Fbogag1V6eWjkZ6eLfDWrtto6Kl2h/5YM3HD3akwj8lJSXh7GGTnglV1F4wY+wk3ooogGaQCD3BcACcCU6WdhIhaijYmaUj0IPbxQ4JhER86OL3Y6SnqaEZaiK+wD6HMuezDes+/jEU8HVmjDu4Thv03HLTLx5qrqr/+X3338MX9inCjjlW04OddceCnqNFeXAfjhbpwVotVdHBKTsY9IicZAk8D7Ux6MnJzrHmXH7pQY/f6yECdYTR/p0YlmSTbZLdLoJugWFYRjSlxTRTMLTDwj5RDML/cJwYLeVh0MP2M+Zp0Fjjcf39kUedYydPWHn7/bef2Q56OjmrOzjip9jHsG399H4DFiQpWs4FU6dwSksTcLrCFJIRDr6Rxu8m6FGJBTZ7MuzcehB2ba2AKRMnQXZGAhA+AGG9CXjBYpWUGOmBGPSwUi2ix0oOugY9WNeIUwkjPWC3g18FiAg83VZdbbbwsO9/X395xDFqKE+xmXDiD6cHek78GB/vNzivnjJniVbvGTWwqLdg5zkGPezNmOlURCM9GPfBnzGXiuP9Dvb5jkBPxDLAkHhr/a5tkXCK/KeFny37W0egB+s7zp447Qao9D48cegom4OgzobFHAYwvSU7ZEANH6zFOJHQwzp9CAETazeEKCGqlgE+jx/2NNZowV7uWxd8uvipH3P3TKcmz9dXind48bfeePNDjVX1N9973918n37FRMME1lGgB9NbZkys8NuAJ/5V3wQfloQCTTXAZXNGoYeXKE84qKuugb89+ihJz8iw5l41t6rV52vlJeLSDF2ngmXxgijLNpto6aaFYoRYvByFHsLwJg497HeEECEGPNFID+FYkMqkVmONx/nPvz/mHDFu9NI7HrjjvFjbeXw8umFofxybyMvLy71w5Nj5jlbv8DmnzeB1nwewrkckmNJHyIglsroBduIjipEelLFwuVOhsrwF1q3ZCCOGDIei3pkg2iIQUVuAcNFCZqB2sOLQwzzi0Gc2WhbQ2fsX3sVxrqIagonSDU4neCMWhDhCd9TVmR6R3/3HV54f2wM93XsN9EBP945nd2zNdtX0i19Sq1rOK+vdW0qQpW+FHrR36OzSEehRUV4WDHNzxa6IP5G75+N1K1GmPCpe8e0LV9a375ChrsKP89zJyVlJqcTOcWDoOrOkiNkSAE9OfKQHoUfTDGY8ihCkgwVKRIMte/eYeu+Uh+Z/+tEfOnhMxzrmH+u/t0HPLTf+4v+aq+p+ee/99yD0gAYWS29hpAdFCmN+aMxG9Eg1Pd82gEeDHlMzwWFzghZRQOIkTG9BQ20t/fvf/865ExPpFddcUe0LBlo5gTo1U9exnoyltyRJQJMJhJ6Y0DLLZsWhh4FPbMHgj4BFzDEoQlMw07CM1vqA4/HHHnMOHjl0yR0P3Dm7vaTLj3UydOa409LS3OeMGfeP9ED48rPGjxOdqEaPaX3LiEIPLggb3Qg9+P6oEQoOZyo01Ubo2s82kqz0DBg6tD/YnDpoaisQokS/08JIjwgUBLYfFqeyYmZUFO/sPiH0iLwAmqYx6BHcbvCETfBTi+5pajJ9NnHb/7zwzCTsJ+nMmPasc+QR6IGek29mCOdPOPNeuVm9q6yg0I7Qw4PGoiRRv6pYTQ+7+LGc8sRCj8ET8Gphc8u+PWGPG27/dP2aFzsICKyD4OoJZ63U6rylxXn5nEMQQAmFwemwRaM9soxCcJ1+U+pIeivq5E4gElFBtMmougsWj5LvAJ9v32LpvZKee3f14l91oDj75JspJ98e8bfedPOfmw7W/wqhp7ikP1Esg3QX9LAX7rhKYfQpCALBh4bxdejhBWiqr6eP//OfaKBlXfPTa2oDoZCHl4lDMXSNiCj3L9gl5q1lmYZuRcuZo5ksDk23WJKrHfSIJJrWYvktzJEi9Oim7m+J2B/7298cg4YPWXrbfbcj9GDRaOcvypPvnH5XeySdM3nyzwcI9ofGlfSXc90JIFEdTc9YTc/hS5tifBfkjRB6mCWf7AK/B+imzTuJElJh0pTR4HIZoOseEAjWU3JALKzniUKPRQygvAoWgx6+y9CjqiqDHikxEVpDBnhNg1a0tBgeu7jhD88/MwOA+ST3LN00Aj3Q000D2Y2b4YaXDDm9H5fxVmmvfLfbJrHuraNBT1c0zToS6bFEHloifnPr/opws9P4xaqN697oIPTgkEg3nHPZc/qBxjkDi4pFhJ6gxwcpyYngD/ogweUGTYmFjzsxgB2FHswBhkIRkOw2FkpG41FUzFu9ZSOleckLPt2z/oqeYsFOnIBvrsLd9vNfPdRUVfur++6/l+9T0h8UQ2PQgy3rHeneOtZeHAl6dExv2V0QCYWpwIlUECVobWyEfz3+OPPU+umN1zdGVMVHBCqrlq5xIqMbGVvW0VoCoYdZUFBKY5U70fIdJkcYTXTxTPsZ2qAIoccyLCPk1WyPPvywffCIYZ/++u5fn9MDPcc6g0f9d27koEFnzMzKf2tQbq69T3YmcYAJhqLE/K++3qfVbdCDyvCcA8JhgW7fuR+qq2rJaTMng8ttAjV9IGHBMsuuYaSHZ12zJmcC5RB6MFrJA4mp1x/vkWOkRxJEUBSFQY+clAQtQR08hk73eTxGo0BW/O/Lz2PKFD3iepZuGoEe6OmmgezGzZC89Lw+Y1P6fV6Ynp6Sk5rCoIeJYMVb1lkfVyzSEw/9dmIHOgI96LDYGPJb+xprQtV86MY1W7585zjk8vmZ46fOSWw1nypKz3LlpqezG4ihKSCL6IeFLZudn4IdgR7mHkAIiKIM6BiPxdOcLLI6kKrWRtos0s2f7N9wYcxtvecNvRPzqN0q3G9/dcf/a6mt++Xtd9zGFQ8oA0VXjwg98fRWvKbnaF8bqy+OdvodyjZhVIZFejC15XK4QYtoFM1t3c5ES1cUGg6FycsvvCDsP3iA3nrHra2mBV5OtETVNCwQUPmWE0XZxpmGQS2DsvRWHKgY8URleaLxHlbEE91DZr0ei/RQg5p6BORHH35ELhlctuoXd/7i7NgLQc88Ov55RMqKi4eckdf7k4klJQlOapGclCQwlHBUrqPtPhezx2GR7vb6j8f/heytzGaHltYwON159L8Ll4KialBSWkwGDe4FluYFwVJAsAB4U2YyHqjZQ4kJuoA1Pdi9hWrK3xQt7MjeIPRQ02IdpYqK2xSAsydCfShEvygvN4zsjPl/eu6pa3ui0B0ZzY5/pvNPnI5/R88nj3MEMpwZmRPyBmwtTElN75WR/g3oiQNPVDm580oVHYEegwNaH/Ba+5tqQ/vB/5Mvvtr43+OAHpKdnZ0/s3D4JzbFKOjXq4DIhAfL0MAmiSyXzXWh/ayj0IMjhNBjUKsNenTNhBpvM2001YbdkbrL13+1eUVPWuI4J+oRIj13/fq2h32NrTffetstXJ+S/iSiq2j/8Y1IT0drelA6B78mZj3BvhH/jIEZluo1gboTU8CKaGCqOuV4iV0QWiBA3nzjTWHjpo30jrvu9JrUahVkXjLQbYuz8IVd4CWJWIaFqc54lWwMVpgeczTCg1U8zAwh2s7OI/Jw0fQWNcEyIiA99ujfxP6Dyz6/8dYbZ3WwyL/LA30qbqAwK6vwkqGjVw3OzsnJcbtIqkMCS1Ni0INHzDzJ2aFHIz3xe1/n74FOpxuaPWEAIYUuWf4ZVFbXwqCh/cmUyUMg7KsFFw9MHBahh9Ao9FgcAkqE1SXy1omBnnXl5Xog1f3iI6+8jKl3tCnpWbppBHqgp5sGsjs3g27r07OG78hNSEgvysslghVLb8XFuWL1PN8F9Jg8odWeZuugpzG412y+fP2ObUuOA3pwWOy/POeKj5p37Js4pKSEd4oya123yxIokQjwnNjpoeso9GDLOkKPCbQNekyDQkPAC+VN9WEty37Xgk8XowdX5++enT6KU2pF7q5f3v53NRi+8Re//DlBGwrF1Al24x6e3uoo9DC7gFgQJl7OE4cebMwL+oKQ4EqE5oZmkHkRqEGt5OQkGvYHYcGCBeLnn38Ov7nnN14i8B7RLsjAc7xBTNMCykuSyGFXH7WiNTjxDi5MZLHKOUxnRRu5WHqLQU9saQc9whOP/0vsW9Jvw3W//inWX/Q8oDo5pd1ud9ovTzvz4xyOHzS0qDfn4ghYOqa30PQ+usS1WLsLemTZDoEwGhHb6eovN8OBukbIzkmCc86aRELeGkgQCEiommzEIz0ABq+DIWCZDUKPxHyzOrPEIz0o0qpqFhMnJLYEqA0E6Jd79+otbvsT/3zr9d/2gHRnRvfo6/RAT/eOZ7dsDTVupqQP3p1hd2T0Kyw4IvTEFZkPhX2P/6s7EumxBI7ub6w160Pe4FfhutnbyneuPk444G+cffkjLVsqbhpS3F9KsDmAqio47DLLZQs8Srt3bukI9GB6BMUJEXowkxZPb2HHRUsoAJv2lRvukrwnXls077bjPK7O7fSpvRZ31y23/1s0yHU33HQDycnLBSxk7gr04PmLFRm3pbdiaS4W6VECEZqUnEbnvf4WWfTRQpB4Ce6+6y4zt6gI/vv6m8KHH31I7nngHr8oSz7RIUicKAoWMUxNN4lolzBigzrRCDxtCztFscJmzGaxAmf8NlbIzDJfHDUtCxWZzQjhn3nqKb6gb++t19x87dSeVESXJrjjF+fO/k9GRL102ojh4xWpIAAAIABJREFUohOfThpCD22zovg69DBU7dJla6A4quCE1hBHP9u8k6Zm5+gHqsqF06YN552iDjZDAdkAEEyJ1e/oXBR6NDEKPaLZdegRBIFBD4oTguyGGr+frt+7V6+1Cw8/9e487CztfOFjl07HqblyD/SchOc1HcA1qXR6eYokZZT27s2g52g2FCcaekAS6K6q/WaLFg5sDOyftXvfvo3HeZchZ06Yekmyjz7ROzUzMSMxmZiRCNhkESzdAE44sdCDUYG4DQXlsHVdAyIJLMLk0xTYuGen5SjMev/V5e9eehwF2ifhrDkpdom/59Y7n0+QHXOv+cnVJC0jg6iYA4q1rB8uTtiRlvVjQY9ddtJtGzaTV19+DesjaFJCMkyZNMkqyMmjFRUVwkuvvAz3/u7ekN1hDwg2QeRlkTeJYRmmyfGSyKH/bbzlOC5QyIjHopR5bvFR6InbmyD1sEAQ/rtF0NWde+nFF7isvJwdV910NbYX9xSddn4qCrPGjLlsqGj7z4wRI+1pDjtQNRJVoo8FYeP+gKwqnmU+uwY9uk7B5k6FA3UR+ukXm6wZl1xUuXTRB7n9C1PlYaW9CQ20gs20QDTi0GO1QQ++dAmmDXiza5Gew6GnyuulG/fv1/dy8PuXP3r/4Z77Uucn1JHW7IGe7h3P7tqac86AmRWJAve9Qw+RRbptX7npo4r3y9aKaRUHD+48XugZ0K/f4LFpxe85NSu/b24Bgx6Bx/4pfMlmPo+dWjoS6cH0iKJpzIYiDj3YvSUKMgRNHbbuK6eKU1j57pcfn9Hzlt6p09B+Jf6BO+56KyMx9by5l18KCclJKE7YJejB88fe56OhmHgQhv0dhTqddhdVQgpZ8MGHUL5zN01PzaAXzb7AcmWmWSs/XCy+/uYb5IEH7g/bXI4QJyHrCrzFm1Q3TU6Upa9BT/wL2M94Czvab2ENNX41BYoN6+2hx1Q57u033iDJaSm7r7jxqgk/JrfqLs+Wb26A65ufXzq7V++Vo/sWJ/XNzSaWGgaenfdo5rnNY6+boIfnZZCcSbB5dwNdtm6TPuj8Gc817S6fTdTmzJlTRhEh6Ae7ASAaImtd1zkLdCEa6cH7j2h0HXqwLh4jPajITCUXHGhtpZsOVGo7DPU3by9djA7oHdFFOwGn49TcZA/0nJzn1XnpoFl7E3guvaSw8GuRnsO9t050pIezSXTTnp1mkDNaV9fumVDVWLXvOAt+WTHzBaUTF3j3HywbN2Q44QwDLHRRZp0QnXtLYhmImEor/jya4Si+RUVUFU21GfSgJgYVOJAlO0TAgl0HK2lVqHXrhubyKZ1wMz45Z8/3t1fCH++678Ps1MwZcy69GGxOB1O87Uqk51jQoyk6tYk28Lb6gOoGJLgTqc3hMi3TtJZ8sED88MMPyX2/uy9iczkiIFCOCDxn8RYYlskJooj1yhxrRY4RVXuyiqWzGHUh9GD4h0PXUdypeKRH5bh335kHrqSEist/dsW4mKZKT/dW5+YgyXG7U68aOW5Dn4SEvBFlJYSiawiYbd1bJwJ6eJsb1u+opZvKD0Q2OkLnTe074M5w5e7TJ44s4zMlAWyGBfJh0KNieqsboAcFyTFwqKFgkN0OlojQ00I3VR5QN0X8N3+w6tNXeqCnc5PpaGv1QE/3jme3bA1res7MH73PSbjk/gVY02McoW0zKn/eBW1Cxk9RcIjKqUcl1aNGpugszDoxHbK1cfd2K8jp9curto1tbm6uO17oKcgsKDx/xMT/VnyxuWzWpMkESwLNiIqGjjE7jc4PWxx82IMptplo3j8aIcB20DBqfWBEiSMQURQGPyiMqHEEyqur6fbagwf2QtOU2tra6uM8ts7v+Km5pvh/9//h08zU9DEXX3whiHYb6FwUesxYz3fcZR3PPBYHo+HokX21ogPUvmU9fm7i7essHmNQS+BEti3WCSiKNNjksWRRMD9bu5Z/4/U3uPsfuF+xu50q8JTD8BBWJeuWwQlSVLCHAbSF0p9Y1cxFlX8tdF6nqMNM8PqIF85ynIC9aASd2TmTUOwxeG/+f6kz0bHv8uuvRMsAVM/tgZ7Oz2/H7aef9VkWIQOmjBjFc1oIBCbXgeAT3yiKBbZPb8V/f+w+BObiE7s34J903QTelgib99bT/d5g69PrPywtKR4wbpgr4dUBBdmusqwMcBgmq+tB9WWdp6DzBqgiltlgpEcEvtMt67gJk0GPYlDgbS4wJDtUtjQz6Fnja7zqk3Xr3jvOxpHOj/yPZM0e6DkJT3RaWlrOGGfR7kGFfRzpSclEsGhUnPAI+etDIl3HfyDsBiASdLtmAVS87eMFjNEXyvNgCAS8esQqb6g2aLJtxwfrV0zzeDy+4/wmMrD/wBFDU/LnEX8ot6xXby4zMRECLR6wyzZUqvhOW6aiN73oYhABDnhbaHl9bWuV4L18886vlh1n6u44h+KU/7j8x7seWDd86LCB00+bBho1gYp8tGU9FpXD4UetJiEaskS2+FboaT9ih8MR/p0TBBoJqeByOVGzh5o6RmM4KhLRWrx4EffRhx+Ru++9R7U5bZoFJkcEgu6hhFoWJwoCGr2zeX9IpyfuqBH9yTq5WOV07O8cj28F0VQXPux0wi3474dUkqXKK3529ege6OnyHBfvmHPl+xmqMWN4cZGYLksAkQBwugYiqgZwBEzmRsEDL4hgmNEa3+jLHzoSfrONnUmBUbyv4XyLvtTF7wMuhxPKD9ZAVVC3alSj6o8fvl6SlJRkv2TElNUZBEovnjaJ+A7shYLkFOANDQJKGCSXA1r1CIMV2SIQr/fqzJFT02BaQRoDKgEiIECV10e/qq+LLKrce/6XWzd90nNP6szIHn2dHujp3vHsjq2RUaXDZmQGyQdlvYvlrORU4Bn04G03nto9ZMBHrK7UxABQIap7whvRi5eLbc/gOQY9Hku1vjpQodMM18q3l36AMvvHK4lOTh83ZW5ChPzLDUJiWa8ikmSzg+L1MugxKboYfz+LwXFw0OunFXW1YTPH8YcPVi5EM1W0EehZOjcC9gfv+/3mEcOG950yZRLVCDaGc2DyCA2xmozDoAefVqgMeKyvO1I0CPu6eF6gISZKmICdedTQqIVpU3RbX7RkEbdw4UJy9913K3aHTTfBRAMtTpIE3rB0LFJmb9qHL+2/K25FgT9ZF1k834Z/pgQ4XeA/WvAR5SW+6tZ77hzR1NQUim3vmMd0rGP+kf47f9VZs/9USKVbRhYV2PKTXEQII/QoICCvEB7jcWDFoQfbr1iUN1r3w6JBLN0dnW9R0IlCDxqM4g2P/S4WF3bYZKhqaoVttY1Wq+zY/r/zX0FXc3L9OZe8afeHz71owhheCHggTeBAMBXQLBN4ux1C+ApKKUio4dMFrTSeAAiSDCEdC6QFUHkZqnw+66u6usiCXVtnbtq1a10P9HTvldADPd07nt2xNeHqWRc+4dl58JrSwj4CQg+L9CDnxKEnlpKKXtVdgx4r9ppyJOhRBQC/pVnrdmyJiHnJb723YvHPO6FDQi4984I/te4+eHtJbr5clJlHJMMEIxgEh83+vUNPtT9Id1Ud1Nz9Mp9+ddE72LbeAz2dnMVoGnnLz365ZfzYsQXjxo2hmNqiPEcMlkD6OvSwyCXLU3UZeiAGPRShR9csSyR8G/QsXrSY3H3P3YrNIesmNTnCc9+AnvYeW+1rew5FeaIDEvfniv+ZA44IpsgvXLCIUs6qv/Xe3wxpbm4O9kBPJydQdDUyatCgyVMye789KCc7dWB+DpGUEPAIPYBzBePdmHqPRXq6CD2okdMaisCyzdss2it/zYOvvzAdT/VFM8+9JSWg/mnm4IH2oqQEIkf8wJlYG8ihiS5Qh5OlXnnD6BL0SAKPCpgQUA0wBRF00QHVfp+1ra42PO+rTTO279mzoQd6ujSfvrFyD/R073h2eWtYz3Ph0Gkbg7WNhf3yCrlkh5t1L5xI6MEXbcHk2iI9+GZkcBhuBdqsBq21O7cG+dykvyxZ+2ln2ifJlefOfb5q047LJg4ZIWQnJBPN7wca0cDlwEjP9/dCjJGeWn+Y7jhYaaSU5Lz/wsI3L+uBns5PYbfbnXrnzbdunj59Ws6I4cOoKRAwCXQL9MRBI753LB1FUCxQiEMP6JpmmRq10GUdIz0LFy/kli1dBnfdfZcq2ySdgsmjf4Ug8bxJDSIKImB6obPQw6OXhSXxSxZ+TCNapPnWe+8c6PF4/D3Q0/k5hGtmZmZmXDpgzIoit7N4XFl/zq4rIJoaEKqzwBxqlFFeQOXIqJdeFyI9vCiBV9PhnWUrjeTBAxb96ZXnL0DIKOvbt2x8TvF7QzPTiyaW9idiKBptQk73RUJgS05gEXJO17uU3hJ5TLVxENRMIDY7q+k54PFaW2qqwx/s2HLalj171vdAT9fm0+Fr90BP945nl7dWkFnQe2xu8ZYUweYsyMwlduAZ9GDY9pDb8CFtCgu6FukxSLSQ7kjQo3AWrfI2W9tr9zfV8+Grt+3ZubwTFyA396wLXq/ZUn7BtNHj+VTZQTSvDwSDghMvcvr9dWMi9DSEVbpt314zuThnxYtL3jyzp1Oi81O4V69eOddecsWGc889N2NAWSkFWQCdWicceoKhEKa3qKHrWFiMXIPGo9biJYu5T5Z/Qu666y5FsksGpQaWMXO8yHFHg57D4epwIIr/nZmTEp6TLJlf+vFy6vG1eu783d1lXq83XvP2/dF850/hybKm/eezzn8727RmTRs2mHdQHezUBGIaLLrCbHgwNYmWEOjf10noQdjgBQmaQ2H6zicrjKQhQ974y2vP/zT24mO78vSznyg04IrTRw7nE6gBdvQrsXTwBQNgT0lkUR9QsT6+88PG0nAcD2GDguB0gS7aYF9zi7Wlpib8/q6tp23vgZ7OD+5R1uyBnm4f0i5tkEwcPm52liq+3jczT8pKSgVOM6ORniPU9ESz2F2HHtxj0eJZTwPWCOEbtE4AVI7SHTWVZpMR3L22dtesTnRu4aa5i2ae93T99n1XjB0wRMxwuAmvWyCjNQSPpqPfL/Q0qwbdtrfCchemf/nSsnem9Kifdn7+FhUVFc897+K1l15ySXLfvkWUs0ugmsa3Qg8Fq8MVEe1rbeJ/JjwP4WhND9U0lVoaYYXMCD1LFi/hV6xcAb/97W8VyYaYbQkWUCKIPIMeIRbpaZN6Pqy26PB0Fnu4xuWgY9BjAzu/fNkntLa+xn/3Hx8o8fl8CD1RVZ+epbMjIFx+2ln3FRr0rsmDBsjJAiHogcVZOjPoROjBQmbsv4gvnanpYREjQYbqFg9dtnmzZhXk//3f816/P/Zix8+eftoN+So8PLZvP3t+ogsSRAyBa6DqCkgOO5rPgsVc4Du/YKQRoUelHIMelZegvKExWtOzc8vUbXv3burEi2bnd+hHsGYP9JxcJ1m6eMbZf4P6wPUD8/uISXYXgx4hlt6KR3osrOnBItFugB6TsvA+8PTr0KMSgAhnWZsrdpp6sn3VvM8Wn9dJDRLukrNnP9K0s/LG3hk5cn5yBklzJYKgW2CiBkdXeu67eO4w0tOqW/SrfXstW07Splc+nY/icj2S750c14EDBw4+e9rMFddec21Cr165VHTZIaJr3wn0uBxuahgGmCqmtzgqcRJdtGgRt2rVKrjz7t+qkk00qGUKFpqIihxnUYOlxthDp519O8tZHGFpg6zDoMdOHPynn6yg+yr3Bu7/8x9K/H6/twd6OjmB2jHMuMHDpo9PznpzfP/i5Ay7RBIlwow/qakDypqiGxemtjiM+HQy0oOdXIZgh11V1daexsbIHtBvn7d08bOx80cG9Os3aEZh6bxip6t3SU42SZZF4Ew0S+ZBt3RgYge62SXoYWrTHA8RE4CzOyAMAlQ0NNDdLS3h+ds3jdu5d++OHujp8nz62gZ6oKd7x7OrW3NeNGHW27xPPa0sv0hIEG0gmPAN6MH4jsXFXBJB6HT3E0Z0DEuPprdAAGyywUiPQSholDLo+WLnVg2yEt5+d82S6zsJBGT4kOFnJ0bI4xk2d17fzDyuICsHQNEh5PWD/P/ZOw/wuIpz779z6jbtrrpkSbZcZMm9d2MDphjbFNNrqAkk3BBaLjckX9rNDYQS0ri56RCCAROKu41t3G1scK9ykWX1XrafOt/zztm1hZDbrkSMs+eBR7a85+w5M3NmfvOW/yvhpPWvyd9C6GkzgFl6hCzn9rc2LJyadG/FP4THjx8/6dJxU1Y8+OCDzry8XAY9IVXpMnvrZMYLihee41d2ZekBjqPhUAhcTjcra2JoQDmOUImTKWZubdy4EZ555hlFdIiGYegCoLqywHGUYgkUgZq69nnoid1LB/jpKpsr5t5C6NmwbiOUHjnk/3/P/7TE7/e3JqHnHDv0DB/LT0/Pu27IuLVTigb0zXHIXJqdB8k0GKQiaxiUB4RcTFuPF3p0TgCVt8OeY2Vmo6H4lx47eN22PXuwtiA7MjMznZcNGv786LSsbwwrKBDSJQmwJFBqigP8gRbA3HmecAlBDwYyY2A2Qg+VZPAbBMoaG+mx9vbQvM82jzpWVYVisOf6iiTe8P8GV0hCz4XVyc65k6/+U+OhspuumDBVTHOkACg64GvNApkxkI/5sJnQCaCummmeUqY430dB6EFBZJw8RCIy6GFrgCiASk1aH2ijnx09EHSV5L34/qqlzyUQ5Gu/+7pbn2k+cPxJmwrOyaPHEVB1cPACaNGCgugf75ANzDbcLJWej1+x+WztgdAT4iW6+pPNRp+RAzf/eflbVySh52ytdvp/n3X1rOtHlgyZd88999iKBg6gIV3BQOaEoOd0woWx39tsdhoMBrG6OqCNBsPxVU2nqS4v/eD997mdu3bC09/9T0Ww8YauqTxmmRORI6ahUXRvMfdqR0vPeUIPUTl+3+79sHbD2uAf//HX4pqampYk9MQ/hk4CB2S6br1m6qISV8rUMUX9eC7kAztPwS4IEPD5QLK52Hyho2jPGSw9TNeH6SqdSlnH36Fry+BF0Gxe+vbChTR1QGHT3zeuHl9WW1vZ4e7JJWPGXzMpI+/tIm+qo39OFkmzS6CF2kDmMZvWEnVN5EhxOqCmrh5EpxtktwfaVBP2lpfTQ01N4UUHdw+O3k/SVZpII3c6Nwk93diY3XApYcrI8Xe5WvXfDisc4MxPzybo3uoIPQgCBqqT4kuHL32caqB4rzFFZrwmQg+YJpiYxSVLENBVWtHcYJa31re0OIxHN+zc+n4COw6SkZGRe9dlc37bWlo5J92eIhbmFbBUfD1iFRSMrTudPQ0xEOqGtv3CJRB6AkSga7Zt1XuN7Lfi9eXzb0xCT9wtTb750Deezk7N/Okdd9wh9R/Qjwa1CGVqzF3o9JyLpedswIP/HggEqc1mJx6XG/x+P2Csq8vmoFjI9p035/EHDx6Ep7/7XUWQOEM1NCz3xvE8RzRTNRn0UMSyLo7TWHrYAhvV7MFAZqLx/IG9B8iqj1cG//DGX0vq6+ubktAT9xjqeKJ038zrXykRbV8fP3iAYDcUcACAzHOgBEIgyBJg+l4srud0MT1ngh6dlyHEO+j85R+Z6QMLKn6zfNGYDoHo7F765+f3nztm2nKPohZePm4Mp7c1Q4pggsTrwGF8UQf193ieGi09gVAYOJsTTFECnw5wsKqKHmltDb9zYFdxVVVVTTI+LJ6WPf05Sejp3vZM9GqsTtWV/UYvFn3qoIKMbJayjg4gZpcHK3uBSWsxPX/CzLzxHpZIVzR7CwRm8cFvkh12aAmhfk25GZah4kB79V17jh5Ekax4dxxMiHfM8OFjZhdPeqN8z6H+/XJ7E6/LBTzutDsIxHWEn6424PE+a1fnxdxbm3btUNOHFLw1b+X7X0/AmtWdt/ZVvBb33I//+3WecrfedNNNfO8+BQg9TKcnBj1MQRkrlptwStvkNO6tM5Wm6Kil43A4aUNDA6Q4UlA8ECIhzeAJZ0iCxG3buo1fs2YNPP3dp1VB4k1FVxF6iCAg9FiWHuN0gfRdQE/HwGbsIIQeQReEgwdKYfHSxeE33ntrcGVlZV0Serpl+HLXTbvsvkG8/dXJQ0vkbIcMdjBAohR0VQMRg391g6WtMxA9jTjh2aCn2RDph2vWGjlDB+z/8et/wpg+LCMSOwi6uK4ZO+U5T2vo6zdfdaUYqq0gvVIdIBhhLHoCBrM0JWDtMQ3gUJ+HCIBVxgImBwcqK2l5IBCZt3d7cXV1dXX0ZuKde7ulMy6miySh58LrTWnupTOfdNSH/18KL9uL+/SzoIf5jvWo2wdBxbKOJAw9WNeL51hMj6ZhfI8Ikt0G9e2tdPfRUlPslbZ3c9mOm07U15cnAD1sXvJ4PN7/mPu1X9TtKL0fFIMfXFQEEorUoa8+6s7CD8ZcXfh85yDWG3cPIvQ0RjS683BpiBS4frZo4wrUIUqKE8bXouIvn3txtU2QJs65dg7Jzc2BGPR0FicUsPxVLGcrQegRBJE2NTVBZlomiLKNGiEVhXLNtpZ2btOmTcKePXvgqaefUgWRp4oa4VCDShA5grDDYfZNFLgt51iHoxP0dA5kjkGPZMrC4UNHYP4/31HeXfrh8PLy8ook9MQ3gDqdRcYMHjx+gjdn5aTi/s4B2RnEie54zRIDRHoNqwrwnMQs1vFAjyrYoTqg02VbPjGzhhet/p+//eF6AFA63Qc/YvDgSZPT+354yaBBqVkyR3JTZDDDrSDi/MtMTYlBD5ahQJ0eVGTGQOYdR49CRTAQWVBWOqKsrOxoEnq6ZTydItnuvVzyat3QAqQwJ6fPzKKJa9Wm9oJBfYuIxHEgAuq/RuGArctM0RaomZilh2J9JFwIQGDZEBRtSpIA1Y0N5u5jh6irX976Zfs23er3+2OxCvE8IoPr1NRU96M33PNK7c7Se2ST50v6FQHBGjb/QuhBReayxvqmY2b9rTsP7d2QgAsvnna5mM6xP//jn+3Iy+014Morr6RpaakQ0hXSlSJzd0IP6JTyAgcBfxiqq6pACWnm6HHjTKJTMu8fbwoVlZXw5NNPaoQHU8OYHo4Aj6KJpg4oYqhTi3HjhR4b2IVjR8rgr6//RVu2btW4I0eOlCahp3uGNVq9rysctHt4717uEX0KSAru/iIqc3FhELGiaxiglRD0HGoM0LW7dhtpQwrfePnvf3mki2QNLisrK/P28Vcu8obCo66eMJL3cibo7XUg8YhaPIsPivcQOEwnFKA1GAEpxc2gZ+vBg1DW1qYfNiM3fbRx49LonJS09MTbyJ1pupuuk7xM97aA8z9vfGiJ/3jN1MLcPE4mHEiE/xz0xFK9E4UevI5m6Ax6rMBAAoqpQ2VDHd1XcczwDCz48P0tK+8HgFhNoXieFKGHFPUpKr5+5JQlZXtKe48sHsZhDS5QQwx6YseX7d462tBEG/XwgY9Lt8+oD9Q3JmjNiqdtLopzUlNTPd+87+v7xo8dlzt9+nTT6XJ8KdDjdKbQtuYWWPXRKjh69ChoEYNeN+dac8igIbB8+Qp+77595Kknn0DooWE1whGBI6LAg2qoNB7o6dhZAifwDuIUTpRXwG9+92v90wO7Lt++ffunSejpniHtdrvTvjZm6sHeLlvGmKJ+JMMmghlRGPRQVQcEWMoKJMdn6VEEO+ysaKJbSg8b9n7Zz/3h3Tf/O2rp7QgYOHdJt86Y/ZSnKfDs3VfPsHuJSmigEWQBoxETgx6M6UFoagmEwe5NhTARYU95OeyvqTGlPr3n/2XR+4+0tLT4k/NS94wpvErSvdV9bdmdV7L/+Gvffvf4p/uvHlTYj5cIBzIvAI9p6swNZDCdHnYYiVl6BIGDYDjEApllWQZFNaEt6IeKpnp6tK5KTxvc5/X3Nn707S7Mvuf7vBxmQmSrjn9ASEsZN3Q0J+EAVEI4bfzLApkPVNaYPjtZN2/LwjlxFFM93za4aD+fn5+fN3fmtbvmzJqdOmXKFFOSxdNCT8cq61h7q6t83HON6cHqk/X19fDu/PdwMqNBXxhGjhhBJ0+YAuvWrePKjpfBk088oZnENFVd5WPQo6HeCyHUiH77Fyw9zPxjubw6xhDFOhB/h9Dj5F1CVUU1vPDSL4yalsa7ln20bFFyZ95tw9z5xDVz96UaesHYokIu1+MCGo6AhLCj6iDaZNBUlJuMH3o2H62mO8rKDTPP/fS8RR+82kXf4RrJDR4wYPi0tP5LZgwrzuqTInOy7ge7wIHOKrbHb+lBbJLtDmbpQZ0ehJ5GRYFtR45Q3Z3Ssqns2AMbP0lae7ptRCWhpzubstuuhcFz2T+49ZsLVv9zwZjJo8dxCD02HlO6cQY2WHXfkwcrIRzfgZOFJAnQ7veByEvgsLshoqrQ2NIKJ5rqzOPN9aqruNevlm5Z/aM4NXo63hg3ctCwmQMduX/LsnvTM5ypXJrTCUbQx6TGvryUdWtniIdKCN1dcVxvt8HbH2xdgfLz/zp56Pi68EI5i0weP3ni0JJBK26/5VbHxIkTTV7kaERTOVMAwqpbRw8Wf4+p5YSyWHyzC3HKMwHPFyAES24DkL/++W8QCodpa2MLTJww0bzqipmwaOEi7sSJE+TxJ7+jmdQ0LOghRJJ4wLR2FhOHxSM7x/N0AJ4zQQ8GMqeIbrGqopr+/BfPU0+m5+e/fvW3z3dhLbhQ+umrdh+2b8+6cWOqoowYM6AvX5DmBYjgBo2ArirgdrogpGDdEWtMsSrrJxE6msrO+thKWbcqrnNM3BADnFXeARsPnaC7T1QZpG/6M3/7YP7vOswBsUmWzRY5LlfGjeMvXTHE7R42LD+H9/IGyBwFAwUTT07B1kA/H1EdjKP0pqVCOKxBxATQOAGIyw2bDxyg+2qrNS6/1/vvLFn4Hz6fL6b/9FXrwwvufuNfMS+4R7loboi7cca1X0/zcz9zmJDWOzubCIBp62gNsWpw4YteChoRAAAgAElEQVTLXmJ6ykISz9Pjy6qqEXCmuAAMEdp9QUjLyIEtOz6FipZ6U8ryBMws+ftL16/8v24I8OXy8/P7Tysa8/u6AycuGVM0VMzPzARBV07G9OAzdNbqOVsG16kJx5pu2ORHUD/DahG8XiSiApYrEEUZNB1r3Vht16yE6a66YwEj0/7s4rUrf3+e81U8TX6xnsM9dN9D33eK9u899NADUvGQwaapKVTRFY7wp6CHdU20BQjwqIQJpAsB5HOBno6fEXke9uzaQzZt3MIq1c2YcbnRK7cA1q1dy5eWlpLHH38czTqmZiicSdjSRw1qgiiLoGraF2MluihHEes4Vug0+u88YEC2LBoapT/+0Y9IQd8+S5/9yfdvjy6cyRiMxEe7+MQtd71tVtTOuXbqVMFuaESkGqS7HBDw+8AhSxDR1A7fcnbcsOYLC05UIsO+imb45ECp4R5R9JsX3vrr9/HXXbgn8SzHI9fNfS2trf26m6ZfJjhUjbQ11IDbY2Mft/ae1uhm33FSv6ezFejUPeI5KA+ihlUAHYUXcWRyADYH1EcidF9dg1GmKSfWHt5795EjR9BtevYHTLzNL/orJKHnwuti56Oz79/YcqxqyMiiATxvGkQCjbmAePYyMWsr29OgTkUiZRwoMVnwMi8KIBAHhMIaiHYnbNu9GxpCraaQ4WpslAKPbN31Wcxkn0hr4Y3Ll4ydPKcfn/Eq+JSM/rl5JN1pixt6YpOLZd6OpvJ3gh6EJlVF6JHZ7s4wCauZo+oAdYFmWhpuOLq3/sRNxyqP7U/6zePuXulXz/1qbX1tzah777uP71dUCKqmgklVHKAkZs2xFpzowgAcjl1m7emohHA24GGf7gAeiqJi0DTRwgppa28DzhRpalaWofgCdNHCRUJ5eTmDHsJRUzM0zN4iSMYG1SkviFTHMhSdj7NAT+weEHpEcAq6atCf/c9/cwOK+pc+9swT46NW0ST0xD2cTp4ofO3q63/ibvY/ec2kCZJH5InNNMFjR4HCdnA55Cj0xMcCOpGholWBRas30NGzZ2x/acGbN5fV1lZ1GJAdrT3iHVdd9V1vY9t/XTtxiqPA6yUQCQLQCAA5FZNIiTW+cX6Obrs6tYJ1rzju0QJqcjzbgNkMClTDTYBVg6tJp/RgY6O5ueyEr1Rpf2DzZ1u7Yw5OvEcugiskoecC60QU8RvrKdmfJtnd08aMIYHWlh6FHrSEhCJhsEselrnlDyuw+9AhCHGaaXqkiuN64937Du3b0k1AwPVKSUm7c+adr9XvLru6MCubz0l19yj0xFLhKRFBxyrJlAO73Q6hiA5HG6uMGim8cH3p9vtbWlp8F9hQ+MrcTlpamvvZ7zxbqmkR7113301ycjM4lk4sUMLM/+hRiPF6B+jBpQHB4Xygp3MpilAoDA6HHWReJJIsAzUFalBqtNTUw/Lly/mq6mp44onHUZ2AQQ+6OtDDoaNOjyidN/R0hC50b8mci9ciKv3Vr17hHQ5H4/d//sOiaPxbEnoSH8HczCnT7ukThlevGDXK3svrJihQaOdNBj2eFEdi0MOJ4Dfs8P7yVcB73GooL/XV33/wDhYcjURvvSP08JNGjZoyjLe/NbFfUdboAf05omDmaZjpp3W28JxL1AGztJsUZFECO8eBEcaCqgA2jxdadYA9tTXmprLjvv1K262ffPrpmmSsWOID6tS2q3uulbxKN7RAbm5unzGekt39MnJcRfl5nOL3QU9aeiRJgqaWZnDZ00CUHFBVWw9Hq6oAXKIZsNG9+5vKbj9ec/xwN0EPLn72x2/7xv+076l8NMfjEfIz03oUelDMEbM8gIjM4oPZFnanEwKBCD1QXWY0psNLizes7I6YpW7o/a/mJQoLCwtvm3Pb3n79+og33XIzdTplhB4i23iiowzCGaAnqrFpQdFZRJm6qr3lcDiYqGbYH2RKycTgqSRJRtAfops2bWLZW48/8bgu8AQDmQmqIwKhZ4ae6M107I3O9xarvSURJ6eEFPONN14XqmuqQ6+/+4/CZLZNt41jMm7QsEuGCq4Flw0b5i7K60XsGIdoKgx6Uj2uhKGHih4oq2+BBWtXUzXF7pP65r/wxsL3X+kEriz7tCAjI+fGsRPfLeDlcVOHjuSVtmbicaCUSAcXW9Stdc7QYxCwySLYCA9qKIixC2BL8UBdSIVPjx03g15v3Z/Wr5hWUVER00lLwnSCwytp6UmwAbv79NzU3N5XlUzaliY5MvLT0ziqRL4U6EFLj82eAoePHYcGnw94t81s4kJbttbsva2pqam2u6DH6/V6nr7l4Xf2LNt4eZ+sHL4wL7tHoUenJovrQSuWoqrMtmBz2CHoj9C91UeV+nT6xMpNa/+U9JfHPZLJuHHjLhlbMnbF5TOmc9fMmmUC0TlF14jNLpwT9JyL0HdX0IF3jBmH6K5UgmEU1yTE5Knd6TJCvgCs+XgNv2fvXnjyySd0jiembmgMetDSoxkqWnpAN/SuF5GzVFtnLgpUiaF2Tg2r5vKPlgvr1q3V1qxbP/R47fGYQGHcjZo8kbUAGdS//5Cxtoy1lwwqSR3Wvy+z9BA9DBG/H7xuJ9PqiTfUxSACUNEN7uxesG7nZ3Ttnh0mn5N5YkPZkVuPHj26u0McI1snMzIyXDdOnPbz1Fb/g5ePnSALeph4ZQAe8B7O/0BLD4rLYoKKDBwYSgRrx4HocEFlawC2lR6mjuLi6t8smj+1g9stCT3n39SfOyMJPQk2YHefnpmZmTOrePpmszVQMGbwIF4PBXsUenDBCISCQEyZWXoQesIYLeSUaI3etnb98c9u9/v9WE+oOw7Su3fvvveNm7N27/pPe40eNIRLdztYRlpsjTnvQGaMbTpDTA/uuNi10b1lGKBiCQRJhFBAoQfrjrcdlf23b9312apugrruaKOv2jXIDbNv+HqWN+tXN988l79k+nRTUfwc1nrgeJNlGsYsPValIhbmgyH5VuRDp5ie0z386aAnoiiQ4nIB6CaoqgYcQo/bTX1NrbBk8WKu7PhxeOqpJw2OJ0ZH6NFNDSt0U0uQs+to6rPdC0KPYNoIWnq279zOvzVvHjQH2+5dvnI51qlLKnsnPpLZfDHFmb11aklx2ujiAcSOmX96GNRgEFKcNlBZTFZ8MT0IPTqVgHOlgOFw0o37d5of79oVanPYHt3w6dZ3OmWsMr2e66Zdent22Hxp8qChqYP75HNcqBUEakGPFVd47ge+AywphemkEUtpmgjA2WxQ6wvDvspqWq3pkWa3/eU/zp+HWYHh5Dx17u17uk8moSfxNuzWK3g8ntQbR8/8uK2seuglY8fwZiTco9DDbp7DmDxM3RWgvLIaOKeDqgKlJ5SmVZtP7Lyjvb0d0yW74+Cnj544q1jMectsCdlHDR5CiKEkDD3WjNN1IDPwHGboAMfLLMNC1bDaGIVIWKOHmirLt7aXzyyrKjvSHQ/3b3oN7qF7HnrZxtkeuu3OW8Rx48dDKNROJLuNM0yF1YfrSejBQHW09piqzoLyOZM3BYeThtt8sGrlKh7LUDz99FMGL3AY04NjnWAMNUIPxwvUqmV3ZkXmrvqV1RGzLD0QCUZo6ZFS+N9XX+WLhw5a8N+/+NkDSc2n7nkbevXqVTDN22v71JKS9LHFRUTSDRCoClo4BDYZy4hY7308ByUChBQTNF4E0+Wk248dpaVN9f7dLY1zP9m1a2Mn6YGYXk/JZYWD56fz0sCrJ03g+EALEalVuYLDkjrRG8E/n5qXTmVzMcjpQC5EEEFHaz7HW4kq+DyCDCHKQW0gTLccLqMRl7Nxd1Pdkx9vWfdeMkg+np7+/DlJ6Em8Dbv7Cs4Hr77rXX9ZzYwRRUWijD7sHs7esjsd4GuNgKpRqK5rAHtaKvWbinki0rh6S8Wu29va2tq64yEzMzNdt0ye+X/N+ypuLczI5Xvn5PYo9LCUUJ4HtAYg9IDIQ1jRmQK1EjHMfU3l2z6p3HldTfdZsrqjmb5q1xC+843vvMMBN+P222+RR4wcSQKhNmJ3OommhwnBCOKoFk8se+t8LT1dxfp0EAy0atApOhVFAXgqUEGSaHtzO6xfvz5+6GEr0+ctQF+ov2UCtXEuCPlDtPxEmfnLX74iTZg84dDPXnru8u56Z75qg6G777cgI6PXpOy+Oy8ZVJKB0COoGshUY64gUYjV5osXejjwB1XI7zcAjtTW0iWbN4Grf2HF3zaun1pVVYWFY/HCn9PrwdT1u2bM+YXNF3rohkunialEIzbDinvGohQsRo1ZMM1TArJsLEU1fDpBjyDbQI0KLmJJCjUSYRldxO6CICdDbUg1F67fqKWVDNj4l8XvotU9kXJA3d09X8nrJaHnwus22zfn3v/bUFnDPUMKCyUR9USoyl4ijEzpmLJu6U3E98Kz9zCq6owp67rCwcGDRyCzVz64MjLMnaV7qc9ufLTpxI47uiuzqahP0aBL+w1fKgdoQUFaDpfqcICmBs/bLNyxyyw3yamU9c/trrASNkIPpk+DAKKMxQkFCCsROFR6zFBz7f/8x4bFDyVYYuPCG0Ff7h2JT37zyRWRUGTUY4//h1TYvx8f8rcRThRYIDNa2bpKWQeC+9ovurc6Ag7CUZQ9vhDH0CmoGcRo8nugLUxTU1NBU3W6ZPESfvv27eS/vvc9XZR5Q9NUAjx63ghRDQ3zuJhAYew4m5vrC/dmApXAAZwkmMcOHTZ++pOf2saMG9v0mz/9bnxjYyMumskjwRbIceVkTuvbe/f4fn2zJw8bQuyGCWqwnWU7IfRgEHv8cyAHPn8IXBlZcLCyEt5b+RG953vPbP3aT388q62tDbM5cdx1LknBTRgxZtL4nL4fZEh86vRBAzhZV0HkCIhYlkLTIBIOMokRu0MGyqqwU2Cp7DTqzmK/wT+jdQjj6tnfgERBCS3uKieCwskALq+5Yd8B47PjZRWbaw5fXlNT0zGlPsHW/fc8PQk9F16/y9+47t6XlRNNDxX16iU5ReFLgR5/mwLV1fWQnd8bwGYzD544QltkZdknFbvvampqwtoviR7kkjHjZw0Qst/2cDZHrjOdpDqdoOuhBCYta/I4E/RwPA+qrrGAQd4mseytUChES4+WG+2Zwv9+sGXFf3VIUU30Gf8dz5efeeyZ9cFAsOixxx6VCvoW8uFgO+EEgZNkjmi6fs7Qc7bsrZNw0skCY5omRfcAHkGfAl6PhyL0LF60mNu+fTv3vWef7RJ6iKWRcnJR6xJ6otTVGb5YphglwBsy5WXROHG0THvllVccvfLywv94b974ioqKsn/HwdDdz4w13Wb2G7R3bO8+eaOKBpA0SYRIewt4bDZQIkG2qUkEemSbE+c7OFxdDfOXL6Mz7rzjyHPvfnjLobJDB0+jrE08Ho/3vquv/1BobZs0e+RI3ityxNAVMFSFwQ+YGlBTB5skADVioV3EUoQGgVFUzM3VNfRwoBERFN4GqmCnW/YcMFtFvnLeZ2suqaqqqknG9SQ2ypLQk1j79cTZtsduffjPbQcrbumXnS16HPYehx5BEqG2qplJoecW9KHtqkrLG6tpgxBcsvXE7nu6CXq4q6dc/i1Xk/5ySU6hkMLZiNfpAJP5w+O3VsXUVa1rdPKjowWI40ADkxVSxQBmtPT4An56rLxSa02F/1m4dfUvoiqsPdGX/w7XdHzvse99Eg6HCx577FExtyCfj4R8qLFGbHaRO1foOVfg6QI+MJaHyrzI2jrQHmbQoyiauWzJUn7btm3cs9//vi7ZBEPXT2ZvoTghOR/o6Xx/Megxw5wp2Wx6XU218uab81IaGhuMzTs/mbZ//37M/kkeibeA896pM3YOTE3tN66oiMty2EHxtYLXbof2tmamuRX//MEBIPiKMgRMCh9t3QJcRmbkoK/1raWffvp0e3s7uvU7WxlxzRSuu+Kqh/I04fmrBg9yFWakEl2NQHtbC7gdMjgkAXRNAQGF888EPZQAxwLe0IqPcIQxQRhbyQEGWaNidJtGYduBw6ajoKD8+cXzpjY2NtYnoSexQZWEnsTaryfOdv7XHY8tPbHz4KSS3gWC2yb3OPSge+vEsRqWvZXXpy+tamqiNb4mWk/8i7ZW7vlaY2NjoBseVL5+6tUvQ1XbIxOHjOH4kA5umw1MLv6UU+ueYsqnX4QeNlthcUL0lWsUiCgAEAFafG30RHWdUuUMP/bx9k2vJWtuxd+7GKf14J0P7gATsh999BE+MztbUJQA6NRk7i3DNLtUZO7o3qLUPK803E5uJgxmpRLWLCKE+NtC1OvxmDH31pYtW7jv/+AHus0hMehhLgWeEIQejmeBsNH8sS4yuDqalrpIYUdLjxaghiiImj/gU1atXOVe/tEKrrGtfu6mrVtXJ7Aax98hF9+Z8sMzr13vDkdGz5w4kU/leaCRIEiUgq5FmFxBItATVlQweBGI0wW1fh/dV1dH1+/d3VyhkytLj5fuO83FSV5aXt7148etKpbsA8YWF3Ho2vK1NIDHaQOXTQJVCbNsLBINlDcxoN9y6FquLaz/he53FusThR6iM1cXusIMkEAnIjQHdDhUUUXDdmfLazvXTC09fhyTLhLZJV58I+Q8nygJPefZYD398ZSUlPRvXHHXtur9R3qPLB7IYyBzT8b04FzOCTxUHq8Du9MDeb0L6fHaWgY9DXzgg8XbV9/fHTEv+Fxzxlz6nlnTPnXqiPGc3hoCm8AD5RPxyZ8eemKrKO6bsL5NSNEBM7kIL0FTcxOtqm8KHeFb7vxk/44lyUkk/lGN7oeH7354jyzJad969GHO4/XyqhbCVGIGPSalXwr0RC09CD0mWnpURTOXLlkqbNywkft/P/qhbnfKCD0YR0Fi0MMLIrMSMetRV2nrUbNSR/bp2FL4cEqQ6tSgGhCqbP9sR8qr//uqlJ6T/sP57//zN91QpDf+jrl4zuS/fv2NfyYVVXfcdvXVopMCcYAB4bY28LidqM2UwOuLAMKzIp9BTIX3pEB1MGy+/dHywDEtfPWeAwe2ncaqwkrqfPvmO95x1zReM3noMCE7wwuaEmZFSGUeA+tDYBoaiCjCQ0wLdohl0+kMPVbQs4ECRCe/DqstGkSEoMJBjS8Em/cd0FqyU555c9mH/5u0TCc2uJPQk1j7dfvZfbL79L2yZNKnWovPO2JgEUc0tUehh6V8cgRaGgPACzbIySugFY2NtLyhCmN6/rl4x2qsPo6BNwkdJf1Kho3NL/rQ4Tf7jCwawhltYZCYFQYXokQ2Ll1belgEIu6sTBMkFCOMsAWPQU9tYz2ta2r1HzAartt5ZO+GpLk4/q51u91pj3ztkX1et9fz8DcfArvdwVPQCJahwJgeTGY5W+2tRCw9qOsUc2+hpcfXGjS9qV6KgoHLli4T1q1bx/3whz/U7S6bbhg6WnqYOCEKF0Shhz38aaGnE/hE/2qVdqcEaIQzAv6gKjlskdIDB2w/f+455/BRwxfN++fbD3WThTT+zrk4ziRXTpp0cx/V/OM148a78zxe4uQp+OobIDsrHcJhlK6Jd/7gIBhSwJmWwaAnLPBQG46YyzZvDO5qa79876G9O6JN2JUlkn9w7k0/cVc1PTG8oMA2sH8/kmKXwFSCALoKxFCZJcomSl+AHoMVjD5l6ekKekyEHhBBBzsETA7eW7mK5o8eXvb6xtVzSo+XdpdC/sUxQs7zKZLQc54N1sMfJ6MGjZpRJOcuyHa5bf1ycghgcFwPZm+htglaQwyVh3BEh4ycXtAcCNC9ZYfMgBfmL/501de7AXrItIlTrs3n3H/N5lK8fTJ6cWKEgohQQtQehx6bywn+kML0eYgoQ3VtDW1s9bXtUutm7i/b/1kSeuIf1Tk5OZn33HjP/qzMLNfXH36AiqLEE84gwUgYZBvPtAdj0IPihIRgpGcsAP3cxQlPZ21B6Ons3vJ4PaYe0enSpUuF1R+vJj/+0Y91p9vBoMfA/XYUegRRBF3vUCzydNaezs0TdXWhTg/RRK2poUlzeFyhssOHxZ8/97x31OjR+197+/XZ9fX1DfG3bPLMWAtgPcLbh45a2dduL5k2ajQnGgro/gDYbWJCOj3oGg9HDDAFGXi3C3zUhP0VlXT9vj2hw2po+p6DB3eeAXq4WdMvv62fT/1dliB6hw4aSPoW5oMWaAdTV8Ati6CpYRAQcDpZes4NengGPQa1QYSI8Omho7QqGNAqbcZ//XPFoleTVsT4348k9MTfdj1xpnTzjBt+YFa1PzO4d38h3eUgnKEAT3XgsBIdO6wq60DRl41HvLsc62zNUJmom012Q3NLO6Rl5UJAV+inB/aY4XThnSWfrv5Gd0DP9TNmf9PlN14ocGXY0yQncXEigx6DGglCz6lusFLwP98e+GwOtwf8wRDoqKQhClBVW2fWt7e17IxUXXn4+OE9SeiJfygXFBT0unP2Lfty83rZH3zofpNwPMeLlPOFgmCzSxxWNGdJuydjYtDUwmTYogea9RF+MIX37D/RbISfYz/xTcASI5QCi+kBnvjbA9Tj9piGqlN0b61avZL8+Cc/1V0pLl030dJjsnvSMY9GFKjBUp6xlEA0Pb4D+OCd4r+hXnhMHAJ/F7MK8ZQjIsjaieOVEVeqO1BVXmF74YVfpA4fPrLm7Xdeu7ysthbLUSSPxFtAuHP65X9Maw/e/bXrruVJMEhkCqCG/CDbpE7v/BfnQ6bY3oWthhIO8nILYOe+gyCnekFO9cCusnLYtG+PUmkTZ3+8efPaLtLWY0/DjR0yctJw3v6O0NqeO3zIQDJ62BAwQj6m0JzltdxdBlOMJszKHFNgjmWcMnVydKtZ+VzW/zGrN74PIEBINUEFCcKCSN9dtYp6S4p2vLtu3Q2VTZWYxZU84miBJPTE0Wg9dQqqMd80+sqFRkNwYv/cXrzHjlWjFeCs5Tr6tQSIicAjWBL+zEoaP/iIPAFFUYDHYD7BBmFDhwhQuvtYqelzwdtLP1v7cHdAz80zrv+Zcqzx6VH9iwQHISTT5QBNibDsifjvPipbFG2ZmO4Q/pX5VawVC1dG4AQRwrirdzhg39EjZhC0hs+aj11xtOLogZ7qz3+H6w7sPbDfA7fetjMzK1O69e7bdF4SeUUL8ZLTTsJqmFgpxQDUxIQuyyXEmRzWGCLYXybWPWcBnBjzgFolp/9pgkFj/47mIyZ2yAkQiajgcaSAqekEK5oIRDDRt7lwwQJh2bLl5PkXntNcaamGqoaJBjrhZQywpkDBpBiXg8sLx4RUuj7Y9yBZEcICoU+KFJocFQxRr69tDPGSFGisq3X89re/Tc/MzmpZunbF9GPHjh39dxgDX8Yzjh8+/JKsgDJ/7uRLsob17k3SJTvUnzgBnhRnNBaGjbLoBop1/0mAYHDM/jnmCj/109QNkGwy+CIRcGdmwOG6Gvhw5WpTLB70wp8WL/xJNH6mK/cW6ZPdp/CakpJl9tZA0YwpE4nbxgHGG7kkDmxogTQMiCioB2UFLlvinNHJif3BZDBkzd9ctCQLvgOn0jOC4TCk5uZBfTAEm/bsp6VNzeFmj+fxBR+v+GtCE/+X0WkX6HckoecC6pjCnMLCq4snrNab2vsMzC/kXHYBDC0MQE4VtMNFA608PAOfxKEH42oQehAKMLspolMIg0F3HztstjnoW8t3bEDoQcd5Igd315W3vho8XPPQyKJ+nJPjSJpDAk1VMciGBffFe8QmkhjwWIJfp6AHYwMJC2CWIWToQBx22HPksOnnzdrPWg5dcfz48dJ4vzt5HpAxY8aMv3X6rI/7DijkZt50vUZAF/xKgHd6UhBqSKzMA0IKS89FbRvKE/wz9pnBaSdFMk8LHact/kko4QUIh1VwO1OIrmpY6xQ1e1jBr4ULF/BLlywlz7/wgu5Kc+sRPUJ0oJwg80Q3dYpUzOkmg57PrUW4LnVQLbRqhlnHKeihFAyOcppgBFp9YWoXQ76mVttLL76ULttl3yd7Pr10//79SaDuvpfEfusll/06RzHvu27KNCFbtgOEw8BRtKRY1joMBrYgQj8JPZ03VNxJC3l0zsFAaJ4Dkycg2B3QGPLDyq2fUmef/hX/2Lbj2oPHDu4/XTAzFk++c/y0Jd5QZOK08WOJkzNA1iPg5AjImDGq6GjVBDM6x52CHoOBDcL+Keix5nNr7jKBZyMOAw9MAEkEVbLDsfpmum73AVPoU7jytdVL72htbW3vvub997lSEnouoL4u7tt3+IS0watsGqQNLhzA2UQANRK4GKBH+tqVt74ROFZ30+gB/TkXx4FL5kDHCaeHoYczcGUjJ6EH7DYGPUEBarbX77n8WFVVcjce/ztArr161i3jS4a/NmzkMJgxZ6YBoPMBJcjb0JIH+sn5xQKeKPQAT3gTwORwR35m9+aZ9HtMSigvShAKRiDFmUIMRQVqcFQm6Ori6KIFC/jFixaT5198QfNkeI2wHsGYHo5jlh6d2XaIbtJYoUi24HSUaO4EOjHyYe4tSvHbQTIkI9gWDOtgRAL+gPTLX72Spml6YNfhPZft3bt3b/xNmzyzUwuQKWPHzuzVHJx386Uz3PkpXpLpdIIS9DFLOEMELhYCcAp6vtCKnaCHMwxWqR1L8SiEQIQH2He8AnaVV6rB7Nwfv7bgvZfOIGlhe3TOze9khfU5U8YMZ9DDhQLg5IFBTzAQBlm2nxV62IaN4pj9IvQ4nHaobW4C0Z0GhjMFVm7bZZ5oDzYf0cIPrt22ETNPz0vuITmqoh6AZENcGC0wtGTo5BKSuSzH5XWVFPQjPC4bauiM0EOtUNG4H+BMlp5WJ8xbsX39I4laetLS0tyzRsxYoFQ1XRKDHhtvAoun6GHo4c1oFfaopceUJdh95LChyHz1J5X7LjtRf+J43I2XPJF75N6HvuexOZ6dMm0amX7FdEO08UJIjXC8zIM/EiSyjDEXuHu1dtbYH8zaE4uXYe4tq1AjjidWsLsAACAASURBVOSufpoIGOwiFpHE/o7Qw0kyhBF6HC6iRhRm6REFtIRydOGihfyiDxfCCy+9qHvTPHrEVPHbOEHiQTU1VoKCGAbmYJ2Es47fw4p6RanrZK2v2CfxnkyOyuDQA83tkfaAT1FVVfzzX/6SFomE/dv277g8CT3d+4Kg7MV1g4e/PTYt9/LBBX1JfpoXjHAASAdLj/WN5w49WO8KM8Bkuw1MUYQwodCqGrB0w2aTzy/Y9s/1H99c2dRUG32SzoAhfH323D/khPR7J40cyqXZZeAjPnDylnvL19YOks3O0uKtlPXoVQhaehD40b0VdcVFYSwGPkzjh5rgdDmgur4eNMEG7txeUFrXRpds3KKlDhr05m/m/w3jLU9F4ndvc1+0V0taei6grh1RPOSyPpp30YDcfHu/7HxiaiEgFK0hp3dvfRWgByslT+8zbinviwwa3reQcxICAsYqUQDMZOhJ95ZAeTCwbplgY+4tQxJh9+FSQ3NIleuqtl9amww2TeQN4L/35HdfD7X6brjhppvoqPGjKeFBDOsRXmYxPSEsE2AFHEdDGSzzPXfSomJN/NYO90w/Mfam87+zAGNepJGwQlzo3lJUMDVCZZ5BD3y44ENu0YKF8MKLL+qpmamGaqi4xHC8xAO6t/CwwqEtoLLgjAlaYrQyizONQRh6I9jnY5YgJC/DNEiE05SIpiiRcDgQCMiv/f31NFVVW1dtXjPjyJEjWMogeXRfC/CzJ029t1+Y/n7a8FHiwPw8oKEAcKBG+9ByG51yd3UR1AyxBBALwmV06UcioJsGOFJToTUUBD7FA1sPHKI7jlcFw5np331n6YI/R3eWnaGHv+ea63+SHdS+O35oiViQ6gZZi4BMDHAQDtpb274APZY7y2BRPhbwRON6aDRGEyyFZt7EWREtQCZQnoe2iAqSJwNCooPOW7DMdBb23f7Kgjcu74Z4y+7rna/IlZLQcwF11PDi4Zf3UV2LBvXua8vzZhJDDYKE7+gZoMfSuLmwLT1Di4vHFjv6vecFMW9w73zOZppAtBCIHN/j0COCwCY0jOkJmwZoAs+gx0yxn9hYtmVaZVNTMgsi/ndA/OF3f7CuuaZ+2MP/8S2z94C+NKKGpLAaFlLTvcTkwSoIGctIMSlFC4+1MFmLDtNSOo+srY5ZXgallBMEiIQUSElB6NGBapRKvEBAo/SDDz/gFi1cRF566SU9IyPDUClCj0FESQCNSTWYFJgiM5IYptJHbU3IZFbKD9qCTtqgGPVg/DP+Z1KTatSI+FVD5GU1oAfbW+ubXa+/9lqaIIm1Cz5adEWy/lb8A+s0Z5IhAwcOnySnrR7bf2DqhKFDiRlsZ5IeFrieHXrQjWRZXKzxJwkIwAbW4wOnxw1+RQHJkwq1QQXeWbHSyB46cs1flr9/c0tLC9Yf7Aw93JzLrri7iMqvDu3b21mcnw02XQFeCYOT5yHkC4AkO0+JErKxfjrowfvBYObPQ084FITUzEyIGCiWxkGEd9ClazfToCDXLyvfdcWREycOJV1c5zfOktBzfu3Vk58mw4uHXNZbSVk4tE+RPdudyiw9MuZ1/4ugp81J31y+fcM3E3Rvkcljxs/KCLv+lu9OTyvulcOJWHlbCTDhLsxL60lLT2foUXkOdpUeMsDrKlt9/JNpDQ0NWMsmecTXAtIPnnp2a0NlzcDHn37KyO/dC8K6xmumJri9KURHswvFjBprrbCsPZYryyIey+Qf5QughNU97/InxnR+4d+jV4lENPCkeIihmZjBRQVOJKZm0A/f/4BftGgRvPTyi3pmZobOLD0EiCDwYJiW9RQNNlYWDS42eCdWgDVq8LCUrmiyOn45MU1M4WIxQMQg1DCooSumEQkrEdXUfLt37sqYP/9tZ5/CvnvffP+tOUmdnvgG1ZnOwgzXO8Zd8loB2K6ZOnKY4DAt8VbrQAsKjjErxicWoB67HgOOqBsJ09XZZ1AxGUyWzIE6XqLDCZqACs0CrN+9l1YF1ZrNtUfn7D/MpC3YqO1wf2TU0KFjpmQVLijKyswZMaAPsWkKQDgAblECQ4kAz8ldQo+1EThl6bHS2K24NxQrRPsos5FSEzDTUHS5WOp6U0SHo1WN9EhNY7jewb38xsoF/50so3N+4ywJPefXXj35aTKieMil+RHXomGFA+2ZLg8hpvIvtfS0OMy/f7Rj46MJViEnV0y94h5bo/Hrflk57gFZmURQVdDDPnDa7KCxJafnsrckIoKGWVtRS4/KEbrrcKlpehylGw6uu7TG72/qyU69yK8tPvvYd1fWVdZOfPzJJ8zc/DzT7rBxROJ5QeJJQ1MTOF0Y04ArhYH4wOYbnlUoj1p5YrpT59FQJ+NrsGYX5dmClepOJbpugqloJsfxxDQoef/d97jFixfDy798Uc/IzNA1Q8NsMsqLHLX0U6xMdHSTMbcVurUwLd1KirT+0sGdxRZJ5B5r6aOGTg2QRK2ptsH0+dsji5csSVm9ajXXqzD/9/Pfn/+jBN+b82iRf6uPCuOHjJgxPb3gnYnFxSn5bjuRTCxajIPrFPRYM8oXLeCofcO6Lwo9mF3I8yx0C5pamyAvvze0RTRo1wEaIxp9b9WaSOrIIc/95Z/znuvKxYXCibMHj1lQkpkxemxxf85pqGAGfJBud7AMLF1DsEFMFsDgYvdjaVNh9paVZo8/MKU9Bj1Yk8uK6UnzuuHQoUPgzcgEOSUVattDYEpOunX3QSOS6t7z8/dfm5Z0cZ3f+E9Cz/m1V49+eljJsOn9NM/iol4FDozpiQTbvhTowRde1Q2rIKcgQ1PQR3ccOWToOSl/WLxl1dMAYM0q8R1kzqWzntFOtP5gaO/+9sLMdAY9RrAdHDY788b3JPRgTA9CD8b0KEChXYnQ8sYGk2S4tr//2YqZbW1tWEk5ecTXAuSmOXMfznGmv6Abmv2x7zxu9h86iCrhELG7XURTNSrKAqGmSVU1AsFQALVLiCQLkOJwAhFk8Pv8BHfbqOcTc3wxlXAsVGqaIIoixZ/Mr2RJ5bDPYqwQ/jQMSgPtAZBEiVNUFUROMp244ADP/frXv+a3b99Of/nKL43UXmmmEVTRb0XbfT7q9rrZ5hrdGvi9gsATQRAICDwQjiM8ZylHRyJhYpds0NzYBIIoUrfdyUpWUE6gDdXVtKGlhW7esoXbtWeX6Wtv96dmpi9ftGLxs8lq2PENqHM4iyBo3Fw8btMAj6f3VeNHEKWtCYhJQRI5rDvDKpYLHAdqJBwtSGpd1Sr4+XnoQSA5ZRGyLH464UHhbBDiJTpv8XLT1qf33ne3rp7W2NgY7MKVJN9++ezfZqrqfTMmjBFSeYBMhwThplawMY0qvDqqrAksW9G6D6uiOtbaiumvGUxwLebiYnKGLK6HJ5RZo8KKBjoKurrSoC2s0X1HKumOqvK2JbWHBictiucwajp8JAk959dePfrp4QMHX9KfZiztl93L0T+n4F8GPQ2BdnPX0VJTy3K+umTrx88kWOCO3Hr1zc+3Ha799oje/eXemakMesyQD+yyrcehBwNaVV0DXrSDSuAk9EC6c/2i3R/f0NTUhL765BFnC2CV9duvmftmxfHKqzIzMoRhI0aSQYMH04mTJ0Orr43a7TLYHQ6QZIlitDKTFGRuLEBrDBNuix0nK55HAQd/r+kaCLzAFq+Y+jIWmYwoEYrxQnbJzk63iXaIqBEq22yUSIQYfsq/8sornN/vp9/+9qNGRkYmaDrqUXEUA6ydThdVlAiRZRtFKMMYZQx4V02DoEo4ghdF2DJM4namIJyBqesQaPdBVfkJqKw4Abv37oNmf7uZ4nE3gkDW7j24e/7GLVuwunokGWcR54A6h9MyMjJSbhtz6apsSkbPmjicp4F29FOCJBDsL7SpoDURDE2Nuq9OXZTBB3OpxmLKrCXQCre3Qu51BCYiQ0iQYPmWbVRxuOrf3bZ5XFVzFcb/fSGY+eopl97fl4i/mT5yiJzvdhI+HAQXJwCNqCAIoqVIHoUeS08smnFLdOCjhsOTYETQvYWvCGVK/Ag9+Gy6iRXtBODsbogYPJQer6Sbjx4OfxysnXD0KBNYTaaun8PYwY8koeccG+rL+NiQ4uIpJZC7rE9GthMtPboSAAF3Bz0Y04MhQ7iD1gwTOEkEkxOh3t9mojihmuv49bIta7+fKPTcNev2/206UHH/qP7FYr7XzaCHYkyPJIOCMR896N6KQY8gOSBCTfCpCj1WV2uQbPeS11fNvytpGk58ZGOl9SljJl4/pG/JD8rLq3rX1dcLs2bPAU4UoKRkEHi8KTQ1LQ3LUlB0JWBWlK7poKoqZGfnWrtfdDEBwdIQIAoiSJJoqY3jDIXqP5phBUWz5CqOCiJv8ZIObKEjEmdtlCMAFRU1ZO/e/fy8efPIwIEDYdKkSRQFKk0TLX4cpl2By+WC1rZmkupJY5YkParXopsG0UxmaWLvRWNdPVqVSEN1LbS3tYESCEHI5wd/u48eP1Fm3HjP7Z8tWr3o+8eOHdvZ2tqKlgDcxicXoMSH1ZmuIN0/6+ZXUwORu+dOGivbjZC1kGG5HgPxwgCmenOydI91KcvN2hl6cNAgYESzpbADiQAqESHC22BH2XF6qL4ptFtpuWPjti3LukgRJ6OGjZo4PiP3w+EFuRnD+hQQpbEO8r1pEGxvB7QSfhF6LG0qZpGKZg9aae1CdBMQgx4TBA7rl1risXhfCkjA25xQUdNIl+/Yrh1J4e5evXnDB8nU9XMfcEnoOfe26vFPDhtQMqlE6rU835vhQuihetgS3upB6MHXDCd33Ekg9OCLVdfeYu4tP2ZEshwvrti2FqXYT+XMn38rkHuvu/uN2t1lt4wvGSLkuByEx7IXRgREXuhx6MFAZgUr1ctOlrKO7q3D1ZU66eX9x5ur30s0Xun8W+PiPUMcO2LsqJtm3/yb5UtXji4uLkaxY1JZXQUetwfcqV5wuRyAYmsOlx1sNpuVJW5a8RQxtxVadNClJUkSs+4UFBTgZ6nL5aIOh539TlU1Gg6Hqa6qLEW5ubGRcJwAKW43aW1tJ7v27CXVVbWkqamJLTg2hx3a2lpAwUKVOu6+BXC7U6C1tZVIvHhKbZknzNXGoasN3VyEsLgzd0oKA3SP0wXZaRngstlpW2MzHDxyKFwfqn/0vYXvzY+6gK11NXn0dAtwl4yaMHeg6Prz3HEj3FkOgWAmqI4FPimxLD2UCS0DGKfieqz6VwKgXikSMvvJYRyNBT2WtceqkaVyIoR5GU60Buiq7dt128C+b/zunddxvujs6kd3W84NY6e814sj46YNH8JzIR9k2Z2gBUMg8WjpwepaXFSME7/Dgh5WUhQzWVk+IGayCtENoJUxiI4x3JSim062O0CjHAQ1Cq7UDKhr8tFFmzcbkQH5f/zDP+c9lWAIQk/31wV1/ST0XEDdMbho8IThct6KbJcnBaEHxQnBxFINp9fpSTRlnRX9NAwwsN6LJIIOPIOeg1XleiBD/slHW9ehImki0MPdf+1d79buKrt20rCRfJpNZNAjmZbpuadjemROgoiqgGRzQUBTGfTsO16mc/nuX81ft/j/JWjFuoBGz7/8VnAuEZ59+oe/riqveeCSKZfyKZ408AX8+HsSUiLQ2t4CPp8PImqYWVJw3LGcqVhscKefbAHCYqKSRO12G/5kIKJpOsXgZVT0lghPfa1tQAWsZ01Ic0sbEW026NtvAKCVZ/TYMeALBCAQbMfUZBKJhBjQIID5/X5AxW4mUogAJvIMiLD6Oi8KVuwQ4QDFDm28iEHMIHMCtLe00PUfr4W161aGmrWG2Tt37tzcIcg1CT09PxRJTk5Onxm9B6+bObAwvyg3ndgFCSLhAEjAMeghhgmyJGA238m7ORfoQfBBi4vGiaBwEtSFNfrh+o1mzshhe/+w4j2M6wl08Xi2udOv/M98anzv8hHDpDx3CuFCIbChSROVxztBjxmN6UHokXXLzo0xPQg96HaLSXVaJUcpYDycHSHKoBDSKLgzsqGpPQzLt35iav0Ltv9pyQdXtrS0+Hq+2S+Ob0hCzwXUj8X9iseOdReuTJddboQeiTfB1CM9Cj2oyIxug5ilB3cT9b5W80h9tdqcQv7z4882/F+CKZHcfdfevbBu17Grpo0ex6fgBjocBjt78dE7QZhWT7zH2WpvxaBHtqeAT4kw99buo4c1tVfK95dsXvHrBJ8t3tu+WM8Tvnbng78/frz2nke/9R0YWFwCqqoTQRI4g1KET6JrKqEcAUwbR95h9bIwWJOlirNUPsCYGvRMGFSHxvomCEWCEPSHiD/oA0xLJzxQu+wAWeSwXDp4XG5KRJ4cOHCIO3S4lEyeOo2OGTcO0jMzaUtbOwkrIUART17kQNcNloWOwK1FFHBIMouZwEJcBmbU4E1xuM8mgMPSJtlADYeBqgZEgkFIkexgaipdt2otbFz/cUSTfVdv3759y2nE6y7Wfv6XPxfG9cwsGbNmlNc+cuLAfhwGr4f97WDn0bZrgKlq4LLJgOOLwXNUI6crSw/2toTu/ai1B8FDJ2jpsUGrBnTJ5i3U1qeg5verPxx+msQHbvjgwVOmZxd8OLp3rhcLohrt7eCW7aCr1jyHI5xlbzExQiuQGaHHrmPAMoDGCi9jhtfnoYeJZ5o6iKLMoEelPDjcXmgNKLD58BGzxsbX/H3dRxObLNXoJHCfw8hMQs85NNKX9ZGS/iVjxrr7rUwVbZ6+WXnEgfWpzlKGIlFLj8xzgIGhGNPDyxKoJoEGf5tZ1lQXqbZFHtmwY+tbCfqLufvn3LW0bu/xGZeOmcDZqU4AhcB41IXDKtuWQGG8x9mgB7O30NLjcHmhPRIGv6bSnUdKFV8q/9CaXRvfSfDZ4r3ti/U84bbb7vtHTW3r3Ecf/Q71elKJouhEtjmwqDqztOioj8NjthZaeIAaqsLggic8EB4zaSz4ien1OO3Ok/o8uAc3dRMUTaGmZoCha1SiHGSmZzIV5WUrVnJrNq4nc2+8GfoPLMZAakhxp4KJbgRZYODDdFl4IBhPxBHCLDg4CVoVuNDiSRhs6UyCGckLwDQ0cMsu0CNhcNtclKoKLF24FNZ8vDwS0pqv2r9/Vwx6LtZ+vRCfS7rniuvm91VCsy4dNYhPS/GQkK8NnKLMAoDNiAouhy0u6GHBzAx6JAhyMl25fSf1yVLrm9vXDDtNVh7Jy8vLu2P0hI96S1zRoLxefKoogx1zsHAgdQE9GNAsUAMcmlVcFDPG0NKDFh8L0Cz3FjV0kDCwB03SuglEdgAnOhj0HG5qMj9raWhbeXT/9GQw87kP0ST0nHtb9fgnBw0YMHqst2i1l7O7+2blEocsWNDD4nosYROraCNG+FuplwlDjyiygFK09mAdI8UwaWPIR8ubG/yHjda7tx/chcF78Us+A3D3z7pzef2+8ssuGz+Jk3TlJPSwDBnR8nnHe8TE7SyBOesqWNLA+p9jQa4RRQOn22NZekydbi/dH6oWQ9fuOrpvXXJ3FG/Ld3meeMONd8+vrGqe/dR3nwGvJx3dRGjpYdadiKKAamARUqyObnUWphajUg5bGDpkbUX/TnGMoHuMZzUhrHR1QRAwXZ0KHA9qIAQi4Vgff7R6Jbdh40Zy70Nfp8OGjSBNbS1gczjYuECgCWPMhyQC4XkSjgRZ9iCJoKWJAOWFqG6dJU5onYTfzYGB0ON0Q9jvA7fooJyhw6pFK2DLho/DdW1Hpxy2hOuSu+xuHUpnvRh/0+XXvNzb53/4mgmjpUyvl4R9reCSRcAiokYkzGQRcEMXkylkcwWiRHSeQIsOqzoLwGJrMH4SrS74ewyFVngRIrKLrtu9z6wKhYMfHtsxprKysuw0fe2487KrXxjqcDzYz+uVBvXuQ2gkyK5niRDG1JipNb6iGWOyYURj9S2dHtwAnqoEhyKYOsiyyOZnxQCQHC52b63+MDQomvnRkdLgzva66z/btWt9gvP0WRv8YvlAEnouoJ4cXFQ0crSn75oM0enuk5mDHl6mP2FVgbZelJOFG6MFHFntlgSeAYNBJdEGuCi1+QPgyUynx2qraaW/ufmQVnf9noMHtyY4oXNfu/KWj3zHGqZPGDqCs5sasaMESiTAglnDrBxAfNATA57Oz8+CGPF/ExcsA3RMRaYAcpobjtVVm2Ut9b5dgYrJ5eXlpQk+WwItf1Geap8794FFdc2+6Y9881s0Oz8PVF0hlGOOK5a1FcVSpoxroF5zVKAt1hqdJ6RYkDOrq2uBkVULAstHGCZ1cCKoEQUhiPvDn/7ItbW1kceefIo6XU7iDwXB6XLhkgMaKtui2wMD9y0RQhZPJDGmoqAI6N6yylBgGrFgWD8JpsoLHLQE/JDm8UCkxUcLPOnw15d/By2NNYHNB9cPq62trUyOoy99PHNXTZl2f3Zz8OXrJk9M6Z+fQ/yNdZDmsoERCoBDltlmjuckpr2D/1vK3xaExGq9WanrVhCzpRYec3UKLJg5RGRa0dpuLt2yNbIz1DLtwImju07T11xJfr8hEzxZa6YPGZo6fdRIUlV2BFKdmEcW1eVhTWRp8aAYoaUP1KleaKxky8nmtGY3q2ApQlG0eCkIEOQF80/LPwo3uuRHV2xZ/2bSan1uYzAJPefWTl/Kpwb2HThiQnrh2nTJ4e6dkUUwEwEXb+uIQc+p4o1suma72PgPUzNZajFmv/giIXB6PfRw5QmzVmmv2dF89JqjFRVYNDGRXSx371V3rGg7Un3p5GEjORvViYyXU4MsIyaCLq4EoAczME7tjCzYwYlNMNEaZqUza4D/ExBSXVBafcKsCrU2bis/Mq66pboq/pZLntm5BdLS0tzTp9+4KqiYo+594EHqyUglBtEImuoJsWyS6Fti/ioWoglgclgR+9Tw6vBH9mkG/dHdeAfqYdBDdJO6JBvoioKqzOT//u8PnGyzkXsfuJ+muFwkpCtMJwUhB0sM6LigRccL7vBxrEiGpYirCAA6SkZHgdmOdX5jZQokAZpDfvCmuEFt9dGClHT4+4u/BV9bfdvH+9aW1NXVNSZHw5feAmRwUdH4UVLqhzNHjc4sKcznIr5mSLMLoAV8YJckZuXheMmynmBKuFVkhMENg2i2YcTg4VjmlmV1wX9CuEDoUTg7PdHiM5du2qLu1/1X7Dx66JPTzIckNTXVfXPJxM3Ds3KKJw0p4XR/K9gEzCRTOgggIvAIQEwxav3RmdvVKnwbmwmtjK6T83u0fIbBsuuj7i8QIMwJ9G8r1kSU/Kzn/7HsQ1SMPhW1/aV3x1fnC5PQcwH1VXHf4uETMvuuTeVlD0KPCFyPQw8WI0IrD0EVUmqA4LCb+8qOmO2cVrap/tCsbiiayD1wzZ2Lmw5UXjl5+EjOhdnAWAKAFVMVE8rewgXsbNCDk4dOKBgYKOiUYF/5UbNN0GvW7tk1tj5Q33ABdf9X/lZQKXf8+Nnr3GlZ/W669TYqOWWkT4Jlq6wFxoIeVnMrKsuWKPR4bU4MSCa19XXkz3/+MxkydAjMnD2LOB1OMHkCqq6z2qE4xk3Oqq7Fxg1LUz479DDgkgRojQTB7XSdhJ6/Pf8rMLRA8webFgxMqnr/a4ZuRkZGr5m9Sz6e0qf/gGHFfTleC4FH4iHibwE7us0xBoZDi2L80KPyDlrR6qeLN2xSduv+K/aeHnqwEcSHZ879Wy+Nu3lcv75ifoabmBE/8FSzpEfYEYUehJdoeEIi0POP1RtU0jf/zd+/P+9byUzUcxuHSeg5t3b6Uj41qH//oROzitelUMFbkJ5JMD22py09GPeCu2Dm9xY4MHjO3H3kkKm5pX3LD2+bHc0KSOT5uYfm3P3P+r3lcyYMHcF7bQJLWccq6xiTgeqnPWnpwZRjhB4TNYEkAp8d3m+Q9JTyD7evmeDz+VoSebDkuZ9vgSFDRo7LyipeMmjYiLSZs6+lLOwsCj0xO09n6DEIWnpO2So7W3pwR34mSw9CjxqOkP0H95O3336bm3PtdXT4qBHEZreDaJMhEAoRhB+CsUPoVo2BD6szilk7Z7b0sN22yINfV8Ah20BvD9A8Zyr85ee/BKeDb5y/5t0Bp0ljTg6PHm6BTMh0XTN52OLBKalTxg4ZyHslDhwCQKS1BTBBw2KMmDvolKUn5s6yRp3l9rI0er5o6dEEJ61sC9CF6zYoO4y2yw8cObLtDJZv7rLRE28Yxjn/MrpPoXvs4CKiBVqBBwUI6JZ1KQo9aLHBA9+LRKDn3U3bdD4/d80v3/37jUmh1XMbcEnoObd2+lI+NaD3gMHT8kvWu0wuNS/V0p7oaehBSw+afQ2DAmeTIKhr5p5jhwzI8mxYvHv9Le3t7a0JPjx58Nq7/167q+zWCUOGC5kpdkKDQRBMNPkSMHhrUornOJOlB+N5cHBLvIClBVjAdIgYsGX/LsM9IG/vgm1rpidLUMTT6qc9h9xwwy2PNDToL1x6xVW2qdMvBSpQoqHEExYoj4INuhnYQkOtkZ0o9LhFTCmPkA2bN3Jr1qwh993/AM3N70U4gQeb0wmBcIgFUXcFPcSg/5+9swCv6kr3/ru2Hom7hwgEAgR3lyIFipS201K71bF2+s13Z+53597bO+7emelYfUoLxZ1Sirs7CUQgxD3Ht63vedc+BwJDiQfaOft50tOEfbastfbav/XK/wXRuDP0sPghkQcPZoBhpmGziybZIuCvP/gFJCdGVf787V/2Dr5sunQctedg8pNTZv4pTROWjOjfR0yKCSd2qoG3uR5QioNpQDHdm5stPe2FnrJmN127c7f3uLdx6rnigiN3gB6SHJWcPCuj9yf9Y2KzJ48YzGG5HYGqLKPMjOExLT0IPWY5DExj77h7a/Pxs7or1H763T1bpga1eto2dILQ07Z26pG9+vTq1XdiysA9VhWikiKiiE2UTTl1c03A/osrYUSEm3y+nbg6hB5W0E5RGfQ07WQXeQAAIABJREFUed36hdJiXY8PWbZs16avdMGETp6a+9hrlScuPzeyX56YGBlKNKcDLKjQQ6FHoMejKkBkGZoNhe49e0JLzOu9869rly4AAE8nmi741ZtbgLz44itvnj179ZEHFi0WhgwfgcBDNFDRveXPMjSVZwMTP4NtqtA7WXoCWVvXT9UykFnTDTsRCULPho0bScnVK+SZZ5+ltvBQolGdWK02li3GXKDMhWu6t8yniQLKprQGPawchciDgrJCCEgON4Oe17/7U8jpk1b6/dd/2DdYTf2uPQr8gglTX8rS+B8Oy8myZqckEAtVQHE0goy+Jl5goqu3gx4zhuZGDa7PsvSge6vC6aXrdu32HvU0TDlXVHC0lRhH61MTZ72dDvyCKSOGiiGggWj4/NCD3zQDmVGlxzx/x6HHy4uw62KxXq76St7Zt3WMw+GovWs98Tk6cRB67qHOysnIyJmYmrdX9uoMeuySpduhB91boiiC0+MFKnC03ucxiqrK1MYw+PmG/Z/+uAv8xOTRmQ/+oOb01W+O6NNfTo2LJKqjGWz+isPob++MpScQyB14mQUCmQOWHnxpulELxmYFl6HSvedPKDEDst5/e90yBLrOKE3fQyPnnrgU/sUXv7mj4HLlqIcfWwLZfftyLsVNCMdiekwzPgvIvBl6DKqwiZ8p8beA+cAdtQY9VsoR1eUlH61eyV4fjz72GBWsMnF53USyWpmVhwWm+sutBMYJU2GmrUOPKavAgyZyQDUdqNNDk6zh8IdXf0zzBmYXvfra9wZ0wTNyT3Tg5/AiyKj+gyYPC4n5aEhWemS/XmnERhXQXc0gEwIy9ptmJkoEApkD5R3aCj0YyFzp8tH1u/d4j7qrJ58tKjrWCvTwc8ZMfDZbF341degQW3yIhciGFwQDA5oZal+HHnMsdg56jpZU6Ofqaqo3ndo38lpdXdnnsA97/JKD0NPjTf7ZJ0TomZw2eL/oUSMSwyNJiGztdugRgAcJrSAuN+gc0Dqv27hSX+XJ12q/fPjcya4Q7yNzJ8582VNQ+8NhOf1t6fHRRMVCfAJOQ+jpxoT8jru3WkJPSytYAHpwde7yeYGz28AJmnHw4mkfSY383rodW38VTPHs0sEv/dtTLx2rrHXmPPrEUzQpLY1rdDUTESuecze0SW6FHt0fyt5W6GFCgoZBDV03eJ2CrAMobg/5cNkyEh4TDQsXLaKcLJJml4MTZJnwrLSKKYSJriqGVwhXhJh1mihlwfCflb2F+igIPYYsgK6oDHoSEXr+50d0yOCcC//z++8ODcJzl46jdh2sV0JCr6mpffcMykhLzMtK52y4jnE7wUIIWEUJVAXrXLGcLb8+DwaJmerLpvSZOfd8lqXHSyy0yq3QDXv2evc6KsZfKik51Qr0EAxTGBcVv3XmsCGJvSIjiGxg2R2EHhyJ/vR5v6Wns9BzurzeOFF6tWFr/pGRV6qqSjqZaduutv+87hyEnnuo5zJTMntPz8w7KLiViAGZ2UTzoFk0cIHd496yCDKrMO32KSCH2GhhZblRq7nqD9QVz8kvym9tVdOW1iMTho9dFNEo/LV3QkpERkIsK0Ohex0QGhoKitq1Oj0B118AetCKVVpRDul9+sDR/LNGmbvRVSm4Hz5w6vjHwQmiLd3Xtn2wLMDY8bNPpvbqlzZpylRqj4gkDq+TWKwCS1kPuLBMs74/roEFcqKxLVDo8absdfNldEttroCuHKWGIaJr1qvSymvl3PtLl5L75881Ro8bR2ubG3lJkjifoTEhwhtidDfcwnhsDCxtDXrQ0oMB/tQiMktPrDWUFp04C+v+9p4xYdKIQ9/6ybcnB1OF2zZGumOv8PDwyMV5o/ekhYbkjB7YlxO9LhJjs4CIAoWqgvIIZgzZrdATyKbyi7x+FvRQSzg9U3KNHsov8H5cfmVYcXlxQWvzBl7T/AHDNw2Ijh4+JS+Pp84mllWGdQ6dLhfwkgycJEFzsxOsktjhmB4fJ0Jhs8/YdGC/81B9xciisqJLrV1bd/TB5+2YQei5h3osKyUre3pW3iHe5Yvon5FFdK/SrdCDgMATgUGPalAQ7VZaUH5Vr/Q5y3dWnptUUVFxpQuah+T1yRufwcV8mBEVl5CZGEeI1wuGzwkhdjuofvNzR85zO3HCW6EHC0jWNjZAbEoKHCs4Z5T7mutP1l2b0JbJqyPX9K/6nZSUlOShw6Yczek/LGbshIkg2+3Eq/kIJ6Bry4QeBh8t3FvMuN8CeljboTacf0MtOVYDu0Uh0gD0GIaui5SApFLIP3eebPvkEzL7gblG/7w8aHA5eE7kOSIImBtmHtb/xZbZYW2BHlYqBbMaJf4m6Nnw5vv6qDF5O77zi/+eE4SeuzrqbU9PvX91HMdPHjcgRwglOgnhAOyCALhoRP2xgFvVDKb3W3raAT2niq7So5cKPZtLz+e10ZoiPzhp+g+yifjyzOFDpXACEILWTsULPkUBAZXAMbHC62GK5Oac1X6dHoSeIodibNl/wHXMXT7uQmHhuSD0tD4Wg9DTehv12B7ZqalZ07OGH+KcvsjcXpkMerozkNl82EzVYqyBxVtleu5qkVapOIv2Fh2dWOl0donoWq+kXn1HxPVdHyfYM/qkJXGczwegusFqsYCGKcNd4N4KdFIAesxSHaYbA1f8UlgYHC84r9dxvoo9pedGVFdXV/VYx37xT0SGDBkxISU1Z83o8dPDho0cydyWlAeiUwUwke469BgcZS4F/wqbsrCqz05ZR0uP4aceps7MCAalCQ0DoceqAt2zYxeXf/kSmT1vjp6ckQ5uVRFUQ+OsoaHEp6k3iVcGoIeNDebWuLN7C0+HooUY04MVu2MsIbT45DnY8u4ybciwnHWv/uZ7Xwq6Se/qABe/NH3Oz6J86pfH9OstJ4fbCe9xQbQ9BLxOB8ioNu+HbTOuDDsekyj8CeutWHoMOYyeLLxCT5Vc9ay6eq5/G9W3uVGDhk0fINqWzRyUF5YVE0VCiQHeZge7FslqAY0joOo6cKz8Rceh54pTMzYfPOg+7a6ZdrLgXGtB1ne1o+6Vkweh517pCQBIT0/PmJM14jBtckUh9Bg+tcegB+tuGSJvnCrM12qJcnLH1VMzuioFMi4uLn56xqiNNi8Mzs1I40RVBd7wgYDp6qzQY8djejBGo6Ui9a3Qgy9K3iKBlyNwLP+crkVYL3+cf3hkMF29Swc+t3jxY9/yqfx/z577oKVPv1zi8ilEsIigaB7QefinlHUw/I5bVobiztDD0sbNChTXoYcCpYIBVPYZdOWy5VyT00nmLVygRSfGAQi80OR18SEREcSnKjfdaHuhB6FZJRRUgTDoiZbtDHq2L12p9spJeuOXf/nlS8GaR106ltp7MG7a6HGPZvDWPw7JTA/JS0/ltMZqiLWHgru5Cayyjbm2WMZUB6BHE0Po8UvF9GJFlWflxbP9yurLMFi4VYX62NjYhDlZA3cPTYjPHNU7i4sSOHA11LPab4JVBremsQUZQfDpBPSUug1j68GDngtaw4IDp0/sCI7F1odPEHpab6Me26NXr1695mSPOGw0OKP7pvUiVNFYMUVz6/qYHjyywImmXLtsAQUM43jBBcUVLmxafvDjx7swFdf+5MQH19Iax+RBvbM4LLInEQ0MLLbHCZ2GnhutcyOdP2DpUXQNbKEh0OjzwpHzp3VbdtKhtz9eNQ0AfD3WsV/8E/Ff/eo3P6qsaZo5f9FjUlJ6GmlyuYlkkUAF5fYp652BHgZAhoHQQxvd9L233uY1MMiihx5SYpMT0U0r1jY38LawMKLqKH5odgBb5PtfV2jpYZl+WO70DoHM+GJSwLhu6YkUrbTk1HnYsWyNLzxB+uHfl7750+CL5q4OcNIvK6v/pPS+2zKjwmIm5PXntKZ6EiZgOQqnaem5DfTgfMoSH1qx9KA44ZGLl2lxfaN3xYXDfUprayvaAj0AYHl62v1vZ2iwcMKAfkJSmI2ozQ4QJAGIJIBTwaxFAPG6BEnH3FsVHjC2HDzoLRY9z3xycN+K4FhsfSwGoaf1NuqxPTITE9PmDJhwRKt3xOSkpqP9s9uhRxLMwnwgSuDUFeNEwQVPUxT34w2Hdv2iC2MVpMenLn5fvVK7cFi/HA5rb2HKus+HtZGkzkEPZuW0qD92q6UnAD0NHjfde+qYHju0z/I3Nyx/ugvvrcfGxz18IumVV75zqLquKWf+okeFiNhYzuHxEg5dQpx+R+ghXMtijDcHGuP9tgxkRjdXIKYHsYc3qOG4VkWXv/8Bjy7Mhx79kpqYnkpFm1VscDULks1GdEwTvgV6Aq4t87N16MHyLIGYngjBwgKZd69Y71Fl50urN61+J/iiubsjMzQ0NPrfpszaH+rzZtw/ZgQvqV6WLEE0AyQs28z6/2ZLT2ARyRsoG/7Z2Vuo03PwXD4tc7k975471Lumpgbd4q1aevCQU0aMfnCkZP/buOzskMzYGCJoiM8GSoOwmoOaoYNMOhfTU+3ljC2HDvoqbca/r9n1yV+CY7H1sRiEntbbqMf2SEpKSl08cOIRtbYptk9KGoMeiTNFrLrL0oPQg/CBtakcmkc/cflS82Wx6aHj+ed2duEDxD8xffFfXQUVT44a2J+3YGCfAOB2u0EU5W6FHqywjj70RsVLtx85oMYO6/PTpVvWfL8L763Hxsc9fCLryy//50WXV4ufPWcRZ4sI5xQd66drmB71zzo9GFjhX2G3B3oCoT0Y08NeY7qhl18ohB0fbxMaXU5Y/KWHleSMdINIouTWfIJgsXQaevCc7FUlCwC6AeG8HIAeZ527dMn2Azs3tvEleA933+f+0iwvP/joJr28bOzCSePEaItIXFW1EGKxAI+1BTsBPZiyfuDsRVqlqJ53zhxoD/SQXgkJ6QuzcncNS0xMHpCYxNklHjw+D4MeQxLZYrOz0FPj44ythw/76sP473+4bSMuVDtTf/pzPxDacgNB6GlLK/XQPpgBs3DA+CNKdWN8n5RehNM0EDmRKdmYZvkb4/lmp1fHLjDg3vL6VKxPRZt0n3G8uKDqcP3VsRUNFaVdOJlzD0554KfeS5XfGDdokGgnBEJkAdxNDhBlS6ee0pYr+YDJmrm2sEkoWhp4f+0kxdh2YI9CcmKe/fTA3g+78N461vhfoG9hiu6TT36lQKN82LSZc4glLJQzCE+8mgocQg+rpu7PomLhOZhCbI5gghL8fnn+69WvA5iP6VuoouzP3sKI5kAgM3NPaYZedOosOXb4CF9dVweLH31YS+7VS1cIlRRi8KLVSnA1HbD0sPP5XVw3rD1YjNYMVkY3FwtuNrBkmJnSzqCH6kBkkdXqChdkevn4Gdixcl3T1br8BUdOHNkTHEt3fTALj943+5diTfWzD06eZE2LCOPqr5VDbHg4A1VTjwczBc3MLVM+Af9uBtSb1mGzTARa/m5UWZfBSyS6/8wFWqsZnjdP7e1TW1tb2Y7+tj03etK2EXGJIwempPDRdhlcjiYAkQMxxAJer5dZ8tlY9M/v5lNxc5TijRphZiEL0z7JgcLJUKNyxuaDh5WGCOFnSz/e8MNgUH3rYzEIPa23UY/tgVWqHx8357CzvCYJoYf4VLByInCUMjGt65WqTQVbc/gzWfOObhxGmIJgkaGsvoY2UZ9+ruJK4fGGkq4O9CUPTJ75styo/ijZHm7tk5ROlEYH2CQRDECdno5vmJJqFhXQgRj+goEY+GrwrLqyTgWwRkXCoXNn9AbV6SrQy6efze8S/aGOX/QX7Jvp8ekZ0++ffzItK9uSO3Qo4W02jnIc4QUJ5RBuzDEYicNePuZPYMNJH5XBA4JxOKJZcjHuIxIWc8bzHAIQ1XwKlQlPZUGk1OU1dm3YRGIiIuDoyVNk2NhRZNCIEZoCINQ5GvmIuHiClr7AufDz+mvDD1KBy8DniYW7+h+swIuS53nwKD6QJAnQ8mo1CC0+lw+7Nm+tu3j5yOwzF88cb8dL8AvW8/fM7XCTR497KB2E347vkx0zIDWNCyWUuBoaQBawBhcOMGIWnG0x2zCEprwJHaCzrC6caw1CQEcpD5BBk2zM0lPm9no+yD/cr6ysbYHM/pbhn79/wa9CaxpffGDsBCnWJhHqcwJHNNBZSCEGpeEcfKc5PLA4wHJBAnOJ6ZoBOC6JNQyuuTRj08FDiiPe/pu3169+NQg9rY/JIPS03kY9tgdCz6Pj5xx0llWn9E3NJLxPAwvBh5Ky1SflMNMFV6QmALHa6H6fdMcukgNd0UEKsUOVo57WqC69sLH6xKZTeyd2caAvmTB81KJ4EvLnGN4a1T8lk9BmL8g879dv6Tj2BKCHUB2A6qyt8H2mU3PiUkECOSKcHr1wznCJWvXua8fHVFRUXO1YewW/dZsWIHn98kaNGj1lW3q/HDl3yFAgFonT8M2BoEIFNscQf0AOZtCY0GPG2hBcaTPoMS0sASgxxzmwJC8c6Qg9uqZTQ1GpXZSpSMFQmprJ9rUb9AH9crx79h+wZOf2lcZMmKwZksA3e30cZ5EJcyX4Zznz8/q6+fqtMAOAH3jwGgL7owUIXy64IrdKMhBVBwsltPBcPuzcvKXmzKX9M/Lz888EoeeuPxckOy2t3+i0zBXDE1OzRvTpLVh1jRCfB4ih+qGHMqthoG8RshF60LaDG4/zB4Mes/91kEDlRNCFEHroQgGtdLq8718+mnf16tXidvQ3mTJ0xMIBYvjfZwwaGh4faiN2QQefsxZkq9lmhs7763Hd2oY3gxDB9wBnyovgD88JQKyhUObSjY2HDyqO+PDX3lq34jtB6Gl9LAahp/U26rE9MM3xsYnz9jcWl6X1z+jNCQgklHQr9CgeBSxhoVDnc9LS5lqtyvBsX31g2/wultYnA/sOHJ0bmfwPm0dPH5TRh+M8GvNnm/otHYcewgtMc+N20KNxAqhUAikslB67eE6nEZZLq05sndDc3FzfY536xT8RN23yjIczMvv9rd+QwXJW/wEAFonzqqaFR+DkTkGPChrwogAcR8Dn9VFQNBpusxuGT9GbK6qEXVu2No0ZOezq3gOHsyNiY0Jnzpmn6iKPzi3eqfoIJ4vdAz1btlafvLB72uXLly+04yX4xR8Nd+kOIyIiIh4YMmJjb9k+fNLQwbxFUTg7T0D1ujoNPccuFdHyZqdv+aWTwy9duXSxPf2dmpqaNb9X7pbB8cmZOUmJJCpEhObaMrCHCIDhmlTrGuhxJkT84c21H/1nEHpaH4BB6Gm9jXpsj4SEhNhHJ8zdW3vpStbArBxOVA0QWWxBxy091+MhbnsXNyw9DaqbXqi4qrjDhQ9W7Nj0fFc/PImJiWkTsge/L9a5Rw/tk8vLiikMZwLPZ0MPrs7uuLFAb8Ms5kexvg06usx4HoQeNFFTq0yPXjirWVOjDvx9y1JU0HX1WKd+8U/EPf7wk9+1hEZ9c8jY0VJyVm8CkkAY9KAoMhVZYMyNuIq2WXoC7i2foYBkkRn0uJ0uymmGERUSZnibHXpZYZF0bN/es9FRYRubmz3Pc7Icu+jhL6k+QjnBZicOn5cDrJvVRZYeTjPAYhBaeD4fdm7ZUnX0zI4pxcWtlyX44g+Be+IOpadmzF6ZpNL77h87RhA9Hi5MEkDxODsNPaeKr9LShibf2tLTE89cvNhed6blxWlzViT76MxJw4fy4RIBxV0HPFHAapNBV9DFdjv3VtstPZuOHFadSeG/f2PV8qClpw1DMQg9bWikntolLCws6vnZj2yvvFA0cHCfXGbp6W7oQfeQznHQqHuMk4X5Pi0h5Bdrdm7p8uwmrM00sf+w34tVrseH9M7l7QYPgtF10MMZZuqzCVIEMHgEocfgrODlgB4+d1oN6Z2w+u3NH2C6elCjp+sGtfDNr37rI4eizRg7bbIYmZhCDIknimpgsU9CUNnPH0BsBpO2HXrQvaToPlYQlycEs/2opIMRYQ/Rm2rq6OWz58TL50+tKasqfjs7tf+fPIaR+ugTT2sO1UssYeHERw1OxcyrLoaeogsF8OmmTRUHT+yefO1aYWF7Vv5d1+zBI93SAtxT98/9e5zT9+jcceNE2eflQgQONJ/7Jui58Z22ubcMMZSevVpGi2vqfB9XXZ53+PTx9ma1ck/fN+/HYTWNryyYMlG0EZ2ESgBNTVUQERoCuopR1h2HnmuoyHz0sOJIDPv9m6tX/FdXL1a/iKMsCD33UK9GRUWFPXnfog3V54vGDO6Ty3eFewtrB332xoHNFgLNHg84QDGOXDrndkSKX95xeO8H3TCRi7PHTPnP0Cb9v4dk5ggMetDHbtysyHvrtaIf+06bWSUZPfP+ysks0snMbsCYHoSeZk2hB8+eUkL6Jrz2wccrcWLA2gfBrWtaQP6v//vqoXqXt8/UubMEMSyC6BxwPtRIsVgwpIIGslNagx5TMBCVTMyNZVVhTIbAYwUurHJOLYQ37KKk1ZRVkvPHTwglhWd/dPD43vfnTF+8ur7ZkbvkqWd0D9XAEhrOqRwQzLzqMuhRdWoFHgrP59MdmzdXHDr5yaR2xnh0TYsHj3K7FiBLZs/5QaJbeWX6sGGWKIHnLIYOhurtNPRcKKuklyurlYOOsqc7IABIpgwf9UAusb41ZdCg8IRwG4m2C9BYWwZhdhuw6a+T0LPl2GHFkRDx+zdWLw9CTxuejSD0tKGRenAX+1cffPr9hvwrc4bk9OcxkFkGzGrpuHurNeixh4RBdWMDeERqHLt8vrkInDPPdU8NF37qyHHPJ3il3/VPyxJtOg8Wngddv7n2UldCj4aBzESGZp8XLT0Klx357fW7Nv8puBrquhEdGxsb8swTL55zaTRuzoMLeF2UidtQOa+igdVqI1Qj/wQ9ZqFYE25QEfemQOJboAez+1CWAKEHazbaOdGQKGjXiq/A2eMn+CvFZ17ee2j3mscfenZlybWKsY8+8bRhjQwD3mIjGNPTlYHM3E3Qs6nsyOEdk0oqS7Aob1vE6rqu0YNHui30zJs8+dk+VPz56D59wjKiozhBV8FQvMCjLAL7ufG6w6xXc6l050BmtPQUVNbQi9fKlPOa41urd279c3vnj4zExPS5/Yatz7Bb+48d2J9YqBc0TxOIBDPLMG2+c5YehJ7mhMjfvbl62X+399r+FYdSEHrurV63PDX34dd8JTVPDc3pL3BetdPZW3eCHrSS2OyhUFZbA5qFN04W59cdbb4yvLy8HDV6unojo/KGP5jNR7zbN6WXxaoSsAkiGJ2AnoDoGL5AWUo/kzk0RTkMgpOaAD4qYgkKeuTiWZ8rhjy25+SBdUEBr67rWhTUfOyRZ05qvGB/4JHFBOtaN3vdnMengmyxAEdRZ8rMzDL7y2AWnM+CnkAhSNMqZKZUeVUfauRQmReonZeoqBn61cvFcPLwITX/0pEnjhw/svvJL73wZtGVa/MfWfIkTeiVQkG0kFpHE8E6R52x9KClEcU7MXurJfRs37SpdP/RLZP9mYBB6Om6IdXhI43Iy5s2KiL2nWGpqQkD0tOIrGtE87rvCD3mXPHZ2Vsgh0F+RY1xofSaes0Cv3xnw4rvdUDN3froxOl/SFK0Jx+afR+nN9UQu0CY603ixc9IWW9bTE+pQzW2Hj+i1MeG/Pzddat+EISe1odPEHpab6Oe3EN8ePoDr1oblP/ISkgRImUbEMXUjuiOlHWEniaXG8JjYyC/rES/VFNWcaC6IK+xsbGxG26aDB88fFIfLnx1alhMeLwtAkJlC6iKt8MM0hbo4SxhcOFKMc0vu+qttDunnr50/nBwZd5lvUumTJm+KCuz3zs5eYOFvoMGEGqxcY1uB2e1hTJYEDlLh6EH4UhEEUu3G4vT0jCLzXBW10F8RJS+bf1GwlPtyqqN/1h85syZoq89/8pPzhcUf23Jk89AUmY61QhPDJFnlh4sRcJSfdHpyQFL/UW4wgWB+f+fnbLO0pwNwyyH4VNotC2UXskvhI0rV13dd3TzlCD0dNlY6vSBMjMz+0xLSFkzPju7d5LdziVFRxLVhYHM/5wsgZYe5hpvBXpUzgrlTq9xPP+SVmPj3/3bhuVf64B7nF8wafpX0zT6s0mDB8gZseHECjo4amvAIlqu14O7uQFu6POYySg3IIgVKgUOVF6GBioZH27/xOdJi/2fd9et/G2HJ9NOt/7n5wBB6Lm3+kq4f/y0F+O84q97xSSKkRY7qs52O/TYIiPgUvkV/Zq3qWDtyV0jAMDdDc1CsrOzc8fE9t4SK9iSEkOjSagkg64p7AXUkY25SXAyIOj+8Mf13GLp4a3hDHoKq8rd50jZiJKSkvwg9HSktW/7HeErX375PUMnCwYMH0565fQhYLVzzV4XJ8k2BhrEEG4S/Wtp6cEj3vrv2I8BKw9+8iIHiqoy7VwLyjt7FOAVzdj/6S7D1Vy7btnad1+qrKx0PLr4iZera50/fvixJ0hqdgaoHA86zxHM3lJR0E03Y3sQethLo53Qw0QLFbUF9Ky8su/oFoSerlQu77KO+Vc8ENbgeihv8NpxGZmjMqKiuNgQO9E9GMh8e+gxlcHvbOnReBuDnqMX8jVnRMja11a/i4WY2xsTSMYOHnb/oPDId0dm9ooYkJ5CbIYCnsZGkJjkxu16q33QUxNr/caqbVvfDEJP6yM/CD2tt1FP7sGNHzRyfrYYvTQ5PFqOsYd1OnvrThePK51mjxc4uxWhR3PbuANLd2+c2YXV1W86fWpMTNL0vHEbbC4jLy06gUP3FmZddRf0YEyPYA2H8yVFtMLR6NzfeC6voqICYzCCWxe0AJafeHDBI2dDwqOih4wZC1HJCRxntXMun4dwvGSKqSk3Kx3fCXoCUvwB6MGyScx1idYYw6DEqxoRsg2uXSqiBWfOKRcLjnx79YaV76G7Yf79i59we40/zVv4EJfVP4cowBMsLYE6PUyV2TCzuAKxHQyuqBnn0Zqlh4nBYXUBzcsSAAAgAElEQVQCVQO09JTkX6YbV6woOXjikyntVOjtglYPHuIOLWB9YtzED8Ymp8zpn5rChYkCoYr3epJDy++ZSvatQ48hhkCZw2McOntec0eHbn5t1XuPIP62sxdIv+x+QyZlZn7Uy25NnzRoABeiKaC5HMyC2Gno+XS7tyxC/OqGHZ/8Iwg9rfdMEHpab6Oe3IPk9s4dOToqY3uMHGJLCI/qVnFChB6PpoMXDJpfVqwZSeHL3t+65tkOrGTa1EaYnTZ78Pg3pAbvgt7xqXyIKLFsnc5CD6ZB43FMi8/N2Vu8JQzOXL5kOEBv3lp6oH9tbW1Fmy42uFNrLUCmTr1vsSzZ3x49foIwaPgIIDYLZ4gy8Rka0SkHsiyD5kNLpam4bGr1mPCBn0yRuYUlKAA9CDvXy1VQjR3HUBRDdbppQmgkPbbnADjr6uqWrXt3dn7+WRQHJDOmzX6AkJD3p8+aI/QbMhBUIhCsjs5bJObWwg0/EXpwY7Ff/u1O0IO7MPfWP0HPysJdBzdM9Y+nYExPa6OlZ/5dWDJx0l+Ghkc9MapfX96OXiDV90/Qg/2NiswY99eapQdjeq41u40Dp8/qvpjwT3636t2FHYAeiIuLi587fPRbsYp3+uxRI4QwQwde8Zmlczpp6Vm+41PvlRDywqbdO7CmYMfM5j3TP/fEWYLQc090w42LSElJyZ6VNvRIGIjhqTHx3W7p0QgH9V4XPV9aqOiJ4d9ftWMTVuo16110/SbPHT31/0U46X/lJKYL4VYb8F1g6bkT9BApBE4V5BtGqKXuozNbcx0OR13X39a/5BH55599cV1ZefX0hQ8/Qnr1yQGXoRIvFjniCFZsAIvFArrCsq46BT2SJFGEHt3lgTBepgd37DY4zXfkN6+/9qDDUd6ADDNx7NQp9pDYdWMmTBaHjBkBGicy6CGS4K+5hEkyaDpi0pXtgh609DAnhN/SczW/kK5b8dGlPYc2Ta2pqakKukvvmfHPPTJ+4o8GWu3/Z+KgPDGEI4Sg+9wvZ4FXGQCM9kAPWnr2nTqtqzGRu3676p15HdT5kmZNmPC1PkT48Yyhg6V4i0xE1ee3dN+u/dru3lq+c4enxE6f27x750dB6Gl9LAahp/U26tE9UqKjk+f0n3jSqkB0RkJyt8b0sAwnUYSqxnqEHl9DFPfYzsPdmt0kTBw88uE03f5mZmyyFBsaDpyudYml53oC6i2WHhDtcCL/gmGJiypfdmrzgPr6+uYe7dAv6MkiIyPDZ0yeedEaFh656JFHiD0ymjh1hXNiDJosElWjIAkiE9sJQI/pT6JY4/a6pSdQOw4D9XGj/lLqAUsP5rvzmLulaZTzaeCqaaD5J04pV69c/P7S5W+95gd0MmrYuNFR0cnbBg0bJY2dOhGoKIOPGqgZBFgDDF1k7LxUZ5fBt6jgfidLD+4bsPQQTWfuLQY9Hy2/uO/o1mlVVVU1Qei5ZwY5WTh+/Et5ovXHk/IGWsMlkXC62mXQo0VH7PnN6ndR0b0j4qbc0Ly8yeNj4tYMT0u1942PI5KmAGfgI3E740zboKcRZGP5jh2eQll9euv+PauD0NP6WAxCT+tt1KN7JIQkxC4aMf604FbjsNI6+NRuC2RG6NF4Hsoaamn+tRLPZd45/vyl86e6cRLnBuX0nzQsJGVDUmi0NT48skeg59iF83pYWnzRa1vfGRosQdElw5n07dt3aFp8+s7hY8cKU2bPIgpwnMYT4tQNIlpkVGRGVAGBSH4rT6AUBUW3FqIPc2/dCj0GMZhrywxSByACobqiUEINwwY8zT92mtRfK29Y+tGb40tLL5cE7mbMiDGjwiNSP+07YJA4ZfZ9wMk28IHBxAmJwLPCoQykDO069DAQMtAl+tnZWwx6dJ2y2AsGPWHGlfxLdN3y5ec/2bNmusPhqO2SFg0epCtagMwYPfrhMbawv4zJ6RMaZbUQsYVwaUcsPVQKZYHMaOnRYiP3/WblO7M7CD2kT69eOXP69v80w2aJH9E7i8iKDy2InYaej3bu9FwUlSe2H9gTlONowygKQk8bGqknd8FSFEtGzDwhuLSUvmm9iO72gcCqT+MrwF+ck70wWNl1MAPyTIO96c5t+ye+BLyEQFlDDb1UUdp0zl06pNisQN5dMQqkX3r2kLGJfT+NlUJDEyKjiKBjSn77rrvlfZpCd2i2DsT0mG2BQIdOCc5ihSPnzurhvZLOv7bp7THdlJnWk0PkXjgXt2DOgq81NTh/OmP+Qn7UhPGkye0mgt3KOVUVLDY78akaS1mXBZkZcHgmlmMOqwD0mC8hc/yy7Chzj5ugRxRF6nE5DIEADRUlY/8n20lNaenBv73xW1xxo94Bm8Mmjp04zmqL35admyvMmDsHBJsNfBSIR1PMgqU8b1bZphoYhg4cJv36oQe/z/vPH3B/XM8gQyVoTaMiPoGaTmPsIbSk4BJd8+GyMzv2rp8ZhJ57YTjeuIbxQ4ZMnxiT9MHwzF5RsXY7sRIMQscfc34wB1lgzhSuixPibIFziJnpBaATCRREJjEEKl0+Y8/ps7oWHbH/N6vfntVB6AGsrTg/b/CGNEEYOmnAQF5SvSCx5HPznIGYthvzuZlpeGvKOnqQAynrTVQ2EHrOC94lOw7u2xC09LQ+HoPQ03ob9egeGOz79KSFB8rPF+WMHzqcU50eEPFhZG4bf+rlTdAjdBh6MLtFF0Q4d6XQEKLtVatO7RxaXV2NMQrdtZHM5Mzes/qN3EuafNHZKalEVNGS1XHo4cBcueOEYbCXKupv4KoerVgcUJGHAydP6El5vY/+bvVbU7orM627GuwePa785ENPvlfX4Jy75Mtf5qXwCCLbrEQ3DAxiBsLxBEtHoCMpYEnBfmlpxkdObTHTs/81bS6mdgqDWQwe1lQq8RyVeTAunT8LhRfO+cqLC765evXKd1rAORkzZsL0uISMdZl9+vBDRo0lyenpUO9wEgzWNzDMiDdfIGyUYOaW3+IjsDImDLsC12C+F/0zI7roNJ+XhlpsoHg9FBQfrbx2zVi/cuWZnTs3zApCz701Qgfk5OSNS8hYOzQ9LbVfWjIn+NwgGz7gqXY9jgv5W0enKVO7xxIn+H8mGJljFJeYIiicBGjpqXB6jb1nL+i+6JB9v171VkctPdhQlidm3f+/sS7vK5MGDZVjbRaQdLw2v+K4fwSaAHSzy8sst3NjjKJUB15fg8Ybq/fu8VwS1cc+Pbh3YxB6Wh+PQehpvY16eg/7Swue2VJzsWT06LzBvOFVQGDZIyzPwBzT/wQ9d65P9Vk3oBECqiTA+SuFhhwXXvj+/o2jm5qaMDC027ZeCb16zRowdp9R54rvnZbOWZmlp6OGJVyZaQAYnIpiY+wtaQauGoQHjSeg8gBHzp3W4gdmf/qHlW/P7+gqrdsa5HN4YATzJQue2F5ytbz/4y+9JPB2GwiyRFAPhxVUD8TQYISO37oTsKAEPnkczsQsOMtcXVRgTiamu2Qq+6AvimoeN7VbJIMzdOPogd3EVV9V9I933pxWU1NT7W86RrrTp0+fb7HFfZCdm8tPmjYTBIuF+Aws7i4AZalXAIQzM2Uo4JjDT5299EzIMWN+rgMXsx4CCEhLqopq0EA1HztUYcFFY/O6daf27t4yq7m5uf5z2IVf2EtOiU5Jnty//9rh6RmDBvZK4WWfCyy6DwSqAMNwZsXBunwm9PCGCT1oDUKLC1uA4Vzihx6QQlnK+v5zF3VPrH3nr1e+/UAn5hB+eL8BU0dHx60Y3Sc3JDMhlvA+LwhUMy1R/tFv4v/toIeVVDaBnHLg4yWo9xFj3YH9nvPgemT30UNbgtDT+tAOQk/rbdTTe8gvzH/8bcelskXD+g4UOc1oBXpurADae6Eax4EiCHChtFgPSYk++f7ejZiC62jvcdqzf3JycsqCgVP3uEprU/tlZnF2nGw6KE5olp3AFyZm5JjQA1QAgydsJacLBNyGBqcuX9Si+6Yt/fPqfzzfXen47WmDz/u+oaGhMU8vfmZPWXVt+pMvf0MwRAaaRA/YRwQTJLBmFprizZWredd3gh6KlhjmevBrlxjUUD1uGm630YaaCrp353aD+Fz/+Otf/viSvx8DPjN+zpwFz+hUem3QiJHc7HnzSXVDAyGiTDheBh2vjL1SVDN+hzPT6An+Rzev71boCfQR7i+i0UnTQACD2gTJOH74AP3k463HjxzaOauhoaHp896fX6TrxwD76QOGvTMyOX1OXq9Uzm74yHXowUWRv7wJzg/Y5yb0UAYd16EHxwOVQOFEQOgpbXIZ+y8W6Epc+JZfffTmw52AHpIWH58xt3f/g7mJKdEj+vUj4GruFPTUug268ehh92mjadG+o0c/6cbQhC/MMAlCz73XlcLCybNfsddrP8hNz5AtnACCYT6UgbgVZqL39xzqnJhb22N5AjExCD0eQuDitRItLDNx++9WvLEIADzd2STx8fFxD4+Ytb2+oKzvgN59+FCCKc2YId/+6w9YvVDrwjRQm9CDL9oA9DR73XDhWonGp0f9aOmmVT8M1qbpfO/ianrenIX7HR5P7JKvvSR4qYECgJiVRTBOBi09CKCsUCjvz0K5DfQYWEEUrTzmGtcMJ2ZxaiyKmXIGBhCDIfGEHjuwj5QUFviuFJx6YseOHRi7YAoymZ+WRx557OdNDu2FKTNnkfGTp5LKujpOpYRIsp1Bj27geW5AD7q1EHrY0GsBPWiAumlTdbDKElU8HrAIHA2RLMbWjevp0YP7D2/bdmA2QI2z8y0aPEIXtoA8b9zUn4yMT/764F6pfKRAiEVHa4rKrDkMxjFOBhGWQQ9Gx2CZH1R015itkVkc/dBjyKFwpcFhHM6/rHniwpf/9qM3O6VjhqrRTw+fcCJJtiZPHTn8Fui5Ebt5c3yPCeUsVhGvrYWlp8qh0o9PnnAfV2rnHjhxYncQelofSUHoab2NenoPbnjfARMH2JI3ZMQl2UJl652hJxCUh5/+4Oa2fiL0NGsGFJRf1WyZ8W//efW7X++I8FZ7GigiIiLiyckPrqs+Wzw6L6e3EIYZPMxF1f7rNwMTTWXdlpYedG+h+VrnCdQ6m6CoulxriuSe37J7O6r3BsW72tNht9k3LS0tc+a4ufs5mxy++N+e452aCpqhc6xwI2ZJoXsRFZBR+q0V6EH3FsvWQrk4BjsYYgzA6SjGTGmIRTYcjXV045pVJETm81cse/c+f5o4MxzhJB8WFhY5e+YDHzi92pR5Dz4EfQcMIm5F4RpdbmKxhnYKegyfCqF2G/U53dQu4wIEjI+WvU9LLl/as3XrGtRs6dZFQie76l/x6/yMUeNfHBmb/OsBqUliSqiNQY9kIPT4g5TRc4puTxZn5oceakpnmNCD4xFjekTQxVBaXNdIj10u1hqjba+/vur9b3VGxyw2Njbk38ZMPmpp9mZPHzuKQ/fbDffWrdBzo/tM6GGOr5ugp6zBQ3deOOfa6yifeeLMmYNB6Gl9yAehp/U26uk9SEJCQvqctKEnk8OiwyLsISx7658tPebDSfwxCR25SBQmbPDpcLmyVDWSQr/7/pZV3SlMGLhE+9cXPf1Ow7lr83KzMsVwDDLthBaiGQ+CFh6/ewsEjFi9Dj2VjXVwpa5SLRN9C/adOLg1CD0dGSk3fYekp6f3nTpqxt6Y5GTbjEWLOaemEo0aXEAPR0Mzjd+VcCf3Flp6TD0eM3iUoOGHpXZxwGkGxvFQqyTSi2fPwPFD+w3F3fiD5cvfxzGKS/aApQcQeu6/f8GfXR59/sx587iM3v1Astm4umYHESVbq+4t0+VhvlRaWnpwta0rKoSF2Knq9lKJo9TX7KQf/ONdqrgcW9esX7a4uxcJne6tf70DkCnDxz4wMjZ5aW5inCUrJpK5t0zoMS3KONp0ghZy4rcvIv6glUdnhZ1NCL8BPZdqaujJ4qtaZZj4o7fXrfhxJ63Fllcfe2aXVlE3dMKggXykQEE0FH/2ILrYAvP6Z8X03Aw9pXUuuu9ygWt7TdGUMxcvHg9CT+sDPgg9rbdRj++BaesPD5iYn2AJi44KDb8j9EAnoAcD+uq9GhRWXVPrw41nN+7ZvrQHoEB+fv7jv1Yu1z7XJz2tS6DHuIOlp7yuGq7VV6slnOO+I2dO7O2B++vx8dLDJyR9MvrkjRo+YWd2bj/LyGkzOK+uo2uLQz0c3BQzoBkwg+tOgcwIPSqyKtbXwqAg5tIiwOmGgS8fzqDU53bBjm1bQeKgfv26FZOLi/ML/Pd7HXrQvbVw4cPPa4b4s7xhw8XhY8Yj9LBAZt1Ad9tnBzITlsXz2dBjqBqEWa1U8/goMRRaXVpOVy5fqodY5WXLV/4DXR2mzyS43TMtMHzw8HHTkjM29Y6JCukbH8ugR2b100zoMYOZzX5nC0dm87kZeowA9Eh2WlBZQ09fuaaVWIxvf7hl/R872efit5c8+55U1bgwr1e6mBZuA5FiBhcbhW2DHhYKwIGPE+FqnYMeKilyba0oGH82P/9MEHpaH4ZB6Gm9jXp8j5iYmNCFOWPy46SQhOiwiJuhhz2lfp0etjTtWOYWfhXdWw0eDQqry5RLRsPcg2eObO+Bh0b60owF37ZVqv+TlZLcKehhsSABS0+LQOaW7q2y2iooratWrwrOIPR0zUgmOTk5w0YMGr99wJCh8sAx44jPMAjwHMeJPIMdr2YGyqA+Dgtmvk0gM0bw4IpaQyDB2mkGs/QApwNF6GHaVNSgVWVlsHrFcj0xLnzdG2++/m/+INJAul9g/uLuu2/WTIs1amVcapo4e94CIJJIRKudeH06gx6CRUtbZG+BjjimI6ndEXqIplO7xQIIPbrXZZQUXKbr1qz0WiTjx5u3bvx5DzwvXdNr/0JHyc3O7T8nZ+DO3pERUbmJ8X7owQyp6zpRN7KgGPSYyRQ3YnoQP/yWHslO8yuq6cnSUvUSp359zfYtb3cSeriFE+/7Sn9r7M97x0VZcuIiiMjijcznhCV1EFOCo6Unnrm3KGalBmxBLaCnuMi5ruTi6EtXLl0MjsfWB3oQelpvo7uxh+2FCfMv2BSakhKXRFDACsXRMGWdKcpeL6EY0B757EtkgmwYX4GBnP6HHoNNWQVsnoeKegdcrrqmXCDVI3topSDMHjPlsYha8tec9DQpAtVyiW5Wu77l59a7Clx/4O8B6MEq2lQzXSoYyMyJAhBRZho9dc2NcCz/nNYQxs3df+oQZjcEY3o6N6K53NxBY4fmjdwyeuIEISM3j2AhdcRwNNZgH/oTohB4KHqr8G9mpA6qC5jNjwrHrBaWRKDZ4YT46GhwNjnAcPtoVFi44WlqBkNV4IP33jPSkuMLNmxc/ujly5dxUm/Zf4H5S5g/f9Hziib8dvKMmSSn/yCCKetuVWPZWwbntzcRjNvAtxy+5MzFQ2DRcKt7K5BlZuEF6mpupqGylYbbLfT9t96B44f3V3hdDQtPXziN7oTgdo+1QFJSUuoTo6ftiqOQPjA1mYTzFOwoQaCbml5Mx4vygBILkiQwKw/nD2TGyHYmDkJ5M6ZHCqWXqkzoOa+5ntuwe/sHnZxDSG52du7ifuP2JMpS+Ig+aURQPQCaylpRwBhHnrDnhGlcMW2pG27XltDjJQKcKymnl53NjvcvHB569erV4iD0tD4Yg9DTehvdjT2sL9/3yHlodKelxCUS0SBMrhyoCT1s3sdYGI5jgaNmMK9ZTNHAeZzVFzKF2CwW202/s9gJXEmgjg3HQVF5FdT5HN59dRcGXi4tLeqBh4YfNWDYtD5GzNqs5CQ51iKzSQdleBnMtfhsGZCNbgiWYoyBrhxOS5hyisGyaBogIBDBhCYQmQUBzdf4ea22CqocjborRnhx5ccb3+1MEOLdGAj34Dn58eMnPRAZkbh03qJFXFJmH1A7AT1ezQf2sBBQ3T4wFBUEnRpRISGG1+EkG9euJfXVlY2NzdX/sXXrhn+06LtbLT22Z5/98h9q611LZs6dR1IzexMQBObeAlTV7SD04HATOI7qXh+1yxbqczQaH7z9HqmuvHrg2Mn9C7pb0+oe7PvPxSVhhtSL9y3YHK2oQ8f07cNhsoQNUcYPPUTAMYECBBTcHhcLYDbFC3W2sDTBXQCNiMDZI+ilyho4W1mhHG2ufnrzvp0rOmnpAZR8eGXKQ6djBRI/qjcKtCoMenBeQ+gxKceEHpzj/xl6mE8YfBwPZ4sraKGrqWnZmf2opn/lc9FBd/kig9BzlzvgdqfHmJ5X7nv0tKeyITE+MoaIlJg+XwOhxm/+RGsND6DpOnvlsNgE/2cADvB3xafd9O+BLCmEC4zpqWpuBiEqxPXuia255eXl17oZelhizvABgyf00+M2pcbEWaItEhMNQwhDGOM4hBcTyvBT1/H/zeysWz/N+k04SaFP3nStqCoFr88Hbp8KqA5cVlcDVBaMtOH9tv5l/YfP1dbWVnbzPd6DI6rLLgn7z/L448/8sLKy7qWnnn+BRsYndxp6QkNDAGNnPA0OahN4GmUPM86ePEGWvv220bdv1uZV6z58prGxMaCHcyvw0NjY2IQHHli8xuXRh85ZuIhExyeBwXFcQJzwTtCDURTmdvPLhbnamLvNoCLPUxsv0gunThgfffAhDbXzb23YvPobwSDmLhtXXXogzBB9ceaiFSGNzsnDsjO4UM4AK7qvdDOmhxckoLy5ODItKToIWK6CuVlN6EEoUokEqmCBS+WV9HJdvXqgseLpjXu2YyXzTsVxYfjCVyctOhOmqikT+2VyqMrMrg3Pj3CGKfWBuLjbQA/4hRV9nAAFZbW0yN3c8Nc9m/JKa2vLu7Qhv6AHC0LPvdex3JTRE+cOCU1911lRH5qV2gtLNl53bzHzLFpy2AML/pTgG2UcEBZurcHVEiZaWoRUakBJVRUk9c10vLF31cj84mIMEu2oPHJbWhLHG3/fyEnzcvj49+NCwy2RWBcJi0LeBnpYrTG/5cpMSTctWC0/ne4m09qjA2iaBqpisJpPbp/GoAcsIvh4Sq3REc4q4n513c6tGIjoV2dpyyUH92nRAiQtLS1j1pwHN9VU12c+8fTTIIVFYWOa+Ol/ibTHvcUJBBzNDkhLTKbVpWXUQgh4mpuNNR8tJ5rPU1paWfLskSMH9tzGpXB9TZyRkZE+edJ9W3UqZc1esAAQenRCOKdPIYST7mjpaQ16dJ+PRoSGUl4x6Ob1q+nObdt9cXH2/9y8dcOfOunmCA6sbmoBrHH1ygOPrTKuVYwZmZPNhfEAVnQb6eb8wSw9KGlBDVC0QKo6Knth3E9AyweXYhLIETFQcK2CljQ1acfd1f/+/sY1r3fB/GH73y99/ZSl2ZExeUAmZ9Exe8sf0xNQ3Tcw+P5mSw/OkSzUmY18jOkR4GJpNb2qeup/t3vjgG4uIdRNvdXzhw1CT8+3+R3PGB4eHvn8jEc+Pr/v+CDD4RMmj5sAMvBgEUTMCGbWDHRxBQJEFc3HagkZBv4dLUE3PvHvkiQDx1xhaDlh9YzYfrpuoFMJzhZeht5DBvpONZZ8Zf2ebe93s2IxjjfrNx594bvWWu2lKKtdjpYlAF0HXTNA1RRQFY19aqoOBtXB5XCZMr4IO+jGQwjyf2JsBka+YhFJXLaxjCGMgOJxNSczkbyQuGhwaT56oaTQiMvJPLzq4NZZ3a06fY8Nqa68HG769JmLbSFRb/br118YN2Uy4eRQ0lHowRWtIIvQ3NAEcZGRhuHxUXdTI3y6eQt35thRJSk55gfLVn/wq1vUl1veD9PpQcHLBfMf2uhVyZCps2ZDSq9MoLxAapuaiSBa2wQ9ZvkL3MwpMWDpUdxuGhcdTZ01DcYH771Fy4pL6lWl4bFDxw7t6MqGDR6ry1qADMrOHfzUtLlrqs6cTZ42ajgXIXBg4wlmA7K5ErAuH0IDxpdh8U6cN3AOoSpwhno9NlAFATxUgOKqWnrN6dR9MaGrf/jun57xFy3uzOLQ8t3HvnGSq2/InpKbyVkNL1MNMscdgpkOYPh/98c5BnR6MB7JXPDy4OMkOJZfBFVUbXrz4Lb+pbW1Fd28aO2yTrqbBwpCz91s/X8+NzdswKDpuaG9VpQXXLGH8RJJjUsCVGVG6OH8QW2GoTJ/NL7k3V6EAtO9hW4tzEYJxLzg370exSy26P93dGshJOgaBY1QKKqsgITsNN2SEHFyy4kdD1+pqirpxgeHy8rKyl0yZt7KkuMXM8MlmY+12gF0DQydgobQo+qgqj7m1kK443nRlOS6nSWI6BAeZWexQAg97CXKW0CWZZBkG3CSCD60QcgCPXjqOLXGRZVvOLtnZE1NDbq4gls7WwDdBg8++OgbNfWNc+YvWEQTU1I5Q7DeFnooZWU9WUX1zwpkZrETuk7DbHZaX10NSdHRRtHFi+SN118n6SmJp3cf2r6grKwMXa6ftbH5KzY21r5o0SN/d7r1xROmTYesnH5ARInUNDYxnZ62uLc+C3pUj4cmRsfQq5eLjA/efcuw8NzRI8d3PXLt2rWydjZfcPeeaQFp0dT7/ydRFf69rrhQHNo7iwvnCdh4zA40a/QZqBoOAihUB7dXYZAhGCpgEDPRFbYyxEBmDUvaiHao9XihyuszwrPSKzadPzInv7jTqeHyq4++ckqob8yeOqAXZwcdRDaSUSRIM0MYDDO54/qGkzjLVuUx0pndhyLwcLakAq54HO4Pzh4YerGo6FI3zt0903s9cJYg9PRAI7fjFNKSOQ//XqtwPBPGW/g4WwQpKSiCgHuLQyETloGFwQb4NqFgsVkxFYbBAc8TEEWZfXK8COgORstJIBYm4PZCmMDnCi09Ll0Br6DT8qb6xirJ9dDxc6dxBduZVcydbleaPW76y5Fe6XuNpdWWSIudhBGe+bExlgevG+8Drxt/x8/YuARTv8L/O8JP4N/xDgiHdgYsIOkvdwCi6RPnRZZFVOdsgrC4GDQeZ+EAACAASURBVDhZcN7wSaRxd8HhEVeqqjDLIbi1rwXIxIkT56Wl9f5rUmpaxOQp04CTJKIRuV3QY2g6RQrC7C0cZ4rPBwnRsUZtRQWROUIP7NhBzhw77lV111e37dzyYSuuhMD8JT399As/cHm0/zNx+gySlZPLrq3J7SG8YOkw9PAGpbpPpfHRUfT00RPG2hXLtBCJ/G7NhuXfBwBv+5ovuHdPtAAWNB7Vu/8m2eHpnRJqJ8Tp4OwcgAUz9jBOBucbSQJOsLCYRkm2MLMer2OJEnR1qUDQImTwLBnCqRLw8AJca3IYLpF3XRM9z+w4tGdNJ+N6LK9+6ZVzfGNj+tTcXlwI0UFiNeoMoLqKCwFTHdqfecvmMyybwj5N6MFFrI/noLimGU5XlPoONFUs3H5g77ZOXldPdNFdP0cQeu56F9y4ACyWt2jCnK3OKzXD+qVk8pG2UGiuqmMqoYTRP0r2IwCYGii8IIDFYmEBeYgO7N9QmRgtPriiQQsQWnb8fw/8ruHDbRDQiA7RyUlQXH6V7ji+36cnhT2199iBld0Vq4ABfHNHT3vLXVQ736ITPjE8CnSnC7AOkiRJIMkys9LgjygixPHg9ZrvlsCqp2VaO7q3FMUNPKqacibsoK9b1SmomgEKthdPIDo5AS6WFBq1PlfjrsIjQejp2JgXlix56hc1De4XFn/pES6rdw7vQ6scTswoK4ISg9j8+DsqHCOemxIJzNLDftBL6Yce9LTi1K1hZpRFNuyiBQounCUb166B2Mjw0+u3rJjjLzdxJwAPzF/i008+951Gt/pfU2fNgvTMHCy6ZVZZ97sDMODdFPEPlBowi44GApivy/v724Y9c3hTmkETIqPogV079S0b1nscTVVPHjyyd2N3PSMd65rgtwItMHn0+OmpQujy3MSk0PtGj4bSs2c4K2cQEevzGRoQXgTZagHRagOON1WZ0bJzQ6fHPy780GPwMmiiBc5fqzROXin0VtqM/1q2ac0fOgkX9u8++o2LfENz4qjMBAY9As8Dh/Xq0Iqv+XWD/NATmP8oC1FAsz0+YwQ0XoSC8mo4nF+gRY3M/ftP3ngdS2S4u3HR+oUYaEHouYe6EbO2nrpv0bbmKzV56eExfHJkPOhut18qHSdtU8hNxxRc9mLBDBPzwUXpfpbJ1I5PnRgg2u1Q0VANRbUVvkrJ+9QnB3djSma3aNlgKulTU+evdV+pG52VmM7F2OygeT3XRcPa3xVmEUkW8Ew45vJjMvP+aqz4N0VVgVhEuFJZbogxYdXvH902NOjean9LJyYmpo+ZPHttelbfvtNmzkaw5ELCQkijo8msB0GICT3MBM9iz64Tz/XK6uYLhsEO/g0tKYrLReMiIml9Qy3d9eknpCA/39vQVPHkvn27ESxay5IJzF/yM09/5efl9Y6vPLRkCaRkZkJVfQMXGh1DPD71RnFetBiysqZm8V4zJV1k7gQN4+HQQurXsOI0AwueggSEWjjO+Hj9Wr2s7ErBJ9vXz6uoqLja/hYMfqMHWoA8PHvuc5lE+l1GdLQ0KCsD7BSI4mwmxFDAZrEwC7nT42RK4RbZBrpH8WtG4dRhWs9ZGRRUuqcceFQKmiBDo2oYR4ovqYWC8drba5d9pzPBzCmxKdmjI9OOCU5XSGqIjci6xsadJAogSwLIogQiby4UJMEMuMYkDa+igaIooGg66KoKPkqgWaFgjYk1LjfXVF+gDbPyi4vPdtf83QP91yOnCEJPjzRz206ClpCHJ85Z6SqqmJIVk8zHhIQDpyj4cmBxO2ipCUCPbqqsAW9IHVZlxpeTYLFAZVMdFNZVKKWi9/Gdh/agpadb3FuYWvzYuLmb3Fcq8rLie3HhkgxU9/qr4bStjW7diwX9tYAeNAMHanGxfXkBvJoKpTUV1JYcU/76jtWDHQ5HXcfO9q/7rfvnLXg6LCbllwOHjAzJzRtCCCdivS1CiebHb1Nh+VboQaM8s6fgEEaRQoOykqIIRYJhUEnTKVUVcLqajaVLl4LNJl38x9I3xvsLebZpHGLw/5InvrysvLZuyoNfehziU1OgrLaGQY9P0a5fVwB4mBXHD0CCv4wLxrdhoVR2/VSjnE4x24eGyzLUV5YbWzesVxuaKv+watXy/w26tu7Z54A89+BD/xHd6Pze0KxsISshHjivl+ioxQMGWGUBiEBA1RU2JiReAOLVmdwFusJxPtT9Ux+nmVo4mP2ngAD1ikqPXS1Rr0j0zddXfYhyBaaaYPs3Mm7I8HnJTvJhRkyM3C8xESRUNAcAUeBAFkSQRBRs5YD3rxZwPkOXl6JrDH403fxdRZe+FAo+XjCOFl5wlVjUF7pCR6j9t/T5+kYQeu6t/pKfuH/xr4xrDS/2TcrgIy124BSUKMcwyxvQwypTM6E+XDELbGXSkY2lGIsS1DQ3wpWmaqWEOJ/ccWQf6lC06WXT3nOmxsQkLZowZ7OnuKp/VmIGZ8eVNWZMdMKwxAQZzSrdLaqtm9W6cZNlCzR5XFBWX0VtybGVf/h0xSCHw1Hb3mv/F9+ffO3r3/qzSyFLps6YxdvDo3hJtkJDcxNnC7UwEMctAD0twYf5tvzZUCyOx2/poQbW1zJouChBY3UN5Becp59++qlXtpIfr1u3EjO22mptJLm5ubnjx9+/UeO4ZKyyHhoTBVerqhj0KJgFiOnK/hGNL7+W0IMZPegvJryALzxqYHlSTaO8RjGNmEZYbfTw3l3G6aNH6g4d3TezqOjiuXZc27/4sOnx2+een//g/0pVtf9v0qAhQrQkQbgkEY4FJ5suI8qbC0e2MDIoCBrP1MIx45MKZtwM0w9HNPcrNze6vVDe7KCFzY3qFZn88fWVS/+jE5Yebv6E6d/gS+t+MnfyRDEzOgwkXWXPCEKOyHMgYGwjXhOT7DAfAwY+eP2UgsZkPDCHVQbRHg/Vbo+x69QxX00o95M31i3/WSeArMc77G6cMAg9d6PVP/ucwn2jJz8d5aJ/7JfSW4yxhgLx+UDwpy9iwC6LlmAuLvMg14EHX/IBWf02fjIXGS9BjaMJyh11SqngemHrgd3vdRf0pKSkJC8cPHmT51pN/z5JWQx60OzcmSrruDJj3qwWVdZxQgi0iyhI4KM6VDXVUS1EbFpx5sDoorKiQNHKe6v3792rkV5+6T+2iNbwsZOnzwCDkzjZYiMNjmYi2wR/lXSTlFtae1reDi5a2QuFWXrMgB+EnihRpteKL8OmTZswIH3fx9vWP15TU1PVjjFI7psya15EdPJ7mf36WibdN5NYwkO5kooKYo+MwtJZ16GHpaEz19YNS8916OFQoQVfLGapAhF/cE+Pl25et1b3ORu2vfnO64/4Yybu3Z76174y7pkHFr3KX6v4fzNGjBEjLDIJF2SQmNsfZTG8zH3Fi7zp0lRUkNCVhfGQaOVj7q2AZAGOUlPI0GUAlNTXGSWOJqWQU3/7+ooPXu0E9PCLJ838jreo/DsvPLJYihV1ImpuU32ZedgoCPg/fnFChCAclxzW3fLDT0CnRwMrqCQC6lwqPXLpnOqIsb7zq6Vvfj0IPXd+CILQc29NEtygPrljcyzxWzOiE6yJEdEgqBh7QNnqtCX03LqyNgMyb4gUtuV3Zh3hJahtboIqV6NSavH93w27t6H4VltX2e1qvZiYmMTFw6etV8rrB/dN6c3ZRR6I7mby7x3ZzNDUgFnKtPSg5QtXcBjITXCi0AEs4TaodjbSK8213kJoeuKTg7tXt+Ol2pFL+0J9Jzk5OWXO7Id29u0/OLVP7gDKC1aOcAJRQSMYDM/KgTBr2z9Djz+8ytS98bu1sMaoQQ1DNCjYdJ0e2L0Lzp4946qqufrcnj0717Xom7ZYHMnCBx580adKv546ewY3cNhIjrdZuLLaWmKxhxId9Z38s9ztoAfLu/ij5Rj0YKwHuhZkLAsGHBSeP28c3rvLU3Tp3GN79u/Y3F3PxhdqwNy9m+GeuH/+t+XK2lenjhgl901JBV9TE7GgThmz7KhmhqhkFpnVFQXQvcnyptCCwvTOUDZMZ9FkOgWw2cOAWiz0YnkZvVBZ7isknt+/vWEtQk9H3Vv8/eOnfI2U1f/0qfnz5DQ7JaLmAgPLUDB7tRlvZur1UObqMmuPmuMYXW4BGUOEHrceDo0+MC6UX9UdEdKWH77z+kNBpfAg9Ny9R7D9ZyZp8WkZk7PyDtkMEpUWnUDsnOivss7K4PnnXDOQ2YxlCZykY9BDRAtUNzVCladJqbPpP1q+feOP2xBA2v47A4Ck0NCY+8ffv1ItqxuXk5TFRVotYKhOVobCVNwyXXZt/cR7VzGN32/pwcZgqetYq4y9hTnmAw+NiYRqRyM9UXJRk3vH//Sd9R99L/jyanMXcovnP/J8bHz6z6ZNu88aFhWDjgKiaMBh3jmVCCIPK/XWEnwCoBEIar5u6WGKCxgMRKlAKbjKK+iW9WupxSJsW7dhxZKamhqXH3pYr7bhKrkFcxd/h3LW/17w0EMQn96L52SJ1DtdHJFlluJ7K/Sw8hLsxYJSDzwYuk4xkJnyHCEcoagMxVFKMZh5zyfbaHNNxcU//+XXYwAAry243bstwC2aMeu58EbPL7LjEu1j8gYR2TAIwXR0FfsbOQU1eDTQ/NmwVpT4QNEMfzxXQJyS1QAkAC6fBi5VoScKC41Kxe0ut9Dvr9q+7XedsPRwY/KGzkjj7MumDhkYMiQ9jkhKEyswShHKMJAa53ksS4E1wVhtRdwwSxIlS8zsSLw+DewghaVDjUszLpRd0Wt57ej33nt9uj8e7t7tpbt8ZUFLz13ugFtPjxlcj02cs9dX2dgnPTaRC5MsIOjA4nqYVLk/9TbwvevQ00H3FifboKqpgdZ4mlVHOP/Hdzet7Iy/+o6tGRUVFTZ3xKS/0fLmRVlx6XxMqB0ImpxZVYgOQBsxGPSwNkDLDgoU+j8FHScL00f//9n7DjAprivr8yp0V+eePMwMk2HIOYMIAiEUAAkkWbKCrbSW1/Z6nde7/vfftXdt2Za9zrZk2coBCUUkoYAQQmREzjMDDJNDz3RO1VX1/v++npGx10FCgNDu1AdfT6iprn716tZ59557jurQ0BkJ8HePHzKKptTdd98zj/7juQJ2F9h0Ohun4/r3b/7nxpOn2kdedfV1Uk5BPkumMsy0JMryMMkhMzMLvikOv5fteQ/09HdxibDdX96iRA8BDypvHdyymZ9qqE/WNx789KZNb59JK7hy9bJrfu52F92+4obrIGsuiWl2lrQsRoa6kJT3cDSdA62k/wj0KAxGJsNJPYgkzxWZkeIDzJTOjWSSb1j7qpmK9/zswQfv/ebgnDkb0+mcHoONGDFizJJREx7MdPWNGVZarhR7fdCTMQbdgEoNWZaBVCoBw6CsjwynqmUJ9v3mzXK/cTFp4VDB6URLM5ecTh7IpPS41771xR1b7jrR2tr4PgH5n/uwrKqkavglYyZsqMnxFcwbXinZMzEC3iIOUkYq212YEeKs1MourIeyxS9xk2VjPpECnHDmVfO2UIIfa2+22jLRw3c/9cDsQXA+mOk5p3fZOTi4/frFy36uhcxbKouH2FyS7b1MzwAB84+rT1kvlg+YJBH7C30fpwtdoV4BemJe6bcPvfzMlz7EKuZvDYf9ipkL/9kX5/9UkVemFnp9UE29P4P1t/70v/+eyiq6ROUVyhBRcCDOiCJwoUyvXBI6RtS91RHp4fubjqU9o8u+/+Srz39nMNPzvsabzZ4+97Ly4qonA71h7fqbbuF1I0ayeFpnDocLyYwOnaBPv4v5n832ZHUEsmvV/u6t7AODurdMvPLUKkO20psee/zBm/q76t5Pduf0k7etXH7D6vyCssuuuu4aJAyLSU6NWYrK0vTWp4EeemyI0oHI5GQzPSRumzGyYp2SqlAHDWemhWQkytPhMN+yYUNix7bXFu3du/fdD/Gge1+DPbjTWRkBZcqYCQtqPbn/VmBzjNA4XJl4TFU4Z16XQ5CE9RRJ2VjQHA6YOmV/sqVxyrYIrz+D9HLIpgdo6urkY6dNS/U55Gee37r17sbmxmMfEvwyj8eTe/OiK98ukpS6hXU1si2TEpkdUpYnqCXEWAW3jIxQs2BHNJ0I360s14isSQ2mwdJyeVtflDd0tprtmeiRn7+0ahD0/I1pNJjpOSv32Vk9iDSyduSE0f6SV3yqo6CurIrxdAYqY8gksh4tDs0m3tBudyAaicOmaVCp+4QyQeS9Reo1aR3JdAq5/hxB0DMzBnQjI/ZT7Tbx+1AsCl3iKCwv5XsaD6cjLvx61Wsvfv1D3tR/bTCkaRMmX1YUU1YNL61xlBUUsgy5vIPD7/eLUlQikRBChbTyoi0ajYpX+l5RFPF/IOVLD1vNY0c4EYVDc6OvLwRZsiPXl4e+QFhkfnoDAbR0tvEUM8yqSSMa3ji87ZYDx4/uHnyAva8567jjxrvW7d9zeKrHl8dGTxiPceMnsjETxnNdN9Dd1wvVbWfMJoHRHBMu95ks8ZLE1ogwmjHhdrvEz6PRGM/x+3ksGuVel5ufbDjG1q95IRHqbb993bpXX/gjitb7Oj2xk2Pl0uvfqKgeMWPxlZdD1pwszYBYJsN0i8OmOd4jqP050EMIWVFVMe9kmwrqB7bbbFA45zs3brKSwUDHb+69Z0I4HA6+/1Ma3PMjHgF6rmmlpaV5l82Ys7RO8/7QiCe0a1cu5w4iN3udjFuGUNUMh8NCAJWADmVbjJQBRbERYYcHI1G+5s11ZsX4MSd/9spzy48dO3b8LC0IHXeu+MRzUk/o4mumzVEKnBpikTDcbjuioT643U4iHJFFmABjFO8UmeZoSthjOEnfzARIYShjc/MjzS18096dRv7Ims33PPn7pYNk+78++wZBz0d8d/65ty9AgfuSS+a8lGgPzJ41aarEMiajDi6eMaBAEpLl2RvVhKSQoagiAAMJV9FqmrIbBBxoi8fjWd6CZQmCHn1N/+nrhJ6GI9eNlp4u3qvHoi1W6K4N27c8dQ6zIFnO0vDxbyJqDq0sLJI8NlWU7UgoLGOkoacN2DU16y2TSSE3J1+sgIRXmEmGpKZQLaXvTZZBT18n7G4HWtraYVoSCvJLEOyLIhpNoDC/gD635SvITUo+reFAV/1P1m59iz5fehD0/M2Jz8aOGDtp9uQFb1ZVD9N0DmzeulXuCgSkkaPHYMq06Xz0+DHw5+ciFA0iGInAME04nU7YNHu2E8o0mULiaqaJVDyJZDIpwI6e0bnf57OaTzRiz5a3O1987on5pwn+faBMT0FBgXv+7Es3VtXUjbvkisvBFRtLgbMUGeqS0CA5avd/VLFm7hclpIwPbTSn7JqGeCpJ3nZk+Aa7JMNIpvnOzZsslk7u+MEP/5V4EoO2E39zylxwO7DCwsLCz1+6/KiU0T03fuIa2G0yCQCyjJ5iJPzncLlgpMmCguaGBMvgsNk0GAy8L5bk37nnh2bR8Nr9P3/miUXBYDByluKGcvPyld+x9ya/NH/YGFuB0ymy03m5bsRjIbidKpVcRaaH4ndW0VymRQN0nayGbCDRzUhKR0NXB88pLTUDmURnfazrP9dsePN3ZwmYXXAX82yd0CDoOVsjeXaPI82ZPHNlbc6QX3Q3t+Xle/xSUU4ecj1eaORNRS1JpNtgEPkg61s1IGAlVDxPy5TEYjEBcihTMlC7HlCdJT5MY3sT2oIB019T8sbqd169+TwI9zmuX7TsJ8nW8Kc8kmKrKiqC05aVVyfDUXrVNJt4pdo7lazo5ifX9WQyjng8KX5OhqTksB5LRFBUVoKkaSAnvxiRhI7DRxrgdvmgaU5cuWxpoisTfOih5x/4UX1zM7VCJ88hqDu7s+CjPZpyx6c++5v2k9033nbnZ5BbWIj6huNyU2uzdKj+mBD9q6gqR0V1FUrKhvDyqgq4XG4kkgkEw2E+AMBdLhf0VBqUPVFVldtkhcciEa4nU9i9c4eVSvbu/vEPvnPpmfIQyAT1souXvV0zfPSYi5csJtUnlgRnohdGJcCTpf8PKFn9KehJ60nYHXakieMhkQ4vgwoJkUAff3fLFjMV6vjZvb/9xT+dw+znR3uV/4e/O1n73H7pla0ag3bbLTcyt2aDkUkyI51gBNCpY4sWjDamQqXiksFgUzWYEuN9iRT/9j0/MH2V5bt++vADF59F4Muqy8pqr569+NXUsfZKH1OYw2GH3+dCLNIrgJmZSQu1+VQiKbLbEtlhGBZMS4HT6UbG4Gjv6ULSLltzr1zS9ezOjd96Yf1rqz6IqOf/8Ev/Fz/eIOi5cK+8Y/mipZ+zxzPf1CB7kTGkAm8O85BnjMWFXDllegzdhCT9AdSc7k1FQMjhcGQ1KfozQfQwolWEkDW3DATNtGkr8h/ZeHTPp480Htl7HgCBNLRwaNWSSRc923uiaXQmFJTKCvNENiCdpgRMtpRFwI2yWfQz8uKiADXgy+VwOuHxeOByOeHx+6C5nSitrEQoruPxZ19Ad28Iw+pGobW1HWPGjjWGjhj6+j/f8y83BAKBAV+ac9KSf+FOpQ9+ZiQvcOWia7drNnfelcuXM83tkZ0eD3N4XWznu+9i/8HDUndvN/pCvcjLy8PQygpUVlby4iFD4HK5yFQ0m100DMTCEVF2VSUZqqJwp6ZxAuM7tmzSewMnf3/ffb/6ypmuTsnaZPmSazdU1Y4YNXfRxQL06DKRrCUBeggbD4Ce0/V5KLsoFM6JOCozZCwTxAIjCwArY/C2xuM4sOvdzJGD26/dsOFNIlh/oAzUBx/xwb84FyNAjSErZ85tLvB77X93+y3wuTSWjAaZmUkzr9eNWDopYo+D2SBzFVbaEto8BpN5IJHkP/vdb017Qd6uXzzy0Pyz3Aqu3rT8mi+XRJRvs2RaKcjPY26nglg0BLua1euRZbLK6PcitDmh2V1QVA1+bx7Ih+tQQwPv0mMZPdf1o18+/cjdgUCAugsHY9vfmEiDoOdc3Gln6ZhU5ho9fcSSKcPH/kPPiZZJPKXbrYwuhftCzGW3iQcJBW/hCtzPFx0APQPZHKE5QctUM6v7MMCJSSaT6InH+PLbbj5x/2vP3rT/8H7iuZyp9sQH/cTKNUuW3+6N8Z8WOxV10riR1MEMehASyCGwQ2CNABqBH/ra7XbD7XLRAxVerxc5OTnia1VxIMMBm9eL5157HS+9uQGjJk/BqFHj0NUT5K+sfQXjxo9J7Ty89eZ1b73HG6HzHXyI/eWrxhYvXPIJu+T77cKFS6Qx48dJSd2QdctkTiKfO+1QbDI70XQKx+uPoi/Yh65AgNF18/l8qKyo4DW1tSguKBQccyKLUhYlO185dzmcvOlEE7Zs2RDYvWvDzdt3bX/7TIM1WZssXbRiY0lFdc1FC+fDYApMmyoyPaYkZZW6T9PpGbCfGAA9BKRTekqAHpskc4em8Xg4imN796G5vj7x6tonJzQ3N58cnC8f9Ba/MPan+TF/+OjGETXl9ltv+SR8DpsUi/QyZupw+zzQObmaczipYcRUYKYsMNkGQ1IQSCStex991Epr6p5fPvLwRWcZ9LDRtbUjv3HNHdutcMI5ZnQdcvwuWJkk0zTy4aKFnwIjrQvzZZNLoOYBMBs0l58Epvnb27ZhV8NR/Y2GfStef3v962fIibswLtR5PItB0HMeB/sM30oamp9fPG3yrGWjK2pm+SXt0oO79+aXDSlhlUNLkIpHKKxDZjIkRYKZMZFIJZBOpmFyE5pNEz8noT7VriI/Nx9unwvdHT04eOK47q6rvu/ffvFDcufVz2NgZ9VDhgy9eNT0w5fMGOe48tIFjB4+BHKI8Ergh4DNgAT7AKl5oIRH40glO5XZkYilYHf6sf3AAfxu1SoMqR2OFTfdDElzCxLr7nd3YdOmjby4MO/kE88+tri5uZ4eYIOg569PRuWOm//+wd5AbMW1198At8fLHB6vbCkSwokEY6rCcvJ8PJ3WxYo0FU+gs6ebnTxxAs0tLYIU7HW54f//QHT8mHFwOZ08x+3lbpeLiFkEfqwjBw+xA4d37H7o8fuWRiIRIgmfEQgdOXLcmHlT571RWFZeeDrooQbgFC0E/kSnZ8CGImt9YoEpEqLxGGRV4W6HEwR6eju6UX/gAE8E+7p//cvvjRkkMZ9h5LoA/qy6rHrYlKqhe+dMm2RbuexyaIxLyVgvYzBFGT1h6CLOOBUnSOaCQI8sO2CpdgR1nT/y3HNWj544+KtHH53RzwU8a5+KslA//uxXTmRCEc+ihfNRXJgLxjJMQgZMMqFIDOlkQrQYEonZrrmhpzlUuwuGAb76xZfQEY/pz27fPOfA0QO0aB2Ma+/j6gyCnvcxSBfALnSdWEFBgfP2Kz/xPfTFPzt61Chp/pyZPNdjh6EnGXUfgKRpiNVvEq+fumckGGlD/DydSCNtpJHryxXfv7v9Xbyw7s1kJM/7Tw8/u+pX53mVwHw+n3/55DnNJR44P33DSvr+PYdr6tiibi7KTp0OeERbaX9GS5QlLAWyaQdTHfjdqqfx5o4duOKGT2LWosXoCkXAZQUFeQX82dVP4/ixo2aO3/b4fff/4q7TgtcZPWgvgPlwrk9Bu/HaO991aO7KW2+/Uw7H4rC7PRJXZBZLJVkik2aGlYHX64HDbuepZFKAVcEbszh6e3tZ47F6nGpuJqaw6By0dJ07VU20gyuSxE09Y/ny7Wt+eu+Pbv4QgJtdsWTZ1eVFlQ+WVFa75i66GGkTyKikHZQFPQOZngGn9z8FPRbjiMTCcHm83EWdXqbJm+qPo/lYPXcrrP7nv/jejEAgkG0hHNw+diMwY8qU+TUO79qlSxaoF8+bBa7HmJGKMzvFSmbClElgCnDIDsiGlAU9ihPM5kLYMPiqta9YJ0M99T976KHJZ5HTI8aRdMu+ddOtp2LdXd5ly69ESXEOs8wUDD0BbqXBJA6XwwHGJETCCaEOracBEbs9lwAAIABJREFUu+aCZUn43aNPctPlTtz70nPjB7OR739qDoKe9z9WH/WeAvgsX3TZTSNyKn47duRoZf7cWdi5dTPrDnSgq7sbup6C3eFAUXEBaiuqUF5WgsLcHCiSjFQyIUpHeXk5It3/6uuv4cFVT2Xyxk389/uffJRM6v7g6HDuPynzer05N86/otnFg47PfPp65vf6oCiSyOAERdumW5S5qBw3AHaEL06/izqtzixTQZ5rCNo6g/j1w48goGewaOUKVI0ZA253IBAOw+V0I52M8zdffx2JYCDR3dn0Dy+89NxDH9Dq4NyPyAX0DtQRNWXc7N2jx0wesvjSy1SPz8cUTWONTSdhd7tY0ZAitHd3C3d1uj40lu+R5UUp1UBG17lhmqyvuwehUBCBti7AMHhXWzvrae2CZFnGyIk1j/z4F9//3Gl8ng8KQuVvfe1fvx/oCH+ualidevGll7J4Og2dMWYIqTeGzGkUB+GyPuC7ZXFuSRZsmoJwNAKvx0vdWwj29GL3jp1orm/gVWUlJ+9/8CdzA4FA55lmoi6gy/q/8VTYp1Ze/4+Zrq7v3bBymTpzykSkEiFIZoo5bDJ0MyVkCmhxpUk24fKTSRpQVAckuweRjMXXbtzMGzo6mr7/wL3jzkEruOtnX/vG8Uhne/6Kq5ezggIf42YSppGEKnMoqoxMmvzCZITCMXjcuUjpgNPhAbdk/PqBRy2tsLTvx4/fP6arq6tncI6+vyk+CHre3zhdCHuJazVt4sQZk8snv+xWXT5N09iho0fg8nnhzHGLFpVYMoJUOgGXLMFnU/Hp667DuLphaGo4huqKcnT1dsHpcWL7vl144ImnjDEXXfLAt354N5nUkRbXB33onOm4sOLi4vyrZ17aaEt0uT9/+82sqDAfyXgYmqaSMK7o2Ar0dmf1e0xT1N3JUoBakCWhSUQrNBuKikfg+Wdfweo1a1BYXY2rbroJueVlONnViaRhoKCwSHCfNm3YwJ965CG+4vLLTj3+7AOXHj9+/MQg8PmLl89x261//9jObXsuufW2O+0lJaUYWl7JQtEIKQxyh9vJOjs7ma8wDzpnSJNkvmVQpodLQq9HWJSDyTIRznlnVydcskat4FYqGEVnU6u1bcM7psMjPfL7x+794pmSmEePHj110vBZzwU6w8XTZ81k02bMhOrUQFmeaCLBZLsm2tFpY2RsJIwnIZRuqTXd4AZkhUBPmEAaAh1dOLTvIIKBHiic8VQ8nDDV5D+uXffyg2fKOTrTG2Tw787KCMhfvf2uFx0GX3j9yhWK12VnlpGEwjNMYjo8HpeQKqCwJ1mkzGOKTKUllMPsyMDOTzR386deeb3rkfUvD5Q53689yvv5AK7v/d0X6jUjVXTxxQtYWVkBU1QuOrgcTlUsYlXVLjpWZckGlzMHyYQBze5BOJTEY8+ssZylQ1u+/du7JwSDwfD7ecPBfQaMRgZH4uMyAqwsr6xk+SXLXzm448CY4pKhrHbMKJTX1qCoogQqtWNCRzTch6N79+Lou9tRmZeHT61YidJ8P+LRELy5Xkg2hjc3bcTql9bysTMWbPvGPXcvPM8lH3nm1IvmzBo5do2WCLruuPE6VpCXi1C4FzAorWsix+8B6ROS4CKpkRoZC4m0jkQqAw4FdqcLdrsPkT4TDz68Ci2BHly+YgUmzJmNrmgEwWQS9FBOJFOi7XPv9p14bc0abje5tWDu7OPPvLJq5eHGw0dPe5idL8D3cZhr8rBhw8ZOmTjrS72B2NLyoZVur9cjjRs3HiNHj+KJRII7nU7W2RcA83qIYEUNUGJL62mezKTAFQk2u8LjaR0Om51a1WFnEtdMxvdv3cX3bNmW1Fn0R0+uFlnGM3GcZXfd8fc/7DoV+nyoN64UDSlhst2GlG4wm2YXAp2a25U9KVnqtxmQhIN1VtyScereolIcdTI67Rp32TV47U4MKSi0UsmYdeTQITO/xL/mv+79wU3nkeT/cZgfH4dzZLm5uZ67ll131O905a9cvkzyOlQG6AxWEtzSYXGKJVk5e8miFnHKDZIkM2UvNRhw8KaWXr7qhdciL+zdPPnUqVPEBzyroOc/7vhco89CwYKLL2IlJflMVizEE0HY7DIymbQgMafT1JOowm7zIJ2y4HT4hBbZY8+8bLnKqxv+8/7vTe3p6Yl9HC7KhXCOg5meC+EqvP9zYH6/3/eFG7/wzDOPPb9gwaJFuPZTt8Dmc4v7NGXo1FUDm8zR29KC1mNHsO3V1zB/+jTcsGwZAp1tyMnLQYancbShHs++8iq4K7/z8Y2vTW1tbe3oz3yc64e/NGLEiNErL7vup+GOrtlSPKxcu/RyNqymGqqNQeYmYvEQuEkEQ0OknzMmuVsqsLvdcDg9MCwgGIqK1c7zL7yBAwePoaiiAouvvAIlVVWw6OEHIBSNwu32oqXlFJ5/ajWQyXCfzc5ZRuejhtUF1u9e//l176yjduRBscI/noMUF+Tc3FxneUn5mBVX3fAvvd3BuT09Pdrs2bORn5+HESNGoDsUYkkm8XhGFxL+/Z12jCtEEwXnsoRIMgmv182jfUFh4DnEl2u9/errrLu5pWPXkS137Nix5a0zzDDK//TVb77ELNd8X06BpDlcUmt7uxSNE//IwchGwE7KtvSUkkmjSuIDit5URiVlcuIgFRQUCS8um0IimUCex8dLC4usxiNHreefX83ziry77/nV3aTRktVTGNwu1BGgOavki81X4tc8notnzViEcOwrk8aOk2fPmC7ZJc5k2WCGHoUsWYgmwlBsZEoLSJYufA2FTQkjy1nS8HHwtq4oHn7y+fThUPcn33xnw4tnM+NHZeTPX7byZKHLlTN37ixWWOhnnKWQMUhQFjCtNChzmsVZklCbNzIMbpcfvb0hPLF6reUqGXb83+/73tS+vj7inZ3r2H2hXvsPdF6DoOcDDddHv3OJpyT/83d9fu0ba9ZP+rvPfY5VjB2NGJnTwYRioxUKOfTqcIDDJylY/fsH0dFQj09fdy1G19XBNFKIJ2OQNRW/e2wVjnf0ZlDg+84DTz3yo36i3jm9ccryykqvXr5y59FDx/KZZchyKsXGjx6Nmppy1FZWYlhtFTxeB2BlDfeolTieTCCVzGQ5GhkTHZ3dOHS0ASdPtmDXnoNwuH3w5+dDsmuweTwYN3ESxkyYAEVzCG2f9evXYc3Tz+HySxfzudNnWEf272Pr1r7GZDuL5lflffOhxx8ijg/hJOEB/tFf5QviDAairezz+dz/+S/ffWjVY08vyfHnyOUVZbympoaNGT8BnqICkc3JpEnmLUsKTQs1ZIVcy+Hye5DJGLy3t5t7Nc3Md3mtDa+s5dG+rld/9/gvP/MhOrfUb37jX7a53IWjJ02ZibyCfDnQF2SMzJVkhlA8KuxWSL2W1KEF+BHGkqRILglPIwI9mRRlohywqTakojEuGZx7nQ5+9OABPLP6aV5RVbr/p7/5/pxB0HNBzMm/dBLq0KFDy5fOmfnP6UjP4t6ebr+RSKkuzSVfuvBSNmPaNO73uahji9lkkyWTQbicJFWQFM0OwutqwPNKeFyRYpNTZHq6+9J44LHVprt06Avf+eU9N/Zn/M5KjCAi82cvufpU7ZAhntlzZjC/38kyRgySTD5cuhAnJLI1ZXtIj5bOjLg8brcPvYEgnn/pbZ5S8rt/tOreiT09PSS8elbO64K+0mfh5AZBz1kYxPN4CDZ+1PgJl06//I3utu7cz3/ly+iFgaRkQVbJm0qGaegwEgk4JYY8uwPNBw5j/UsvoSQnF7feeD08TvJBSsOT68ODq57Gc6+/yctG1PbsO3X001t3bn3jDEsN73sIiIcxffTMTWNHj5PGjhqNnVu2S9FwhIVDQXGTFxbkoqAgFw6HKnR4yBlAAJ9YGp2BXrS3daCzuwexRBIZk6OyZhhKyobCrtnRHQwLQNQXDqN4SCkmT54qzuv1l9cix+/HrTfdyPO8fpxqbMRjjz7KjtYf5jPnTo/kFvnfenv7Wz/etWvXztOC2v/2AJJdXmb/K3f/y3/8ovHAseumT5sipVJp6eCBA6rqsLPC8nIUlJby4bV1KCocwk1L4X2ROCJJnVHYVpxOHomHuSrLvDA3x4z2dPF31r+RaGttvHvVMw//4kNon9i/8pVv7MtwW/WsixbwnLw8KZXRmdPjZbqRRjSVgOrQxCpeSB0Q8Z3cJMXHsQRpWYKMvu5eaLJCbfVgBhfdZW5N421Np/jbG9ZZOTnu/T/5+d2k0TKY6Xnfd/l521GqGjJk6FUL5/2znIxe3hdoz6+qLJOGlpZJJ080SR1tnbjtU7fx0SNHoa+vj9lUsnDgLBYLwOWyQ1IYMmQymrX0JEgBSZS7FDBoMLkDoRjnjz29hnvyS9v/44GfjQ+Hw6H+T/eh40OJx5N/88IVJyaMqnNOnz6VuVwKS6SCcLpU6JkoJNkSJThSayY5DzpLBhkOhxORcAwb3tnLDx2PJV4/sGPBnoN7dg2Cnvc37wZBz/sbpwtlL2nF0mtvdRmeX5UWlihX3fAJlvE4YNkVUKBPxOJC28HjdIDcj8xIHD7Vhn1bt2Hdi2uwYO5FmDRmPNweJ8keY+/hw/j1Qw8R/8WonTTyyceef/zvznZb5p8MHBs3etyC0ryha6+/7gZp3Jjx1B4qNTWdYh0d7WhuOY5ATxfSafJpisPhtKOnpwc2UmR2e+Bx++DLzUNhUTFKSsrgy8tFOJ7AkNKSrICXydEbDOHttzdiz7t7odnsiEeiCPT04JPXfQKfuOY63tHaipdefJ4dPnAI8y6exzdsXM+LS4oszWHrYbK15sDBvU/XN9cf6OrqouBG66vz2dV2ocyz7LKyH/QMGzas9rLxcx6XLKv2a1/7akZPpdm+fXscO97dqTT3dDIoKvy+PJSX1/LyilqeV1QGuyeXyw4nYpk0Gd1yu6Zaeipu7N2xmR8/euDwuzvf/tyBowf2nEG5YIBToX32ri/sH1JZVzll+izi7UixRIzJNhvSlilMUB0uJxKppDBC5Zb4J4jMA5vMJRTlFIBa7sl6ghjvVOLSZIW3NjXxre9stBjLbPrpz75/2SCn50KammJualcsnv/JWp/jTlcqPk5zyGpBYS6bPWsWcvPy8PKal6V9ew7iy1/+Oi8tGYqu7i54PS7GJAuJZFhkUygLnKFaOV17nr3VRXcfU8FggwU7Uhk7f/7VN3lnIJpcs2vjrANHjx46Cw0Q4rlbV1U3/IqRE3bPnTHNPmXaRGZTJRYK9yA33yXOUVUZTEuH5siq0wvBWUamy0Ry1nHoSBtf89qeTFDmX3nkuSd/8784Vn2gyTkIej7QcH20O+fn53uuX3bLw03HmpYNqx7Oho0eBTnXA9XlEORMWtHaVRVCrVk3kI5EkO/x4OjBg3j+iafg97gxZsQoeH1ucdNYkoyjx46iubPdHDqqdvdLG19edI41SaRx48bNnlA7ae3smXO0aTNms6jOEYnGmY/UUfUU4okITDODYKhXZK4Ki4uQ0Q3opgFZVgUAolfyoUkZBhw+tyCqknIpwRPSWkkl0jh5vAltp05h/679ontr7OhRmDh+ogBBT616QlgnfOMbX7daWpqxfcdW9twzzyIvL9ccM25MwOGUD6aMxN7m1pam9q6OQ8eOHzoQiUQIBP1vkXgfiAvKuJEjx14z94rv7d+24yKbLCnLl15pDB8+zKyoLEfa0NVjp47Jh+ob2IF9R9DTHYbTU4DyyuGoGDaK5w4phex2cl+e3wqFg1Z9w0HrZMOReFvzoe++9MqL9/e3AH/QFfN7oOf22z6zv6JmbOWc+QvJP0sKR6MsZaZhgDPN44BuGILQTNkexiVOhHgylaRN6DxxBtkiqhfpWjFOLtuSybnTpqK56QQ2vrXe9LjUJ+/7zc9uP9cZ0I82snys3l0eOnRo5cVzJ34+R9FvSrU0esdWV8jzL57HcnP9yM3JRTAUxtOrX2TtrT24887P8fy8IsQSaVJ0Z6lUDIpdQiodzcotcCK1S6D6kZgT/XkfcmDjUMEUN1+/aSvWb95hNunJG157a93zH6L5YeC+knNyclwrLl58szuSuueyxQuViZPGM0nirLevA0VF+YjGemHXbDDNLJmZFPSFBxepjHMq00roDiT4o4+/yvMqa176wcO/vjkQCBCZ+YPeTx+ri382TnYQ9JyNUTw/x5AWL1x8eY5W/MjxY02+IYXF0Dwu2P0ehBIxIQ5HHTLCLZgBBbl5KB1SCJ/Li+2bt6A30C0AgWZTwS1LgB5SoK2prEIg1GuaDnnf6jdWzz/HXQCsrKysdsbYWW/53P7iy5dfzSpHjmPtgT7RPkplN4sbwlMrHo9CVphQyyWCrKzaRVAio0sqU9Bqh0jOstOJQDAAh2qDXVERD8fh1hzwOjyIhcLo6+rFwb370NqcVQrOpHURPK699lqe5/ejtLQM+/ftwQsvvMBURSJVXt7Z1U7GUbyp6YQ5d/5FUdnJNu47vOfh1tbWIx29HT2RSIRIg+ezxf/8zLA/vIvI8gyrGDZ8yfjpqzuPNw1zKLKk6ymW43XzZUuXmjXDqk27S2VcBZPtKkunOU6eaMeu3UelQ/VNLG5wqB4/d+bm8dGTxvD2zlbr0OE9SVMPb2w4cPBLp7pOnTpDEDkAeuy33HTbjrRuG3nNdTew8opyljJ1xNMpZvAMZLuddXS1w5ebQ2kB6p8XeicC8FCDjkVY2OR037g0DW6XE6lEgmfSabgcGlqbT/INb75p9nW1fP3lNc9TGW7wYXK+Z+Efvx9dd8fsGVPmTR9T8v1gX2ut3w75lisWS35NkgqLCll3d4+QtEinTby5/h0kkgxXLbsOuXmlnDS9FFVhvaFeEDiKp6IiVqqSDSAgTJkei4DwQCOhRCxJIQi4aecu/ujTz/LhM2Y+/JMHf/+lfrf1gbP7a/Pi9OerEJctzMmpqauonji8rGx+iduz5MSRo3lXXrmETZgwngEm6+7pRGlpMcKRIDRNERpCtKCl2EWZKTKXptitaRoSac4feuBp1I6Z2HPfmqdu2rBtGzUFnEkn5Ed7Zc/zuw+CnvM84Gf4dlJFRUXF8sUrHz3V2D6tpqpWpvZhkibXXE70hUPo7Q0gEgyKVUFObo4AC42NjTh5qgm1tbWYOWc2hg0bJspGZABJN43f6UZVfgH//ne/axXXlW39wb33LD7H5S1Qx8Kyxct/f2DXoavHTZ4qLVpxLcspLhYrl1g8ItSiKcOTMXVxw6tq/4OKDfhk0+Mn+7XJGAxJEi3tVJagVTu9ShagWpJ4peq8066ht6cPWzdvxu6dewRXaPHixVi4cCGnstqD9/+edbZ34B+/+AWrKD+ft3e0Stu2bmEbNqyHx+vmmt1muTxuK5mKp3x53o6EGX9y08aNDzZ1NlHHGwWZAQL0/xQiNCssLCy8cd6VT/Q2tlxUW1XJmGmA62nW1HQcOX4vv+32283S6hKrtbuJ1Y6uQ1dLN1dsHp7JqGzz9j3Sz+59AEtWrky2BruSKcOyccWKJJJ9r2zdvPlHXV3NLR8CNA6AHvXLX/zqqvpD7ZdPn36RcsXSKymNg1g6zpLpOGwOB4tEo3A4HTyWSojsoMfjBTMZJ8xKfB6Pz4XeSBBOpwaDlKOtDPd53Ignonzf7l1897s7Y7t2bprdVF9P0gaD20c3ApLf7/d+8rL533Ly3jvi0S7nhPEj2cypY1mhV2GpSC9Zxwoh0lA0K+L38COr4fGU4Ibr74Cuy0jrstCNUmw2segxuA4zY0ExRF+UsFOhGET0AJJfEIa5MhM6Tx19ffzpF9fgYMOJtJxf9N3fPfnk3aeBiz8FPX/6TBULiOohQ0qWLVn47a7GYyuSfSGHy25nsXCEVVdVsaXLlvFZM2cgEAgwyujk5eeIzA7FalKqF+7qlIXsL229p1IPCc1tXXz1c89ZMVnZ+di615cMdnH97Uk6CHr+9hh91HuwsrLq2iULLnu8tbljXHlppVJZUck8Lh/ycnPFKoB8qsjBmko25EZONhTdvQHs3Lsbb7z9Fi6aPw8z510Er8+HUCiERDIOp+ZEoduL5p378NyTT1rlY6q3/8evv0t6PdTFdC43ecbUOZfn2P1PpsG0uVcsZaXDasW5UweaqiqQVEV0blFZwjCJwPcHoHP6iZlMgkneSoLgZ/0R8FEIAFkSbJKCRCwGh90pMmH79x/E1s1b4HK6MHXqNBzYswf79u3HJRcvwKTxE60hxQVIxhPs/vvvY4rE+JXLLjfJNbOxsVFa+/palkgkeXVdjanYVB2WES0ZUhDkMIOWZTYfa6x/dffO3etaAi2B/of6x7Ucpn1m+U33mz3hlS6mqEMKCwToIen+lrZm2BQZ1133CbNi2FCe4BFoLo13tPXwgvxSK5VheHTV81JfKtPbEGr/8rZ92zZKkmQlk0kjEomQEtyAPMCHzZzISy5ZcoMT+T9W4MidPn06yy/K4Z4cH7M7VOQXF4gHRcbIcjfowZFIpLhNtsPj8ZGTOnpCQdg9NhSXDuHdgW4Bdux2FRs3bsCePbtMm8Rffvapx0mj51zfE+fyfvs4H5ueT7aLJk2aP72u+Ps9rYdHlA5xy5csmM1GjaxmdkVnwd5WWDwt4qBi05BOGXC6cvHCmnXo6U7j9lu/CIeWC5vdJ8w6U7qOlE4ZZVNEDZtFvoSSyH4zKnFZpog9lPExyMxEYWjt7sS6dzbzV9ZvwLAxk8IHWruv2rlnz6Y/0+35R5md/oFXVi5dsnLYEN+/1+/dVTFnyhR55tSpLNIbQGtzG3bv2c9mzboIixYuFGCMMjqU2U6Sd6JpoqysXGS2E/Gk+B1x8en3BMoMQ0ckEeMPPfYIDjScSNnKKz/3/KtvPDKY7fnrU34Q9FzYIUF4VH365s88uuH1dy6JRGLytMnTGK1oSIDT7XTBSGUgLByYJNKiOTm5SHNDqOQ2tjYjyQ3Mv2wxakbWIZaII55Mik4FVbah0O7Exiefw9Y31/OxMyY2/HL1r6b19fVFzvGQsPz8/OJrl3xi355DB/OWXH8jqxw1AkVFRTAo0FgmqPmZAg9lrSjjM7CdTkIVOAiKAD20VpNEw7SQnMtme0TGRxJfE9+HQI/fm4NMKoNjx47hwL79aGtrR7A7gMLCQnzli1/k1NGjJ5LYumUTe/TBh3HFlZfxldes5NQ9sX3nTvbkU08wRbPzsZPGcVqJRaJBNJ9ohMLAbTaVaw5Hxu/3hxwu26H2rvZXNm7duLqN3uTjxQWSli1ccnORrv3ECMU8dVXVTKPMWyoJt0NDR1cb9EwSl19+hTV6wkhuqDonkB2NJCyfv9Bsbe1i9/zsV9KU+Qv23P34vZcFg8HT9UM+LNB5byrQpc7NzXXftvL2Hxzf3/ypRCJmc7qdxINgmtuGyupKcd1oQaDrBsnsQlFs0BSnUJU2dVNwwhSfg8fSCUTjYSTTCSsUDfFgKJhQVb5h09vrvtHa2np8sLR1jiPCfz883crqiOrqygVTxn/NzUNXMb3PN3v6WGnalFHMJussEQ+BSWlwloRiZwIEpHQD3CLeixMHD53C9u0HUVc3FZqaJ0AP0dQT6QwjUjABBplx6PE0EbyypS2LRAppihoAN2BIGRiWgVPtrdD8OegIRnk4YZnlo6c8+OPf/Pazf4bbM/A8HXhV77hp5T/kyrFvdLc0+ZcsXID5s2cwyTRYPBaFw+bEw4+uRmHRUMyfNw9FhcUg30EqYVFmkrLx9ccahSq9z5cjwA5leUhMMxgMorevC1u3v4PmtlbsOHjMmn3Z1eu+/ct7rwZAi4vB7S+MwCDouXCnhuhQuPmGW7+jSI6/T0TTtpEjRrOSoiGMbgZaufYEemCkDFHWSoRj0FPZFU/SSCEQCSFjk3DFtSswbMIYGBLQ1RcQmSC7akMmlUaebMO6+5/AlnXr+cgpYwNrdr44pb29vfUcB3n6XM5//dL/3bPn0JHqFbfdLhVWlouSUzQRQzKVRtqkZmcy1iMyYXbLTtRsd8UfNvKXV7PlLpZ1zRb79oMe+hv6nG7NDeJqJOMp5PnykOPLxYnGE9ixbSu2b92O6uoqXDx3HoaWlnIznWFPPvKYaP1fuXIFLy4u5EyS2KYtm9mGTW9jyozpfPHllwiH8Xg8hlBfN6yMjnA4xNs72tHe3s5CoT7OyUeDm32Snf3g2edXU2fFxyFbIADpnQtWrE/2BGu8iiaV5BcyPZ5AIh4VvKtQKEDgAJdceqk18+I5vKWtgatOG/e5c3kqY1rbt++RnnruBT5q7qwX//nnPyAzUeI+DWxnFfTQpf7k1Z+83h3Vfs2Y5Ro+YphlMou1tzWzlJ5kMeKF0f2QSHBmSXBpbtgVB5nxcofDBYfXy+tbTiGnrCBdUJTflTHTfe09bY0NTfXP1NcfeW2QGHpeg+NAt6A6dsSIYTPHj/iUV05eq0e6i8aNqJSnTB4uVZbkwaakWSIeRDIRQlqPwZfvBlO4IK2nUhkh4JfWqVTlw+ZNe3DsSDtSSYZUirjKDExRhQyGYWSQMdKwMZka/6BKqhCstMkqFJmMzbk4ri/fj3A8hgnTZ0OHzVr/zi5TK6x+7L/ue+DOP9MtJdZd/aNmv/UTy24vssX/w6Mx99TxI9nIumqy2mEyt4Q0B3WI/fQnj8Cm+XDpwsWoHT4c8UgcBudiEUu2O/mFhcQ1QzQcRlegC+0trWhqbUZ3Zzti0SAk2UTduHFo741bUVNt/eVzr0+ORqN95ziGn9eJcbbfbBD0nO0RPTvHE2ndT157050Kc/zQ6/HZJk+ezkaNHCPE1khl2KG5qAaMwsJitJ1qhtvuQE93p+hOau5ow1ub34GrIBcrPn0DHHl+9ESC4ubNz/WLVU0qEkORzY2Xf/kgdm/awnOHFsaaU81X7dq36+3zkJmw/9vXvvPuseMnRlx50y2yp6BQpHbpYZqikm1yAAAgAElEQVShRRdV6Blgt1P3wmm8vH7vJMriCJDDydVbBRd8H7KryP4dlaMGwJGRyUClWjhkUcOnN6Asl9PugMOuYfu2rTh+vB4n6huFhpFdVnGivgErrroKs2fOotIIb21vxmtvrGPHTjRi8WVL+LxF85FIxMUqULOrnLrNSONDcAXSOgg3Hjl6CKdOnmSnmpuN6qqy5x946LcEADIXcjCi7sDr5l3xX1Z78MZCT57qkBRGvK8UfVY9nfUqSkQRTUYxY+ZMPn/xAstgGejc5E6nl7c0t/AX16zFkeONVu7wqpd/8Mi9JOY2AHrOFuAZwMAidv39zX/3xcTxnv+cOHG8bdlVVxj+HB/r6GqVgr09jIxOifzucrhgpTmikTi3y3bk5xaILq7ecBT3Pva4OXPJ3Hd+/8wD/9jR29EaDAYJnA5cp7N5zmcnMvzPOgpdQ0rV2quGDMkfMapu6pThFbcbse6pMMJur0uVx4+plmqqSlCU52SxMJnXdkKzM+T6PVA1GZF4hLzexKhQFkSzuxDoi6CqYhQa69uQSDAkExaSCROmYYnSOXEGyV2Usskut1P8ncpsUCQVNtkGlZokJJO47yA+mDvXD19+Kd+4fR9f/fx6K6dy3H0///1j5Bl3upzF6Vke9VMrr7itxmv8IBbs1G664SqpoqwQba2NjI7r82qiU9Uw7di8sRHccmPmtOkYWlEpZEckOj+K0XoafYEe1B+vR0P9MQR6O5FMRER8GzKkCOXlZSgtHYKikqHojhr85797IrblVGRsR0cHceYG5+5gpudjFS1st91y2zecNu+XPR6/t274KDKdY8cbTyKTIZl06jYA3F4PqmqGi1rvqJphojvLrspobW/Hzn27UT12FPIqhwCkPmoZAhQ47HYkIjHwlI6h7lw8/ePfoKW+keuSlUIe/9Yrb73ys/NQE7Z98x/+z76DRxtqr739DtmZmytKD8TpkWx2UZsiQUJZVURX2nsZHGLvCKfsbEaHHlyMywLoCMBDJy5xmFIW/NAmMwJGDHbZBhtTkY6nkIom4XK4UZRfIIS/9u7Zg5PHT+DoocOoP3iYOD0YUTtMpJUL8/LQ3NaGky3NcHqdWHrV1XzcxHHC4oIEIX05HqT1FEw9QxZUIotmmRlByiYu0erVq9Ha0mSMHF776wceuPefLlDLC5FVvG7x0s95Yvh3r6LZcp0+5mAKs5Ndg0j5W4JvFUtE0RnoREFhIcZPnWhVj6jjre3totx36lQz27JtOwvFotxdXrTn8U2vLjgt1X62g7BYVf/fL3z9v1p2Hbhr2tQp0kXzZhl+v5cxZko2m8IcDo3RtVSYLK6/xFWREW1pakP90Xo0tXTyvcdPmdMXzWv4r8d/ecWJjhN/muU82+f8sQpC5+hkBdDx+XyeupqaMXMnjrqq2OWYEw31lJlG3Ouww56X65AqyvNZaSllZR0sk4lClXTYVfLgSyCVjkFVZBH/YrFYVo1ekgV3i0pAba2dKC2pRiyqg3MHVMUJWVJFg5Yu+DwZkpaCYpNgyaZohGAZBZQN5Ca1hHNwIu4zUhc34PbnwGAOvvXdo/zlN3aa8Fbe/btVz337NNBzevJA/vSKpZ+vK7D9a7DjuGfF0kuYU7OY3yOznFwnbHYLpMXTFw6AWT489dg2aFoxZk+fidLyMiRjSXT2dKGx4SjaOtvR0dqMjJVEXo4XlcPKUVFWhJwCP8pLS1BaVopIOIpowkRvkvN//o+fpo/1KuOOD5Zk/+rUHcz0nKM7+0McVv3k9dd/dkTNqH9tqG/yr1xxHbPbHYwIuNu37UQ8QX4s5CUkw5PrR+OpZnGzO5iCsuIh8Dod6OrqQmFZCeZfcSm0Ah8MhYFpsshEWIYJI5GE3WIoUFxY9ZPfINDcxrsifbpzqPsnz7z69P85U9frD/CZbV/5zNcPNpxorrr5c/8gO/1+MIk6KgyRfqZXnZvifE/P9GR5OxYkoadB4IcJ4CMKW5IFk5o+JQ6DlEwF95la2xVIXAYzGGST1DfI+FKFkTbEqkpWuAiUpYXFiITC2LfjXXS0t+HYwSOC9E2dHWSD4cnxY9ioOsycdRGGlJcgkkhCc9oRjPVR8OSqpECitg/OoUoEfhTYbQp6e3pw/29/C5sspQOdzddv3PjWK6d1fH2AITtnuwo/t8Uz59+eY6hfibUHCoZXVMEh2ZlL1piZ1mFXZDHnaEWtGzrau9sFP6yopAS6pHLdyIixJK4ErY77YhFuuJSTG07tnxYKhcj9+WyDh4G4pXz3H7/+SF/D8RUXL5zPa2qqLbAM2dRKZkaHZrexbCmX5Bnc0GQ7Du05wl5Z8wpONp5kiua1uOa3JJc7467KfeiBtY9/60PYYpyzC/Q/5MBSiceTO37a5Pm1FeWLJYuP47FgpV/SPW6Vqx6vJhUU+FhBkQ/5hR4U5DmYx2tDc2sD8vK9IDe33t4uYQpKLee0hfr64NI8WY0yckkn5K5pCAT6oCkOKIomvKrsNidsqlPEDpLFMMy0KAsxG2CpJsjEh2VkwJBhif9Z9W6LMyg2FTpUWLKbt7Yn+AtrdxqnQrYvPb9u/X1/JiPOrrh43sqpVUU/N6OduQvnTJZmTBzJOjvqYddMZrOb6At1wO3TkFvgR2+PhbUv1uPEsSCi4Yi4p2jBJPwTFQWFJfkoH1qM4pJc1NSUobg0B5pdQiIdRSjYQ5lLFBYMRSRuoTNk4r5Hn0tta9OnNDY2n26k/D9k+py9jzEIes7eWJ6NI0nTp0+fN23qnKeT8bR/wfxFrLq6lnV19kBhRNCTEQ6HYbc54HA40N3bhzQ3Qa7S2zZuhibLCAfD2H9gLy5ftgxXXnMVgnoC0XQSOjOzwlamAY1IcpICNWHg7afW4NSxRt7a05GxFUpffe2d1351Hspbtq/f9bXDXT3hims+fads9/oFeZnSuVwiFVJLiA053K5++XXK6vTzdYRcPAGfbNv6QBmLsju0YhOZHvGazfaILgfdFNUwKm0I5V2DQ+Fy1tOGZX13eroCKC8tE8czMwYifdnSCGXRItE4nB63kAewOx3CQTyRTMLp8wijVyJb07iq5CIuQBaQSSaQ0ZNkaYD21jY8vWoVr6oY8uazzz55Y3t7e2//ZDnbYOCDzEGJiMAjamomXDRm2qdO7ju6jKVN39jaEUwyLNglO5MyJqNyndNBgpCyKAdoTu3/ezhG0dXdAZfbi5NtnaiuGS4AT8bSUVNXax1sOIaWUGfbluNHp3XFunrOEehhJOPwheXXPtfV0DDqqpUrrbKyYjBuMLsmS4ZO5HU7C/UFkePzEyhlRw8cY6+/uo4dO3AEef5C1I0Yy3Vo/ERLBySnmkrlS7956q019/T7GA2M5Ud5jT7I9bxQ95Xy8/OLFs6aelV5oe8TmWjfWFWyXIWF+XJxjoeV57hYYa4LPp+LFIiZrGRAqsnRREBkRMqGFoqGASpHuX0eMQf7ggEBSnxuH4y0JZTXU+mkADR+rxukQkkefSRRYKS5+No0LWHeqdkojloC+KTMJFKMetYZmGWDTEVwTsaz5MeV5dQwSQWzeZEyHfzd/U3WUy9sSrfEXddufvfd1/5kXsszp06cd8mU4b+TEn0l82eMYVPHDZMCXSeR77ezjBlDKh2GYudI6glYLIP83Bq0n1RRf6RbiLFSfPZ43MJ+QlUl1NVVC9NRv18Tnz8Y6obFU/D5nULKgzq8NFsOEroN2949jrUb9qS3tpgzDzc07D8PMfxCnW9/87wGQc/fHKLzt0NVVVXF0hWffK2lub32pltuJX885tCcMA0DyVgc6WQKTocDfo9XZGyi0ThIi6Surg7RSAR79u7BW29tQCwVw7KrV2DGnJmIJOOwFEmACQIFFCwICFAGxA0Fe9/YhBeeeIorTlsqaLYv3L1/9/Zz8JD600G0f+sz3zgSiiaGLrvlVtlU7aKURRtldsggUkiuU61dVRGPx8XP6bzp4etzu0R3QywWEXoWA2ltocxsZURpDIwJd236ffZY1BEhZ8td4jFGQQ1Z08GB7g1hSEkeZlT3z+5Px9ANC+mMLgAYnRv9jvQ7JLuKlKUjnU7DSKa4wi04ZRVuKqVRDp+AmpEhI0s88sCD1H4fOHRy/5J9+/bt6x+Qj6KlXSktLS2uKamcXVdUdqsWx+RgW483GAzLLocTJQUF8Hu9cNo0pqk2kH8nfT4Ccna7yilpk9F1UjGBzaYhmdAhKzYBAA3JQjAR482BTpzoa2/Z3XJi+jkAPSJm5eTkeG9fesMP482t18+ZNlmbNWsWLx5SiEw6yeLxKCOOFZW4iBthk21c05xsy6YtbPWTTzO7qqG6opZ3dfSgOKcEveEYOnp7ONxqxl6e9/o7R3beXd9y8kgoFIp/CD2h8xc4Ltx3kkZUV9cumTP+h13H91wyunaoWlLiYSPrylFU7GN+p4uU4xn5nREvziSZCk4mm4YQ3GISEZSJYmWBEcdGrHMoi8v7FbUBp+bqz3wTOdnI3ovGAMeHmHxMNGeJkhWnuJKNIQrFREVCLJUGHZj2lCmzw2X6SpTNKRXEFDd0yw6u5Vuvvb3HXL/1cPebB1subm1tbTxt2JU5UybMvnLBhEcTfScLJ46uYPTfoerMTIeZTCoN9JmQLaVleYf0URyAQeKZTopGIosl+h9gCBf4AfAjM1O02BMPSE8nRQwn0KOoDkQTHENK6/D6+oN48PHX9FMonr97//4dg6DnL98Ug6DnwgkY6sqVN34bNtdXZ82eK9UOG8EEMc/mEITl+mPH0HisHuHegOgyUPtLP3oyJTqfqLZNWQh/Xi5Ky4diytSpovyVpLYFWYJJSutkvEgORBKDJMtwQkbgcBNefvpZzhUefn3bc6N6eno6z8OQOP7PnV8/3NTcXnb1HXdInMoQdkpHZ8t21F0x8ErgJpVKiO/p9yIJJJF1gIlwOAhN1UTAJBBDgUDVHOKVUtMmASDDElwbyFntH103RLuqsBdkTLQ000pvQPCLxocAFnWDCKAlS2AKOXNnSzwUOCno0H40nuEEiaG5udfhgky6MPE4WCoDt6LAabej7cQJrF/3Jt7Z+DbGjh4ZO9XbfNXm7Zs3fESZHmXRrItuLXcVfFPRjWJZh+qwFMku2QSI5JbJCRTa7CqpFDMh098vz09DKDGJc3owZQxGAJTmoGTJCMXjwtxTdjnQpyd4Y+sprrvlo28c3T7rHHVASVfOXXzDhKKanzfs3+ceXTeMjRkzGiWlRVlem6bC63Yx8m6LRbJlt0Q0gR3bdrLN72xmOTl5GFYznCfCcRT6CpBOZ9AdDqM11IUYNyxfaX5CzXFv39Vw6Pf1Lcc3t7e3k+4SaSf8b/VhO6OQQMT4RZNG/25cdcHyohybNHfWWOZxGczrBotHe5FKRiFZ2XZzmncCWQuLENLKIaYOZWcoD5u1iKB0LcUGIvoSh4fmbDr1h8XQwD0qoNF7BrPZbO97gn48C47o3jZMC5RlppjCdYNEwcAoXlgUg1QwboNu2sDtft5wqsdc/crGVMRy7Hpp296rTlNllqZNGjdvxfxxj2lSIm94TSGrLs9lTluaQQ8xVTYgCbf0LBCjvHK28YJiiQrTIPlUBbIAY0yAO04xiIyjDeIkmVAFSFMgM0VksbKfjeK5hJTJ0BcFurss/tbmRmNnW2rlhh071p4HXuYZzYkL4Y8GQc+FcBUAjB07aXLd8LFrFbsz7867PktSe0y12ZDKGIJzQjc9ARuR8UmnRQsxaTpQ9idbhonD4/OhuLgY/pwcuH1e4TQ9UCoSCqNCj5+4LtlMD4EeuSuGl556mqeMVOip1x+ui0ajFODP9eb66k1fqN938HDh0NGjJMXjZD6vH16fB26XVxiNUglPIaKwNweJZOy9tvR4LIlUOgE9bSAZj6OzvQvxaAzRaEwEC58/B2VDS1BSOhS5uTlQ7HZomh2awwlFpdo/jQEhJ1lkl0jvgp2W3SGAKMZKOHJTJij9h6DZ/7uBVSO9uj0e6KkUN5KUDeHgaR3hnj60nzzJujo7cLzhGPR0ird1tGPY8Jre+uZjS3ft30UrMRHfz/VA9x+fWtHd1yy+8jvp9t5PhTp6XVWlQ5mdRF4NE0U5+XC53EgkE5wAgiLLjAANgUSYFmyqKoAmlf3ogSFTFo1yKRaD35+Htq5uWqNC9TihK5yfCnQacqHv9V8/+9A156JjjR6mty3+xPqGd/ePS/T1yT63xrxeNzSHHU47dTe6hJUEzR8isdO1zKQN9HQHWCQURW5ePi/KK4CZMsB0QLbbmOb1gtsYb+7pxPGOZkI4pifPl84YRjC/rGjv7oaj9x06efSdft2hjyJDd56mytl7m9ra2tFVTuXlJfOnl82aNopXl+dIqWQPHGqG6XoEipQB4ynxoCe8Q3FJLCp49nXAYyrL4PvDJhZtJCjIiJysIWPwrGJxf2ZY8M8sk9NcpWtP38uSLID6ACASoIc4ggqVbhXBoaHSN4EwURLTLW5kJBw/0c47+qLWiZZAYtveI1Elv+SNNZu23TVgQDtv+pRFV8wb+5twT3PZ2BEV0tSJtcxp05mR7GWKlIJEn0+ItmdBDwEeAj4C9ID4Ri5xT1HDBidCdn+WOcvbZEKFmbwEqR1fgQ2a5oKq9Itt6gb8BQWwuQqwZ2+L9ZOfP2H2KkVffmPrJuIbZUlOg9t/G4FB0HNhTAp2zVXXfU2V3N+ZOnOWPGbCZIlTKcamoquvD3aHA3aHll2t9GclLNKZyGREuYtWOAOEX1KgFWai4EgbmSxg6v+MlDgVG9WwGYPDZMhLAKseeJh39XYk3jn81qj29nZqdzyXG/N4PHnXXrSsvrOr2wOfU2J2lamqXWRyqAxF6yEKeLTK0TSnSOtSKcVmI2IzpzILvN4cqLKEHJcfpk6KpXH09QUR6OsVPBwKjFQaKyouFmNAwMfm0EBAUqFMGT3IFVU4MtO+1BFHrawkCSD2tdH5UHaHOmop9UyrsPc8m0T7q2UasDKmADWxYATdXZ0s0NGFSF8vMjoFPAs1NTW8u7eHt7a3cC3H8fILr71w2/kmy+bm5nqvmn/p95LtvbdqhmQrKyhCvscPybQYTyeFSS1t2U45ZPk7RkaAa/rabqNiHXW+6OLhRONJD5N4Mg2XOwfUCsM0G++KBNHU0cwDiXA6d0TFjx98/sl/PwcrTjZ+9OipkwtHv57s6XWNGz6MTpwlEwmWTMaZRaJztGKmR4hpikUBkVtJf4WkCtxuHxyak5MQHUkYUGlFz2SY4nTAlesXHLnO3h4hWKjabTwYCvGMaViSZouquZ49OxoOfHv34f1bzwPZ/1zeg+fj2GzyqHHT/l975wFk13Xe9+/c+uru291XtqLsoiwWhSDYC2QSkESRAhlSEklTomRJls0kMx45sjPOTJJxLCdxnKIZKRNHsspkokQlVrMjUSJFkzQoVgAk6mKxvbzdt6/32+89me8+rAR5JEek8IBH8tuZnYeye955v3Puvf/z1T2bU9961ztu6r/5unEmsCarFVdAlmwmMQuiUXQ+4YHG+qn1FC26AkbDY7YdWjbQwHOxWB/eG1BoY8sQXyg4EigY06LbUKs1ONZlsgwLHNcGx265hDA8wD/k8Nb1K4kyiGgRlhQ/fV3D1HHbA9twuF7ToF6rQ6VY5/WqxnXNcpqmZ9pMKgrdiedypZKaL9cX/u7sWdzX3nvfeed9B8Z6/+NgXB0ZSHazrZsTQm9UYmDXGHNroIhY5NACAQWPX0fsoqUH8B6Hh1DeaoHi2T9tNYH3PYbiC11rguwHYzcbFhhNFySsJh7pBTUQBs9hoFkWlPUmnDw3x08cn+Wvnl6x+8b2/9m3//aJP7+YJXol1vlN9x4kejpjycQPve/Rz4Ej/u499z8gJAaGmRQM+vZ0bLWA2QWmZYGJJ2+xlaEgq5JfRn3Dh71xMsCiVvhn7Eq+4Y75+x9xw1IRsDmMCGH4+he/ws+dP21l3eydVyCmR9i9Y/d1ewZ2PL1t+5j8R3/6rzgWTnYclzmOzS6+gm076OPn6MZCR1TAd1u1boJ4ko/FekDA5OSGB6KK/nnOEVg2XYCpqSl2fmoKstl1v+qybpl+bA+y8s3kG+4srOJqtzhJouK7RbD+UTgS9F/RzTM2ug2NQn79jg33G5qdDcMCy9Ahs7QGnmWAhqnwetOPIeiORSGZSkJfbw9fWF7kF+Yv2MOjW6Ye/8njHz5//vzkFfa3C3fcdPChzYGeL7g1PbxzeAvDFh2gW9ATDYMscjD1hi8Q/IqvTPTFD+4f/MJ4qQ1RjQ8aP55JVX0BVG3o0De4iWNAfU2rQclo8lyl5LkBKV8JOI8998oLmKl2ua1Z4vvuuu/3nZXav92zZVTelEiC6HkM52OYOuMYsIo6FdsJ4NqiGw4rexs2/hOEQyH/wWkaBpckieHP4LqicEMXsOHY/v7AQ0Y4FOLIZHLmApRrdc4V0VXi3etTlZV//tTzR7/dBkHXGXejyzSL3du2TewaHv7+vh1bNt11+FYY7o+xkIoZlRaYWoVJkgGalsV8cf+6bvXUwyxB8WL3cwksG109rcBk3bBBa1qgawbousEth8HsfA5cTwDLsjlaKptNDUzT4K7LPd9ge9Fk5HloOfIYHm4EgTG07giSANFYBF1FnLvoU5MtgSl1xxPTddOZWSuXTpiMTVVrtbLNubWpr+8gE1nw5MLSV+8/fPuj2+KhP5KkcmxifIRt2zosqJIDzG4yiRnAXA0svQKhIB4oNgqnblh4sLt7S/SYvOHfZ2RF9V34puWBaXjgWAwcTwLbEiDWlYJYbMAvZpjP1WB+cQ1WlzNQqFShZmt8OZPnmzbtdrJF01wu6//z+0efwtIYGI9GX7+AAImeztgWyu99/Pe+ND05/8jBO+4U7rrvfiYqit+kqNpogodByCID/17gZyZhwK/tP6jwIYQP840HEQY4b6R6d4UjvgvMD1y+6BfGHl345TfzNF2ozSzD8z96kr947Hknvj3xOz985on/1eaHsvzA3fd+UmiwT3/iEx9nN73jFtcTuSgKgiiKIlMUxY8l4a3AHnAwiFYQmIjWiIvd4dFOXavV/N41ekUHy3DAtV2OhcYSiST096dYKBoFUAHsmsWaWgPKpQov1cpYp4fb2FsHA5pFAUy7dWo0DIthYHSlgt8lvzKqaepsZWW1FQPk8Jb4kdFahHke6Iv3YHRkMyiCCKFQ0G8OGFADUKtVODZ6TWdWPS6BGUlEn/nxK8/+wfz8/PxVSFcPH7nl0Fed9dq9E1u3sXgoyrrVEMhYp9EwgHsa81wLrTkcMwKx0jeyRUtOEIs1qqofvI3/jjFMfnC3X/LfhLpmgBjt5ourqxjQ7cWScafpmFZTcE69OHf6scXFxQttED3Kb9//yH9fO734odsP3Chp+QJTRQFj1Bi6N/EggG4tFJ94LWC/Nd8yhe4M22vFwjmYumz7sRK63oBoNOpbATEAHi2J6OLkjuvHAuEBAz9/PJXiJa0OJ2bOe32bBxefPPfKI2cvnD3Rhs/XGXekyzCL/v7+xA1j439j14vX33DtBEv2RVhPl8KjURlEZjNRtCEcRisruqbwQIOZlmhBtMHQbbAsDywTxY4DjboB1brGDRQ9poVeV8/1JDcxuNUKRCJ6NBqrySGl6HGxaDpWoVZvrGWKxXS9Wq1rtu1XQ2eeJ8iSpEqyHBIYU3BP2K7lObZjNDWjVNf1cl3TynXDqOu6rofFsBoOKsmucCQVEIWtfRH5+kQy5k6Mj/VwvXhIb2YDhw4fEPp6FIiEVObZDV/oMM/yrTyygJGDeHjwq6n6os6P5+EScBDBYy40rCoIEoYboGVH8YUNB7TqY22hEBgmWoUCUK86MDOThvPn5yGbq3BViUA41u31DsTdWCJlq+E+65mjLzvT6bUvPvXC0X9HrSh++QYm0XMZLu7LMETwkx/75Jemzk0/1JNICvc98CALdXf5N+JQV7cvelDoWJ7rZxGhOdTPRFJkP0sJLRmY0YXix7roksD2C/HePjzRtjIdsLcMVju2Hd/qge4gr6nD/PHXQC9X+AuvPG8Pjg/+ybce/95/arPpPvRPPvK7X1k8N3//f/izfy+M7xvnFyuqYuA2Ch6MOvTr3WATQHzwbGRU+dasi66W6XPn2NFnn4Ovf/Wb4Jg2x4dyOBxim0Y2w8TEOExM7IHUYBK2b9vpFyCUwkGs5eNxC6O5MRNEYmg14/gkx6ugleGBcbpgo8jBE6Zr+4HkpqmDqVvMcS2Gh0UMkHZNl2EZe7Pe9MsELC0uwvTMBcisr3NZlt34QKpcdRrPn12Y+srJ8yd/Ui6X8eS10ZH9MmyZX22IZDKZunnLvr8OmexATyAsgG6y3WM7IcBEMJoNsO06U5VWYTeBMe6YNhi21RLKmFUniq1eaOhuxGw32/ULEfoB4SJArln3eof6nYGhQVsKqu6FxVlzrVH62nOnXvk3hUIB+25d7q/AYx/4rS+WplbfP755VElFu5jMBeYHvuJ1ARgQ2to/KGarpbJf3gGrb/unfHQeCBK6tbhlGxAIKsywDb8WEx4E0J0aCgSBO9yvPRQNRUAzDXDRhSyLkNdr3FZFoxkRvvIX3/zypyh24h9c3sCj933gi5W15Qe3bhpitlkTTK3KAjL36824ju+WBAFFq+CvnJ/z6HocPBeTFgSIRmKgBqO8u6vXjScH3f7UgN2XSBiyEixXDS2zViqtZovra9liOZcvFQqlSqlUrhQr1Wq1amhaU/c80zRNvO7wQIUHK4UxrGogypxz5rmu4ziOazPmSZ6HIdJh0/Mky7Qs5rmBgBrsjXdHQrFwOHnjvu0Hd4zEDkis2R8OeOrhd97MLDvPuNf0e3WJ3AbTqIFjahBUReiKhkBvNvwIHj+OBwup+q4tjOdB0YORPi5YGJiMCacixqGhOw4PHzI4tgSVsglLy5nYkFIAABk0SURBVAU4f36Rr63VQAl2eaNbdzrj43vtgU1DXq5aFKaXFrzp2SU9vV788ZMv/d2n6vU6lsS43BbWy30dX7XxSPRcNfQ/98bB337441/V6+Z969mikEwNCEObN0Osrw+SAwPQ3RODvkQKQpGgfxpF4YNiRwrIIAUCgB2i/VL7ngtBjH2RJSis5/2qpSIT/RYCWkODRrUKpUIJctkMrK/nQCtXYGsiwbcMD3kvvPKiaYWcT3/r+9/5L+002ycSicj77r7/66dfPPmuz37mM9K1t92ESgNtzxhQjHZnNEoDvxjcp0QiaJby/+55HhciQf9yPnb0J+wb3/gGHHvxuLt5y+b60Mim9Ug05LqW11MqFGLVSk21LEO849BhNja2FXbv3gsDQwOcSyIH22lZnPHhiJ3aXY+7rosyy38oMsY4EzBdqUXCD6lE05Nls3KhxBbm5xm60NKrWNl3ClNrvWAwqIe7oysm2M8tZJaenl9aOlNqlFYLhQKeMjfEzhW/EfX09HQfufXw53cPbPtHlfWcUFnNib3hiKBXmnBg326olnKgyIzhAx8FpihIHPuz4YfH5rRMlMDBkkcSZsSh5bEOpUoZHJdzFla90T073Uiy19IM3SxUy+Z0euHZl6dOfjqdTqNV63IH/OL9Sv3E+z/05zxnfiImBdSBWA9jtovuX4bWG8zqUVQ/AdkXrYqk+hoa61zhoQAPAX6MjySDpjUgGJFbVlP0emLAK5NaJQ3sVvNJLIApYdkE24Zgbzc4qsxPzEy6Ul/k5HdP/PhINpvNdcYtpCNnIRy+/c7fH40n//j999+rxHsioDWqzHE0Zuk6rK9lmCKHfaEjiiJXQyEeDnV5Xd0xryva7SmBMO+KxjCpyq3Xm3q2UCinM5nC0ury+lI6vbKSTS/litlc0zLqjuFYJp5EGPM813Ndz3Q8R3AcV/e95hy4wCUuiZ6I/iY/+d1hF33q/j5VmCRLoqqqCufcMBtmzhRNC/++fWRkx5FbD3xquEfZbzRXEjtGU8rOncOM8wbGKYFhVX13ajAgQwCrPLs2eBgfd7GTu/92fuV4fMV+gi1rDzZLdpgMLrbJEQOg+PFHMuTzTZiZXYWVdI6/enIaBBbkwyM73ZtvvcO+/saDpqWEzdzCsjg1PSMfPf6itV4pnMyWCl85c2HyqSsdL9iRu+7/MykSPZ2xaspHH/7o5wJi8KN3v+eImM3mhSeffIqtZbItlwmmonf3QF+8F7p6YhAOYZ0a0S/AZ6LhAs2ofpZKK7AWg2gxWwWDURvlht9NGIM2m42af4JNJeJ8z559sG3rFu+mm6/n/+PLf+m9evqkMbl8/rGjx57/qzY8rC6lLB/6jUO/uWNg22ealXrsgx/+IIvHe2FwaIj3YTsKVfVFTyuCkQHIMtSLRTAtE2+MkM/l4djx43D61Cmey+fNkdFNL08vzX5jbvbCsZphNAOBgJLsTQ5sHh65JtWXPLS6tHp9d3c0lkoNSuM7t8P+aw/A1tGtHAKin4RsGSbHk7+AkPAQhtYw3eVY60Vr6mDpBsMK14vzCzAzMwMzF6ZZoVDgkWjE7uqJ5rsSvSdKjeqp1bXVY9NL06fT6TSesn7WO6P1ya+42LkEuHj41jse3NM/9t/2bB8Pjg6N2I9/56+Vc6+elq/ZtYtt27wJGihiHAcikYhvZsdAcCzmhtafcq3BUwP9oNs2vzA9B+VGjaeGB/ngwKDnKIKzXE5rOtjrmmO8WNKqR09OTT5TKBSybdpDfk+6Tzz0kX85/9K5fyZaXuCGPXuFkKxCUA2BKEmM+RYey9/vGAiP7UZQVPuVu1FMX0xlRqGD/6+oWMGy1ccNv/yil1jPxROY4HKIYO8xywTL41DQa9xTVVhrVLzzy3N5eyDwwZeOv4S96q7m+nbGHeyXzCKVSiWvn9j/jxXPe3hi+/a+A9fuU/t6onKsO8oG+ke4bYie6wrcMA2n1qjbxWLFyOTWa+vZTLlUrVQzuVxD07V6Q9Oq9WYtX2vWs7puFppWs+TYTqVpN3UM7fMTo9Al/rNXPLz4JQYu/vvGDP2/i6LoiuWyV/j5A8nPrWM8Hu/dNzb2zl0jyYeGY97BndsSwX0TQ1JXmDPTKIFpVqE3HgbHbvqFEdEl2ko9F/2GoWgtxcBqj2Nhz5Zri4EKAsYTCQq4oILNusFFIYSlH+oan51egrPnZiBXrHPOFH7b7e9yJiYOuGMT+yzDcowzpy+4x469yqdn5xpL2bUz4d7wj86dm3p2KbuECSiXNvft6H1xNSdHoudq0v/Zewv33X3fR3ds3fmZ/XuvCx0+dJhh19+Z6Wnh6aeexYcQq5UrfjVmfCDhidY352MVYlX6aWAunl6xoByeZIOKChi/09+fAlWSIdmX4NvGxmDXjp0Q7unyPMv1mo0q//o3vwanJ09z07NP/eilp35zfX19sc1I/D5PH3v4Y38qe+JHi8VilxpQWDTcxaLdEYhGuiEUwfmH/N5W+VwBszF8Y1C9WeO5bMHTjIYRi/WuGNx45vjZE5+bm5tb/QVNIgXs77N3165rJnbuecDQjEOlQmkkHo8H9u7Zy0ZHR1k4EgYlEOCu64Btubyp1Xm90oBCMQ+VYoU1tBo7/dpp9IF5oWBYj3ZHCqFQeF0NKRnN0E+9cvbVxycnJ6cvZkp0bA0XzJZ76D3v+8/dXH3/jdcccAeTSefVY8flH37v/wZjgYCYiidYb3cPBDB4N9zFI6Ew9nqDXCEPPb19fHFlBatc88GRIWxq5WUKOe5x0M2A+2rRqz0xOz/3k9VS9nyhUEAX3uW27ly6HX3R88i9D/6hsVr5w4nRHcH07JzgGqbgOR7DjLvuaBfzxRvWFOIcTMPyLZ6hQAALSnJsS9EKSG+JnWaj6osf18NAeseP+0GrIpZVwaDoRgUbWnJgsswFrEXUHebrtZI3ubzYSOwe/tMfPP3Ef22nZbTN1+KVGl4ZHR7euWloy6FIUN2qinKfLAlRDMGyHYlzl7m255i2ZTUMxyhplraqac3Vuq5lLW6VwADNkRzLNE1LkiS7XC7jwx2/NyKEfypoLv7hVxWhv+jncI+FDt544x29qvhbY/1dh/eOD0b37RoRUkmFcafCHKsAoZAAse4QLC3P+dmk6ELF+yzuOT/+zcF6XgCKGvIzsTBbQzOweKLjx+5gaQ41HIeKFoKldIWffO0knDp9njc1g+/ctZ8fOvxuZ9+1N7kWU/V6uQJnzl3wnn/pmDE1O5fVXPNY09SfODdz7oV6vY5tXq642/xKbZx2vA+JnnZQfQNjRqPR+KMPPfplU7Puesct7xDuOvxuHk/G0fkLmAzQrPt1eVjDf60CZinotgm6a/vFuvz+W37GSRgi4YjfdR2zVhKJhB+3gt+eacD6ehamJifhxIkTfHZxnhue4Qxt27Tw+DNPfuzc9LlXr+ANPHjnbXfeu3v77o/IijLoWm7E8RwFS45h1ip46LWwuWu5HkjgyKJscQmanu2uzKcX/ubczJknVldX0bWwESn4y6jjHhei0Whs7969N41uGn2Ae3yfoRu9tmXLrueKtm0LpokVl00P3fyyLDpBNeDIsmwPDQ1VDNNYXM+uPY3m40wmg+/5ZitUh0Ig/vDd7/t8KtJz285t27z+VKqiMDn65Hd+0FMrV+RGtS6gFUSRVL9fVTgSQWsWr9RqnGORzGjUUUIBt9ZsWCa383VB/+7Trx39i9XVVSxmeSVvusoDdx35naQa/9cTYzuit15/HasUcsJqel3IZHJCrVxhmFnn2Q66LH33VGsf2WBdPI2j2MFieJi0hZlrWKdJxPooqgJYJBOvJbQeYUmEvu4eiHZ3cSUQ9ECVvaLRgHQ+ywumlpsqLP7B0eePfq/NQu8N3E069lda6UutbykWi6ErieH3hvWlVCqhkMH9hN+XippLBcqvKmpeLwhhqLd38L133fkng1HxA4XsUuiBI4dYT5fIYlFg4YAHgaADkmhCo16CUjkHvb29eGDyD6FYViMYDPuuLMwy05omiFIAbBdT5UMQxnIJwQjUmwYsLaV5Ol2Fvz06DVyKet1dMT66fad30823uVu2jVu6Ydm5fEF68eUT7szsvLa4ls7olvHSUmb165Mzk9hmAvNcfMvW6/2Qb/efJ9HTOTuADQwMjNxz+D1f8ky4NaSE5E2Dw+w3bj3IQmoAurq6IRbrwoeRn17ru3+wyV5QBbxttFqMe+CaFtMNHQwNg01tmDx7xm/jsL6agbm5Ob6WTuPDwO3t67XUWKRYsEp/9dRzz362jS6Jf4iwL0jQqb/xGo/HBRft3ZjKgXdGSUI/Pc/n8xs3wY3XN3LBb7yfEo1GQ7IsB0OhUIAxFlAFVfZET/Q8z9F1vaZpWi0QCBj5fP7SU+Ubec9O2WH+CfZdB+94ZLCn/5/2J1KxoeSgtnvXhFVYK8TWlle6qsWSXClXxFqlJoWCQR5PxB0P+7fKEmuYhlszGg1Tco6fmj392dfOn8ECixs33iv5GcVrdl9z3cH9t/6lYNpju7ZvlzBgfyA1yCKRMMPsK0xPd51WpSe/D5ptc+yubZkGcxzTj+HhGB/mcex2wLHdAV5TIqYOqwoEAwEeUIJMlSUmcubHCqUzGZ4tF/laIefWPbOyXMl94X9/95sY/+ZnBtHXGyLw958/V/MBjr3ctjxy98FvZhcn9xzYs0O++923soBoMYlpjHsaOE7dL6goq5hIiiLaAM9lvtDBLu4ockrVBmC1h67uBMS649DUHVDVCADIPF+owtzMAkzPLUB2vcjrJvCBkWv5xJ4b7WsOXGf0DQxxu2kKpycnvRdefNk+f+ECOJyvVLTG184vnv9OJpPJ/AqHvDe0EG+nXyLR01mrzbCn0A3XHDiSivc/yhwYd3QnInC01ktMlrBFAFYrljDTiTNB4C6G/eORiHPuOg7Dej6GYTCz5QbjumH4FcslQXCCoVAtEAlNZav57y4tz/5kLp3Gi6jV3Obte2L4ZdfA1bwBt3NXqtu3b98/MTp+X0QO3hIKRrqTfSno7en2Ali4EQTJtiy5UqiE17KrkiTKlmGbetM1JlcKa9++sDz7TDabxbil1sa7Ol/KtdfecPC68T0fESz31nAo1CsLoux5AkaLsmgoyhPxJO/r68PCi1xRZD8jKxBUeEBpVZfGUwNzOYRECWsOsXK9DsVaBYr1KlQbNa43mp5lWV4xn+e242CKjx3p6a6aAj97enbya8+9/MKTlBZ8dRa/He+KAf8PvvfOz0uN3JFtmxPKodv3i9u39rNKfoWJArpIsdyrBZrRBB3rcakShIJh0JqO30YCC53K2NldCYMgqsC5Ai6XoFo3eCZThAtTCzA7t8ibmsUTyQG+e/dud3jzuLfn5kN2vaZ7C8vLzsmTp7zXTp1188VCVVSV17Ll0uPLUwtPrNXXKlfYmtoOxB0zJomejlmKn5uIH/cSj8djyVisvysW7w+Hwr2KJPVIotIlyEKUcRYQRRZwLVsRMBcXDSYME64FiwMzuOdpht0sNzV9rVivpBvFxlrNrJUqlYp2yWnhrfpg78xV7ZxZ4f4SU6lUb6InMdGf6t8bkAODruuERY+Hsfg9MGaB5+q2a+Xy1fLpC4uzrzQajXIH3XxRuiibNm0aHEgMbO6Jdqf6evu2RiPRzSKIA6Zm9WiapgoekzwMGnEcLNzjx++IksBFQeSKIDKrpgmSJAlMVT0xKLuyqtiezGqm6+Q1rZmxbXe5UM4v5SrFhVwut3S1Sg90ztZ5S86E3Xb99XePJUJfGB3sit9/z0Ex1SMKpcw8G93cz6qVnF/PSQ7IoASCfoq5hZ3buQi9XXEwDBcMC/eVCkxQoVhqwtx8mi8sr8PiQoa7rgjhrjjfOb7bu+66G5zRrTtcMRjilmV7P3j6aefc1LQ1v7Jctx130eH8pdnl+cenp6fPXBIr+JaEfrU+FImeq0X+9b3vpeuEf/5F67bxbxtC5tJXEjevj/fb7af9GAsUQglIiG6vK1yMrcAstI2A0U7fQ630q9a18VO3aTwelyzLkhVFCaiqGglKwbCiMKzV4rt5uefZlgmmZVjNulPXarUauuxaLbF/FjPxZnZrvt328hv5vNJDR+774xjTH7vn0LXdd9y8W7C1deY088yzGkwQW01NbYwiEBUQA2GQlBAIogKZdBFk7J9lA2TW8zA9s8zT6yWwLMaZEuJ7Jq5zRsfGvfHd10K4u5evLWfsV44fN0+ePMXnVuabXkDIOqJzKr2W+9780tIJCkx+I8v3+n6HRM/r40U/TQSIwFuLwMXSlG+tD0Wf5nURUB57+EP/p76+eOjBI3cGbr5+HMxqhkUCTPA8DWRJYJbjQF03QJCDIARCkC1VeHo5A426CemVdVhby4EkB/jotp3ezon97uDIqBcOxUANROy5xbT12smz3skzZyG7XtCZqkxb3Prh9Orsk8vLy0sUYvC61urX/mESPb82QhqACBABIkAE3sQEAh878sDjr738woH9u8eVZHeXGAnKQkCVWLK3h8kBTBYBqDTqkC9XoGlaXA6qXigU8VLJYS+V6uebt2yFeDKBbi9veXXNmpmbN9fWs/prp880DdudrWmNl+qafkYztZVcLpepY3+gn1lR38To3nxTJ9Hz5lszmjERIAJEgAhcJgIJgMhd99z7nU3JgT333HVXoJIvqDMXpkWt3mDdsRjYrsNFWYK+VNIdGd3iJQYHPDkgu7bluaZlO5n1dXthdt6ZX1p0C8WCXqnXZoqV6kulRnnKtWEtX8mvF4tFjIdD1+nbOWnkMq3YrzcMiZ5fjx/9NhEgAkSACLy5CSjvvfPwvxgbGH7g9ptv6d86vCnQn0yCKitcEEUMf3cs17Gq9VqjUq24mXyWLaXTTq5YMBcXlxumZS40tObZhqkvVZvNlUqlspzNZrFoIMbEUTxYh+0NEj0dtiA0HSJABIgAEbiiBFgqkkrs2bf9wwM98ftHBgYGd2weY47neJn1rCvLkqm7bjmTX1/LForlcr2Sb+jGkm40045lreYqlUytVttwV3V6wP8VBduJb0aipxNXheZEBIgAESACV5KAXyZkaGhoZGxo5JZQIDRgG6YgCMy1PEfTdaNYaWgrVa2atm27WCqV9KvZSPhKgnmrvReJnrfaitLnIQJEgAgQgTdKYKPcwUYJhEtLf1A8zhul2kG/R6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JAoqeDFoOmQgSIABEgAkSACLSPAIme9rGlkYkAESACRIAIEIEOIkCip4MWg6ZCBIgAESACRIAItI8AiZ72saWRiQARIAJEgAgQgQ4iQKKngxaDpkIEiAARIAJEgAi0jwCJnvaxpZGJABEgAkSACBCBDiLw/wCeR8hiHQnt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896100" y="2441397"/>
            <a:ext cx="4118639" cy="4251013"/>
            <a:chOff x="6438161" y="2492867"/>
            <a:chExt cx="4118639" cy="425101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6438161" y="3316211"/>
              <a:ext cx="3427669" cy="342766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099" y="2492867"/>
              <a:ext cx="3660701" cy="3667091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28510" y="2980746"/>
            <a:ext cx="4172689" cy="3711664"/>
            <a:chOff x="570761" y="3112273"/>
            <a:chExt cx="4172689" cy="371166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570761" y="3396268"/>
              <a:ext cx="3427669" cy="342766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501" y="3112273"/>
              <a:ext cx="3381949" cy="2876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Рисунок 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4019550" y="1253680"/>
            <a:ext cx="4476973" cy="3001267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3"/>
          <p:cNvPicPr/>
          <p:nvPr/>
        </p:nvPicPr>
        <p:blipFill>
          <a:blip r:embed="rId3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48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49" name="TextBox 5"/>
          <p:cNvSpPr/>
          <p:nvPr/>
        </p:nvSpPr>
        <p:spPr>
          <a:xfrm>
            <a:off x="613710" y="588600"/>
            <a:ext cx="4778273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Стадия проекта. Зрелость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pic>
        <p:nvPicPr>
          <p:cNvPr id="152" name="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8618040" y="1457620"/>
            <a:ext cx="3208320" cy="45129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61EEA7-4D59-47FD-8F0C-02036C401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1" t="7308" r="4261" b="15897"/>
          <a:stretch/>
        </p:blipFill>
        <p:spPr>
          <a:xfrm>
            <a:off x="3968948" y="4158500"/>
            <a:ext cx="4600963" cy="244018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>
            <a:stCxn id="12" idx="2"/>
          </p:cNvCxnSpPr>
          <p:nvPr/>
        </p:nvCxnSpPr>
        <p:spPr>
          <a:xfrm>
            <a:off x="2145279" y="2476956"/>
            <a:ext cx="10520" cy="3796559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33245" y="1329968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圆角矩形 47"/>
          <p:cNvSpPr/>
          <p:nvPr/>
        </p:nvSpPr>
        <p:spPr>
          <a:xfrm>
            <a:off x="599090" y="1769070"/>
            <a:ext cx="309237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9389" y="1938347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продумана архитектура</a:t>
            </a:r>
          </a:p>
        </p:txBody>
      </p:sp>
      <p:sp>
        <p:nvSpPr>
          <p:cNvPr id="14" name="圆角矩形 47"/>
          <p:cNvSpPr/>
          <p:nvPr/>
        </p:nvSpPr>
        <p:spPr>
          <a:xfrm>
            <a:off x="599090" y="2595488"/>
            <a:ext cx="309237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0922" y="2764765"/>
            <a:ext cx="23054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утвержден паспорт</a:t>
            </a:r>
          </a:p>
        </p:txBody>
      </p:sp>
      <p:sp>
        <p:nvSpPr>
          <p:cNvPr id="16" name="圆角矩形 47"/>
          <p:cNvSpPr/>
          <p:nvPr/>
        </p:nvSpPr>
        <p:spPr>
          <a:xfrm>
            <a:off x="599090" y="3450614"/>
            <a:ext cx="3094408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0922" y="3619891"/>
            <a:ext cx="23310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разработан логотип</a:t>
            </a:r>
          </a:p>
        </p:txBody>
      </p:sp>
      <p:sp>
        <p:nvSpPr>
          <p:cNvPr id="18" name="圆角矩形 47"/>
          <p:cNvSpPr/>
          <p:nvPr/>
        </p:nvSpPr>
        <p:spPr>
          <a:xfrm>
            <a:off x="599090" y="4254947"/>
            <a:ext cx="310776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0922" y="4424224"/>
            <a:ext cx="2109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собрана команда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73680" y="1226788"/>
            <a:ext cx="2566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B9D04A"/>
                </a:solidFill>
                <a:latin typeface="Oswald" pitchFamily="2" charset="-52"/>
              </a:rPr>
              <a:t>АКТИВНЫЙ ПРОЕКТ</a:t>
            </a:r>
            <a:endParaRPr lang="ru-RU" sz="2400" dirty="0">
              <a:solidFill>
                <a:srgbClr val="B9D04A"/>
              </a:solidFill>
            </a:endParaRPr>
          </a:p>
        </p:txBody>
      </p:sp>
      <p:sp>
        <p:nvSpPr>
          <p:cNvPr id="21" name="圆角矩形 47"/>
          <p:cNvSpPr/>
          <p:nvPr/>
        </p:nvSpPr>
        <p:spPr>
          <a:xfrm>
            <a:off x="608595" y="5072904"/>
            <a:ext cx="3094408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30427" y="5242181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понятны ресурсы</a:t>
            </a:r>
          </a:p>
        </p:txBody>
      </p:sp>
      <p:sp>
        <p:nvSpPr>
          <p:cNvPr id="23" name="圆角矩形 47"/>
          <p:cNvSpPr/>
          <p:nvPr/>
        </p:nvSpPr>
        <p:spPr>
          <a:xfrm>
            <a:off x="608595" y="5919572"/>
            <a:ext cx="3107767" cy="707886"/>
          </a:xfrm>
          <a:prstGeom prst="roundRect">
            <a:avLst>
              <a:gd name="adj" fmla="val 3743"/>
            </a:avLst>
          </a:prstGeom>
          <a:solidFill>
            <a:srgbClr val="D7E498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30427" y="6088849"/>
            <a:ext cx="2291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Oswald" pitchFamily="2" charset="-52"/>
              </a:rPr>
              <a:t>реализация начата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55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Oswald" pitchFamily="2" charset="-52"/>
              <a:ea typeface="DejaVu Sans"/>
            </a:endParaRPr>
          </a:p>
        </p:txBody>
      </p:sp>
      <p:sp>
        <p:nvSpPr>
          <p:cNvPr id="156" name="TextBox 5"/>
          <p:cNvSpPr/>
          <p:nvPr/>
        </p:nvSpPr>
        <p:spPr>
          <a:xfrm>
            <a:off x="577350" y="588600"/>
            <a:ext cx="557592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Миссия проекта. Цели и задачи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57" name="TextBox 6"/>
          <p:cNvSpPr/>
          <p:nvPr/>
        </p:nvSpPr>
        <p:spPr>
          <a:xfrm>
            <a:off x="1482239" y="1301040"/>
            <a:ext cx="9619200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Миссия проекта: </a:t>
            </a:r>
            <a:r>
              <a:rPr lang="ru-RU" sz="2000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снижение темпа роста первичной заболеваемости и </a:t>
            </a: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своевременная профилактика последствий избыточной массы тела и ожирения у детей и подростков </a:t>
            </a: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65" name="TextBox 14"/>
          <p:cNvSpPr/>
          <p:nvPr/>
        </p:nvSpPr>
        <p:spPr>
          <a:xfrm>
            <a:off x="1386720" y="2954820"/>
            <a:ext cx="39718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Снижение количества детей, страдающих избыточной массой тела и ожирением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66" name="TextBox 15"/>
          <p:cNvSpPr/>
          <p:nvPr/>
        </p:nvSpPr>
        <p:spPr>
          <a:xfrm>
            <a:off x="1386720" y="3960060"/>
            <a:ext cx="42139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Оказание комплексной помощи семьям, имеющим ребенка с избыточной массой тела и ожирением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67" name="TextBox 16"/>
          <p:cNvSpPr/>
          <p:nvPr/>
        </p:nvSpPr>
        <p:spPr>
          <a:xfrm>
            <a:off x="1386720" y="5153580"/>
            <a:ext cx="35406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Оздоровление и коррекция веса ребенка под наблюдением опытных медицинских специалистов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68" name="TextBox 17"/>
          <p:cNvSpPr/>
          <p:nvPr/>
        </p:nvSpPr>
        <p:spPr>
          <a:xfrm>
            <a:off x="6695550" y="3030570"/>
            <a:ext cx="468072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Привлечение внимания общественности к проблеме детского ожирения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69" name="TextBox 18"/>
          <p:cNvSpPr/>
          <p:nvPr/>
        </p:nvSpPr>
        <p:spPr>
          <a:xfrm>
            <a:off x="6695550" y="3845760"/>
            <a:ext cx="48096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Сопровождение семей-участников проекта </a:t>
            </a:r>
            <a:b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по переходу на правильное питание, помощь </a:t>
            </a:r>
            <a:b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 коррекции рациона, привлечение к регулярным физкультурным занятиям и спорту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70" name="TextBox 19"/>
          <p:cNvSpPr/>
          <p:nvPr/>
        </p:nvSpPr>
        <p:spPr>
          <a:xfrm>
            <a:off x="6695550" y="5153580"/>
            <a:ext cx="532701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Организация мероприятий активного семейного досуга </a:t>
            </a:r>
            <a:b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 целью продвижения здорового и активного образа жизни, духовного сближения и общения родителя </a:t>
            </a:r>
            <a:b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и ребенка, создание комфортной дружелюбной атмосферы семейного клуба друзей и единомышленников</a:t>
            </a:r>
            <a:endParaRPr lang="ru-RU" sz="1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657571" y="285309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619471" y="39728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657571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A1142-CF42-E546-891A-29A412372602}"/>
              </a:ext>
            </a:extLst>
          </p:cNvPr>
          <p:cNvSpPr txBox="1"/>
          <p:nvPr/>
        </p:nvSpPr>
        <p:spPr>
          <a:xfrm>
            <a:off x="5997528" y="2853091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7FB12-663E-BB45-B0AE-A412BADB16B3}"/>
              </a:ext>
            </a:extLst>
          </p:cNvPr>
          <p:cNvSpPr txBox="1"/>
          <p:nvPr/>
        </p:nvSpPr>
        <p:spPr>
          <a:xfrm>
            <a:off x="5997528" y="3972810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AF7BDC-95D7-3642-91FF-A8B00E650BBC}"/>
              </a:ext>
            </a:extLst>
          </p:cNvPr>
          <p:cNvSpPr txBox="1"/>
          <p:nvPr/>
        </p:nvSpPr>
        <p:spPr>
          <a:xfrm>
            <a:off x="5997528" y="5159561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B9D04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A06FC8-20DC-1442-B6F9-1D752E470FFA}"/>
              </a:ext>
            </a:extLst>
          </p:cNvPr>
          <p:cNvSpPr txBox="1"/>
          <p:nvPr/>
        </p:nvSpPr>
        <p:spPr>
          <a:xfrm>
            <a:off x="599090" y="2271580"/>
            <a:ext cx="2340000" cy="523220"/>
          </a:xfrm>
          <a:prstGeom prst="rect">
            <a:avLst/>
          </a:prstGeom>
          <a:solidFill>
            <a:srgbClr val="A72E87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ЦЕЛИ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11330" y="2271580"/>
            <a:ext cx="2340000" cy="523220"/>
          </a:xfrm>
          <a:prstGeom prst="rect">
            <a:avLst/>
          </a:prstGeom>
          <a:solidFill>
            <a:srgbClr val="B9D04A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Oswald" pitchFamily="2" charset="-52"/>
              </a:rPr>
              <a:t>ЗАДАЧИ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62" y="1286295"/>
            <a:ext cx="744586" cy="6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50" y="1238250"/>
            <a:ext cx="3971925" cy="685799"/>
          </a:xfrm>
          <a:prstGeom prst="roundRect">
            <a:avLst/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1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72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73" name="TextBox 5"/>
          <p:cNvSpPr/>
          <p:nvPr/>
        </p:nvSpPr>
        <p:spPr>
          <a:xfrm>
            <a:off x="700200" y="588600"/>
            <a:ext cx="190986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Суть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74" name="Прямоугольник: скругленные углы 11"/>
          <p:cNvSpPr/>
          <p:nvPr/>
        </p:nvSpPr>
        <p:spPr>
          <a:xfrm>
            <a:off x="6312024" y="1040250"/>
            <a:ext cx="5513766" cy="4151867"/>
          </a:xfrm>
          <a:prstGeom prst="roundRect">
            <a:avLst>
              <a:gd name="adj" fmla="val 453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Очные мероприятия проекта проводятся в формате «семейных выходных», которые включают: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мастер-класс «ЛФК для детей и подростков </a:t>
            </a:r>
            <a:b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</a:b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с избыточным весом»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беседу с клиническим психологом об особенностях психологии детей с проблемой лишнего веса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лекцию-беседу для родителей с врачом-эндокринологом «Тучное будущее. Чем опасно детское ожирение?»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обучающее занятие для родителей о принципах формирования здорового, </a:t>
            </a:r>
            <a:r>
              <a:rPr lang="ru-RU" b="0" strike="noStrike" spc="-1" dirty="0" err="1">
                <a:solidFill>
                  <a:schemeClr val="lt1"/>
                </a:solidFill>
                <a:latin typeface="Oswald" pitchFamily="2" charset="-52"/>
                <a:ea typeface="DejaVu Sans"/>
              </a:rPr>
              <a:t>нормокалорийного</a:t>
            </a: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 рациона питания семьи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OpenSymbol"/>
              <a:buChar char="-"/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интерактивные уроки для детей «Правила здорового образа жизни», «Репродуктивное здоровье», </a:t>
            </a:r>
            <a:b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</a:b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«Последствия вредных зависимостей» и др.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75" name="Прямоугольник: скругленные углы 15"/>
          <p:cNvSpPr/>
          <p:nvPr/>
        </p:nvSpPr>
        <p:spPr>
          <a:xfrm>
            <a:off x="843115" y="2424855"/>
            <a:ext cx="5186210" cy="369332"/>
          </a:xfrm>
          <a:prstGeom prst="roundRect">
            <a:avLst>
              <a:gd name="adj" fmla="val 613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endParaRPr lang="ru-RU" sz="1800" b="1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76" name="Прямоугольник: скругленные углы 16"/>
          <p:cNvSpPr/>
          <p:nvPr/>
        </p:nvSpPr>
        <p:spPr>
          <a:xfrm>
            <a:off x="6312024" y="5378365"/>
            <a:ext cx="5513766" cy="1294182"/>
          </a:xfrm>
          <a:prstGeom prst="round2SameRect">
            <a:avLst>
              <a:gd name="adj1" fmla="val 9603"/>
              <a:gd name="adj2" fmla="val 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chemeClr val="bg1"/>
                </a:solidFill>
                <a:latin typeface="Oswald" pitchFamily="2" charset="-52"/>
                <a:ea typeface="DejaVu Sans"/>
              </a:rPr>
              <a:t>В завершении цикла очных мероприятий проводятся:</a:t>
            </a:r>
            <a:endParaRPr lang="ru-RU" b="0" strike="noStrike" spc="-1" dirty="0">
              <a:solidFill>
                <a:schemeClr val="bg1"/>
              </a:solidFill>
              <a:latin typeface="Oswald" pitchFamily="2" charset="-52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ru-RU" b="0" strike="noStrike" spc="-1" dirty="0">
                <a:solidFill>
                  <a:schemeClr val="bg1"/>
                </a:solidFill>
                <a:latin typeface="Oswald" pitchFamily="2" charset="-52"/>
                <a:ea typeface="DejaVu Sans"/>
              </a:rPr>
              <a:t>Мастер – класс по приготовлению блюд </a:t>
            </a:r>
            <a:br>
              <a:rPr lang="ru-RU" b="0" strike="noStrike" spc="-1" dirty="0">
                <a:solidFill>
                  <a:schemeClr val="bg1"/>
                </a:solidFill>
                <a:latin typeface="Oswald" pitchFamily="2" charset="-52"/>
                <a:ea typeface="DejaVu Sans"/>
              </a:rPr>
            </a:br>
            <a:r>
              <a:rPr lang="ru-RU" b="0" strike="noStrike" spc="-1" dirty="0">
                <a:solidFill>
                  <a:schemeClr val="bg1"/>
                </a:solidFill>
                <a:latin typeface="Oswald" pitchFamily="2" charset="-52"/>
                <a:ea typeface="DejaVu Sans"/>
              </a:rPr>
              <a:t>здорового питания</a:t>
            </a:r>
            <a:endParaRPr lang="ru-RU" b="0" strike="noStrike" spc="-1" dirty="0">
              <a:solidFill>
                <a:schemeClr val="bg1"/>
              </a:solidFill>
              <a:latin typeface="Oswald" pitchFamily="2" charset="-52"/>
            </a:endParaRPr>
          </a:p>
          <a:p>
            <a:pPr marL="342900" indent="-342900">
              <a:lnSpc>
                <a:spcPct val="100000"/>
              </a:lnSpc>
              <a:buFont typeface="Arial" pitchFamily="34" charset="0"/>
              <a:buChar char="•"/>
            </a:pPr>
            <a:r>
              <a:rPr lang="ru-RU" b="0" strike="noStrike" spc="-1" dirty="0">
                <a:solidFill>
                  <a:schemeClr val="bg1"/>
                </a:solidFill>
                <a:latin typeface="Oswald" pitchFamily="2" charset="-52"/>
                <a:ea typeface="DejaVu Sans"/>
              </a:rPr>
              <a:t>Кулинарный конкурс между участниками проекта</a:t>
            </a:r>
            <a:endParaRPr lang="ru-RU" b="0" strike="noStrike" spc="-1" dirty="0">
              <a:solidFill>
                <a:schemeClr val="bg1"/>
              </a:solidFill>
              <a:latin typeface="Oswald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1647" y="1382055"/>
            <a:ext cx="2447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bg1"/>
                </a:solidFill>
                <a:latin typeface="Oswald" pitchFamily="2" charset="-52"/>
              </a:rPr>
              <a:t>ЦИКЛ ПРОЕКТА - 1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4" y="1253562"/>
            <a:ext cx="648000" cy="64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71600" y="2424855"/>
            <a:ext cx="3254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chemeClr val="bg1"/>
                </a:solidFill>
                <a:latin typeface="Oswald" pitchFamily="2" charset="-52"/>
              </a:rPr>
              <a:t>ЭТАПЫ РЕАЛИЗАЦИИ ПРОЕКТА: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805014" y="2805706"/>
            <a:ext cx="588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1</a:t>
            </a:r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7086" y="3028950"/>
            <a:ext cx="2711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2000" spc="-1" dirty="0">
                <a:latin typeface="Oswald" pitchFamily="2" charset="-52"/>
              </a:rPr>
              <a:t>Цикл очных мероприятий    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043362" y="2895600"/>
            <a:ext cx="1985963" cy="725761"/>
            <a:chOff x="2843212" y="3486150"/>
            <a:chExt cx="1985963" cy="725761"/>
          </a:xfrm>
        </p:grpSpPr>
        <p:sp>
          <p:nvSpPr>
            <p:cNvPr id="19" name="圆角矩形 47"/>
            <p:cNvSpPr/>
            <p:nvPr/>
          </p:nvSpPr>
          <p:spPr>
            <a:xfrm>
              <a:off x="2843212" y="3486150"/>
              <a:ext cx="1985963" cy="707886"/>
            </a:xfrm>
            <a:prstGeom prst="roundRect">
              <a:avLst>
                <a:gd name="adj" fmla="val 3743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txBody>
            <a:bodyPr rtlCol="0" anchor="ctr"/>
            <a:lstStyle/>
            <a:p>
              <a:pPr marL="447675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-52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675045" y="3619500"/>
              <a:ext cx="10588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</a:pPr>
              <a:r>
                <a:rPr lang="ru-RU" sz="2000" spc="-1" dirty="0">
                  <a:solidFill>
                    <a:srgbClr val="A72E87"/>
                  </a:solidFill>
                  <a:latin typeface="Oswald" pitchFamily="2" charset="-52"/>
                </a:rPr>
                <a:t>3 месяца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61" y="3491911"/>
              <a:ext cx="720000" cy="7200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795489" y="3642975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2.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67086" y="3732869"/>
            <a:ext cx="470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2000" spc="-1" dirty="0">
                <a:latin typeface="Oswald" pitchFamily="2" charset="-52"/>
              </a:rPr>
              <a:t>Самостоятельное применение полученных знаний, навыков и практик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823536" y="4556445"/>
            <a:ext cx="64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 w="18415" cmpd="sng">
                  <a:solidFill>
                    <a:srgbClr val="A72E87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swald" pitchFamily="2" charset="-52"/>
              </a:rPr>
              <a:t>3.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67087" y="4670479"/>
            <a:ext cx="4724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2000" spc="-1" dirty="0">
                <a:latin typeface="Oswald" pitchFamily="2" charset="-52"/>
              </a:rPr>
              <a:t>Мониторинг динамики показателей </a:t>
            </a:r>
            <a:br>
              <a:rPr lang="ru-RU" sz="2000" spc="-1" dirty="0">
                <a:latin typeface="Oswald" pitchFamily="2" charset="-52"/>
              </a:rPr>
            </a:br>
            <a:r>
              <a:rPr lang="ru-RU" sz="2000" spc="-1" dirty="0">
                <a:latin typeface="Oswald" pitchFamily="2" charset="-52"/>
              </a:rPr>
              <a:t>состояния здоровья: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3943183" y="5192117"/>
            <a:ext cx="2001192" cy="763861"/>
            <a:chOff x="2843212" y="3448050"/>
            <a:chExt cx="2001192" cy="763861"/>
          </a:xfrm>
        </p:grpSpPr>
        <p:sp>
          <p:nvSpPr>
            <p:cNvPr id="30" name="圆角矩形 47"/>
            <p:cNvSpPr/>
            <p:nvPr/>
          </p:nvSpPr>
          <p:spPr>
            <a:xfrm>
              <a:off x="2843212" y="3486150"/>
              <a:ext cx="1985963" cy="707886"/>
            </a:xfrm>
            <a:prstGeom prst="roundRect">
              <a:avLst>
                <a:gd name="adj" fmla="val 3743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txBody>
            <a:bodyPr rtlCol="0" anchor="ctr"/>
            <a:lstStyle/>
            <a:p>
              <a:pPr marL="447675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-52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675045" y="3448050"/>
              <a:ext cx="11693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</a:pPr>
              <a:r>
                <a:rPr lang="ru-RU" sz="2000" spc="-1" dirty="0">
                  <a:solidFill>
                    <a:srgbClr val="A72E87"/>
                  </a:solidFill>
                  <a:latin typeface="Oswald" pitchFamily="2" charset="-52"/>
                </a:rPr>
                <a:t>через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</a:pPr>
              <a:r>
                <a:rPr lang="ru-RU" sz="2000" spc="-1" dirty="0">
                  <a:solidFill>
                    <a:srgbClr val="A72E87"/>
                  </a:solidFill>
                  <a:latin typeface="Oswald" pitchFamily="2" charset="-52"/>
                </a:rPr>
                <a:t>6 месяцев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61" y="3491911"/>
              <a:ext cx="720000" cy="720000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464012" y="5370265"/>
            <a:ext cx="269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spc="-1" dirty="0">
                <a:latin typeface="Oswald" pitchFamily="2" charset="-52"/>
              </a:rPr>
              <a:t>стартовый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spc="-1" dirty="0">
                <a:latin typeface="Oswald" pitchFamily="2" charset="-52"/>
              </a:rPr>
              <a:t>промежуточный</a:t>
            </a:r>
            <a:endParaRPr lang="ru-RU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3943183" y="5980019"/>
            <a:ext cx="2076591" cy="763861"/>
            <a:chOff x="2843212" y="3448050"/>
            <a:chExt cx="2076591" cy="763861"/>
          </a:xfrm>
        </p:grpSpPr>
        <p:sp>
          <p:nvSpPr>
            <p:cNvPr id="35" name="圆角矩形 47"/>
            <p:cNvSpPr/>
            <p:nvPr/>
          </p:nvSpPr>
          <p:spPr>
            <a:xfrm>
              <a:off x="2843212" y="3486150"/>
              <a:ext cx="1985963" cy="707886"/>
            </a:xfrm>
            <a:prstGeom prst="roundRect">
              <a:avLst>
                <a:gd name="adj" fmla="val 3743"/>
              </a:avLst>
            </a:prstGeom>
            <a:solidFill>
              <a:schemeClr val="bg1"/>
            </a:solidFill>
            <a:ln w="3175" cap="flat" cmpd="sng" algn="ctr">
              <a:noFill/>
              <a:prstDash val="solid"/>
              <a:miter lim="800000"/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txBody>
            <a:bodyPr rtlCol="0" anchor="ctr"/>
            <a:lstStyle/>
            <a:p>
              <a:pPr marL="447675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swald" pitchFamily="2" charset="-52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55995" y="3448050"/>
              <a:ext cx="126380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buClr>
                  <a:srgbClr val="FFFFFF"/>
                </a:buClr>
              </a:pPr>
              <a:r>
                <a:rPr lang="ru-RU" sz="2000" spc="-1" dirty="0">
                  <a:solidFill>
                    <a:srgbClr val="A72E87"/>
                  </a:solidFill>
                  <a:latin typeface="Oswald" pitchFamily="2" charset="-52"/>
                </a:rPr>
                <a:t>через</a:t>
              </a:r>
            </a:p>
            <a:p>
              <a:pPr>
                <a:lnSpc>
                  <a:spcPct val="100000"/>
                </a:lnSpc>
                <a:buClr>
                  <a:srgbClr val="FFFFFF"/>
                </a:buClr>
              </a:pPr>
              <a:r>
                <a:rPr lang="ru-RU" sz="2000" spc="-1" dirty="0">
                  <a:solidFill>
                    <a:srgbClr val="A72E87"/>
                  </a:solidFill>
                  <a:latin typeface="Oswald" pitchFamily="2" charset="-52"/>
                </a:rPr>
                <a:t>12 месяцев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561" y="3491911"/>
              <a:ext cx="720000" cy="720000"/>
            </a:xfrm>
            <a:prstGeom prst="rect">
              <a:avLst/>
            </a:prstGeom>
          </p:spPr>
        </p:pic>
      </p:grpSp>
      <p:sp>
        <p:nvSpPr>
          <p:cNvPr id="38" name="Прямоугольник 37"/>
          <p:cNvSpPr/>
          <p:nvPr/>
        </p:nvSpPr>
        <p:spPr>
          <a:xfrm>
            <a:off x="1464012" y="6188915"/>
            <a:ext cx="26967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spc="-1" dirty="0">
                <a:latin typeface="Oswald" pitchFamily="2" charset="-52"/>
              </a:rPr>
              <a:t>итоговый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47"/>
          <p:cNvSpPr/>
          <p:nvPr/>
        </p:nvSpPr>
        <p:spPr>
          <a:xfrm>
            <a:off x="700201" y="2847696"/>
            <a:ext cx="4233749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201" y="2930274"/>
            <a:ext cx="4233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lnSpc>
                <a:spcPct val="100000"/>
              </a:lnSpc>
              <a:buClr>
                <a:schemeClr val="tx1"/>
              </a:buClr>
            </a:pPr>
            <a:r>
              <a:rPr lang="ru-RU" sz="1600" b="1" spc="-1" dirty="0">
                <a:solidFill>
                  <a:srgbClr val="A72E87"/>
                </a:solidFill>
                <a:latin typeface="Oswald"/>
              </a:rPr>
              <a:t>1. </a:t>
            </a:r>
            <a:r>
              <a:rPr lang="ru-RU" sz="1600" spc="-1" dirty="0">
                <a:latin typeface="Oswald"/>
              </a:rPr>
              <a:t>Создали рабочую группу </a:t>
            </a:r>
            <a:br>
              <a:rPr lang="ru-RU" sz="1600" spc="-1" dirty="0">
                <a:latin typeface="Oswald"/>
              </a:rPr>
            </a:br>
            <a:r>
              <a:rPr lang="ru-RU" sz="1600" spc="-1" dirty="0">
                <a:latin typeface="Oswald"/>
              </a:rPr>
              <a:t>с целью воплощения идеи</a:t>
            </a:r>
            <a:endParaRPr lang="ru-RU" sz="1600" spc="-1" dirty="0"/>
          </a:p>
        </p:txBody>
      </p:sp>
      <p:pic>
        <p:nvPicPr>
          <p:cNvPr id="177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6120" cy="611640"/>
          </a:xfrm>
          <a:prstGeom prst="rect">
            <a:avLst/>
          </a:prstGeom>
          <a:ln w="0">
            <a:noFill/>
          </a:ln>
        </p:spPr>
      </p:pic>
      <p:sp>
        <p:nvSpPr>
          <p:cNvPr id="178" name="Rounded Rectangle 4"/>
          <p:cNvSpPr/>
          <p:nvPr/>
        </p:nvSpPr>
        <p:spPr>
          <a:xfrm>
            <a:off x="325800" y="252360"/>
            <a:ext cx="11697480" cy="649224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Arial"/>
              <a:ea typeface="DejaVu Sans"/>
            </a:endParaRPr>
          </a:p>
        </p:txBody>
      </p:sp>
      <p:sp>
        <p:nvSpPr>
          <p:cNvPr id="179" name="TextBox 5"/>
          <p:cNvSpPr/>
          <p:nvPr/>
        </p:nvSpPr>
        <p:spPr>
          <a:xfrm>
            <a:off x="74880" y="588600"/>
            <a:ext cx="18182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рямоугольник: скругленные углы 6"/>
          <p:cNvSpPr/>
          <p:nvPr/>
        </p:nvSpPr>
        <p:spPr>
          <a:xfrm>
            <a:off x="700200" y="1297800"/>
            <a:ext cx="10621800" cy="658800"/>
          </a:xfrm>
          <a:prstGeom prst="roundRect">
            <a:avLst>
              <a:gd name="adj" fmla="val 8553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Идея о реализации проекта возникла в 2024 году в рамках одного из приоритетных направлений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r>
              <a:rPr lang="ru-RU" sz="1800" b="1" strike="noStrike" spc="-1" dirty="0">
                <a:solidFill>
                  <a:schemeClr val="lt1"/>
                </a:solidFill>
                <a:latin typeface="Oswald"/>
                <a:ea typeface="DejaVu Sans"/>
              </a:rPr>
              <a:t>нацпроекта «‎Здравоохранение» </a:t>
            </a: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- комплекса мер по борьбе с ожирением у несовершеннолетних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Прямоугольник: скругленные углы 7"/>
          <p:cNvSpPr/>
          <p:nvPr/>
        </p:nvSpPr>
        <p:spPr>
          <a:xfrm>
            <a:off x="5321300" y="2285000"/>
            <a:ext cx="6000700" cy="4005124"/>
          </a:xfrm>
          <a:prstGeom prst="roundRect">
            <a:avLst>
              <a:gd name="adj" fmla="val 2118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Oswald"/>
                <a:ea typeface="DejaVu Sans"/>
              </a:rPr>
              <a:t>ИНСТРУМЕНТЫ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Межведомственное взаимодействие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Министерства здравоохранения Пензенской области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и Управления образования города Пензы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Формирование мотивированного желания участвовать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в проекте у детей и членов семьи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Медицинское обследование 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  <a:t>и анализ полученных данных</a:t>
            </a:r>
            <a:br>
              <a:rPr lang="ru-RU" sz="1800" b="0" strike="noStrike" spc="-1" dirty="0">
                <a:solidFill>
                  <a:schemeClr val="lt1"/>
                </a:solidFill>
                <a:latin typeface="Oswald"/>
                <a:ea typeface="DejaVu Sans"/>
              </a:rPr>
            </a:br>
            <a:endParaRPr lang="ru-RU" sz="1800" b="0" strike="noStrike" spc="-1" dirty="0">
              <a:solidFill>
                <a:schemeClr val="lt1"/>
              </a:solidFill>
              <a:latin typeface="Oswald"/>
              <a:ea typeface="DejaVu Sans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OpenSymbol"/>
              <a:buAutoNum type="arabicPeriod"/>
            </a:pPr>
            <a:r>
              <a:rPr lang="ru-RU" spc="-1" dirty="0">
                <a:solidFill>
                  <a:schemeClr val="lt1"/>
                </a:solidFill>
                <a:latin typeface="Oswald"/>
              </a:rPr>
              <a:t>Привлечение социально-ответственного малого бизнеса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Прямоугольник: скругленные углы 8"/>
          <p:cNvSpPr/>
          <p:nvPr/>
        </p:nvSpPr>
        <p:spPr>
          <a:xfrm>
            <a:off x="691028" y="2285001"/>
            <a:ext cx="4242922" cy="458200"/>
          </a:xfrm>
          <a:prstGeom prst="roundRect">
            <a:avLst>
              <a:gd name="adj" fmla="val 8887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lt1"/>
                </a:solidFill>
                <a:latin typeface="Oswald"/>
                <a:ea typeface="DejaVu Sans"/>
              </a:rPr>
              <a:t>ПОСЛЕДОВАТЕЛЬНОСТЬ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5"/>
          <p:cNvSpPr/>
          <p:nvPr/>
        </p:nvSpPr>
        <p:spPr>
          <a:xfrm>
            <a:off x="700200" y="588600"/>
            <a:ext cx="261947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spc="-1" dirty="0">
                <a:solidFill>
                  <a:srgbClr val="A72E88"/>
                </a:solidFill>
                <a:latin typeface="Oswald" pitchFamily="2" charset="-52"/>
              </a:rPr>
              <a:t>Механика проекта</a:t>
            </a:r>
          </a:p>
        </p:txBody>
      </p:sp>
      <p:sp>
        <p:nvSpPr>
          <p:cNvPr id="18" name="圆角矩形 47"/>
          <p:cNvSpPr/>
          <p:nvPr/>
        </p:nvSpPr>
        <p:spPr>
          <a:xfrm>
            <a:off x="707778" y="3600477"/>
            <a:ext cx="4233749" cy="521583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207" y="3689228"/>
            <a:ext cx="42032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1600" b="1" spc="-1" dirty="0">
                <a:solidFill>
                  <a:srgbClr val="A72E87"/>
                </a:solidFill>
                <a:latin typeface="Oswald"/>
              </a:rPr>
              <a:t>2. </a:t>
            </a:r>
            <a:r>
              <a:rPr lang="ru-RU" sz="1600" spc="-1" dirty="0">
                <a:latin typeface="Oswald"/>
              </a:rPr>
              <a:t>Разработали и утвердили паспорт проекта</a:t>
            </a:r>
            <a:endParaRPr lang="ru-RU" sz="1600" spc="-1" dirty="0"/>
          </a:p>
        </p:txBody>
      </p:sp>
      <p:sp>
        <p:nvSpPr>
          <p:cNvPr id="19" name="圆角矩形 47"/>
          <p:cNvSpPr/>
          <p:nvPr/>
        </p:nvSpPr>
        <p:spPr>
          <a:xfrm>
            <a:off x="719208" y="4183414"/>
            <a:ext cx="4233749" cy="584775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圆角矩形 47"/>
          <p:cNvSpPr/>
          <p:nvPr/>
        </p:nvSpPr>
        <p:spPr>
          <a:xfrm>
            <a:off x="711631" y="4810852"/>
            <a:ext cx="4233749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圆角矩形 47"/>
          <p:cNvSpPr/>
          <p:nvPr/>
        </p:nvSpPr>
        <p:spPr>
          <a:xfrm>
            <a:off x="700202" y="5582238"/>
            <a:ext cx="4233749" cy="707886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208" y="4183414"/>
            <a:ext cx="4233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1600" b="1" spc="-1" dirty="0">
                <a:solidFill>
                  <a:srgbClr val="A72E87"/>
                </a:solidFill>
                <a:latin typeface="Oswald"/>
              </a:rPr>
              <a:t>3.</a:t>
            </a:r>
            <a:r>
              <a:rPr lang="ru-RU" sz="1600" spc="-1" dirty="0">
                <a:latin typeface="Oswald"/>
              </a:rPr>
              <a:t> Определили 3 «пилотные» общеобразовательные организации (участники проекта) </a:t>
            </a:r>
            <a:endParaRPr lang="ru-RU" sz="1600" spc="-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9208" y="5007258"/>
            <a:ext cx="42032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1600" b="1" spc="-1" dirty="0">
                <a:solidFill>
                  <a:srgbClr val="A72E87"/>
                </a:solidFill>
                <a:latin typeface="Oswald"/>
              </a:rPr>
              <a:t>4. </a:t>
            </a:r>
            <a:r>
              <a:rPr lang="ru-RU" sz="1600" spc="-1" dirty="0">
                <a:latin typeface="Oswald"/>
              </a:rPr>
              <a:t>Сформировали целевые группы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9208" y="5643793"/>
            <a:ext cx="4222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ru-RU" sz="1600" b="1" spc="-1" dirty="0">
                <a:solidFill>
                  <a:srgbClr val="A72E87"/>
                </a:solidFill>
                <a:latin typeface="Oswald"/>
              </a:rPr>
              <a:t>5. </a:t>
            </a:r>
            <a:r>
              <a:rPr lang="ru-RU" sz="1600" spc="-1" dirty="0">
                <a:latin typeface="Oswald"/>
              </a:rPr>
              <a:t>Составили индивидуальный план мероприятий для каждой организации - участника  </a:t>
            </a:r>
            <a:endParaRPr lang="ru-RU" sz="1600" spc="-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84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5" name="TextBox 5"/>
          <p:cNvSpPr/>
          <p:nvPr/>
        </p:nvSpPr>
        <p:spPr>
          <a:xfrm>
            <a:off x="790560" y="588600"/>
            <a:ext cx="427557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Основные результаты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87" name="Овал 9"/>
          <p:cNvSpPr/>
          <p:nvPr/>
        </p:nvSpPr>
        <p:spPr>
          <a:xfrm>
            <a:off x="866520" y="1435100"/>
            <a:ext cx="3273680" cy="469900"/>
          </a:xfrm>
          <a:prstGeom prst="roundRect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spc="-1" dirty="0">
                <a:solidFill>
                  <a:schemeClr val="lt1"/>
                </a:solidFill>
                <a:latin typeface="Oswald" pitchFamily="2" charset="-52"/>
              </a:rPr>
              <a:t>Ожидаемые результаты</a:t>
            </a:r>
          </a:p>
        </p:txBody>
      </p:sp>
      <p:sp>
        <p:nvSpPr>
          <p:cNvPr id="188" name="Овал 11"/>
          <p:cNvSpPr/>
          <p:nvPr/>
        </p:nvSpPr>
        <p:spPr>
          <a:xfrm>
            <a:off x="1103200" y="2337180"/>
            <a:ext cx="238320" cy="23832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89" name="Овал 12"/>
          <p:cNvSpPr/>
          <p:nvPr/>
        </p:nvSpPr>
        <p:spPr>
          <a:xfrm>
            <a:off x="1103200" y="3034620"/>
            <a:ext cx="238320" cy="23832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0" name="TextBox 12"/>
          <p:cNvSpPr/>
          <p:nvPr/>
        </p:nvSpPr>
        <p:spPr>
          <a:xfrm>
            <a:off x="1551240" y="2247664"/>
            <a:ext cx="9688260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Уменьшение доли школьников, имеющих избыточный вес и ожирение – </a:t>
            </a: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на 10%</a:t>
            </a:r>
            <a:endParaRPr lang="ru-RU" sz="2000" b="1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Увеличение доли детей, имеющих здоровые пищевые привычки и полноценный, 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Oswald" pitchFamily="2" charset="-52"/>
                <a:ea typeface="DejaVu Sans"/>
              </a:rPr>
              <a:t>нормокалорийный</a:t>
            </a: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 рацион – </a:t>
            </a: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на 10%</a:t>
            </a:r>
            <a:endParaRPr lang="ru-RU" sz="2000" b="1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Увеличение доли детей и членов их семей, </a:t>
            </a:r>
            <a:b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</a:b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имеющих достаточную физическую активность – </a:t>
            </a: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на 10%</a:t>
            </a:r>
          </a:p>
          <a:p>
            <a:pPr>
              <a:lnSpc>
                <a:spcPct val="100000"/>
              </a:lnSpc>
            </a:pPr>
            <a:endParaRPr lang="ru-RU" sz="2000" spc="-1" dirty="0">
              <a:solidFill>
                <a:srgbClr val="000000"/>
              </a:solidFill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Снижение индекса массы тела </a:t>
            </a: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не менее чем на 0,7 кг/м2 </a:t>
            </a: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 группе участников</a:t>
            </a:r>
          </a:p>
          <a:p>
            <a:pPr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  <a:ea typeface="DejaVu Sans"/>
            </a:endParaRP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Уменьшение окружности талии </a:t>
            </a:r>
            <a:r>
              <a:rPr lang="ru-RU" sz="2000" b="1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не менее чем на 2,5 см </a:t>
            </a:r>
            <a:r>
              <a:rPr lang="ru-RU" sz="2000" b="0" strike="noStrike" spc="-1" dirty="0">
                <a:solidFill>
                  <a:srgbClr val="000000"/>
                </a:solidFill>
                <a:latin typeface="Oswald" pitchFamily="2" charset="-52"/>
                <a:ea typeface="DejaVu Sans"/>
              </a:rPr>
              <a:t>в группе участников</a:t>
            </a: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0" name="Овал 11"/>
          <p:cNvSpPr/>
          <p:nvPr/>
        </p:nvSpPr>
        <p:spPr>
          <a:xfrm>
            <a:off x="1103200" y="3930214"/>
            <a:ext cx="238320" cy="23832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1" name="Овал 11"/>
          <p:cNvSpPr/>
          <p:nvPr/>
        </p:nvSpPr>
        <p:spPr>
          <a:xfrm>
            <a:off x="1103200" y="4768414"/>
            <a:ext cx="238320" cy="23832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03200" y="5382239"/>
            <a:ext cx="238320" cy="238320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47"/>
          <p:cNvSpPr/>
          <p:nvPr/>
        </p:nvSpPr>
        <p:spPr>
          <a:xfrm>
            <a:off x="883919" y="3602623"/>
            <a:ext cx="7059931" cy="3024000"/>
          </a:xfrm>
          <a:prstGeom prst="roundRect">
            <a:avLst>
              <a:gd name="adj" fmla="val 3743"/>
            </a:avLst>
          </a:prstGeom>
          <a:solidFill>
            <a:schemeClr val="bg1"/>
          </a:solidFill>
          <a:ln w="3175" cap="flat" cmpd="sng" algn="ctr">
            <a:noFill/>
            <a:prstDash val="solid"/>
            <a:miter lim="800000"/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447675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swald" pitchFamily="2" charset="-52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91" name="Picture 3"/>
          <p:cNvPicPr/>
          <p:nvPr/>
        </p:nvPicPr>
        <p:blipFill>
          <a:blip r:embed="rId2"/>
          <a:stretch/>
        </p:blipFill>
        <p:spPr>
          <a:xfrm>
            <a:off x="10427040" y="334080"/>
            <a:ext cx="1175400" cy="610920"/>
          </a:xfrm>
          <a:prstGeom prst="rect">
            <a:avLst/>
          </a:prstGeom>
          <a:ln w="0">
            <a:noFill/>
          </a:ln>
        </p:spPr>
      </p:pic>
      <p:sp>
        <p:nvSpPr>
          <p:cNvPr id="192" name="Rounded Rectangle 4"/>
          <p:cNvSpPr/>
          <p:nvPr/>
        </p:nvSpPr>
        <p:spPr>
          <a:xfrm>
            <a:off x="325800" y="252360"/>
            <a:ext cx="11696760" cy="6491520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x-none" sz="1800" b="0" strike="noStrike" spc="-1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93" name="TextBox 5"/>
          <p:cNvSpPr/>
          <p:nvPr/>
        </p:nvSpPr>
        <p:spPr>
          <a:xfrm>
            <a:off x="767519" y="588600"/>
            <a:ext cx="835708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A72E88"/>
                </a:solidFill>
                <a:latin typeface="Oswald" pitchFamily="2" charset="-52"/>
                <a:ea typeface="DejaVu Sans"/>
              </a:rPr>
              <a:t>Информация о текущем статусе реализации проекта</a:t>
            </a:r>
            <a:endParaRPr lang="ru-RU" sz="28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95" name="Прямоугольник: скругленные углы 19"/>
          <p:cNvSpPr/>
          <p:nvPr/>
        </p:nvSpPr>
        <p:spPr>
          <a:xfrm>
            <a:off x="883920" y="1257072"/>
            <a:ext cx="4589700" cy="2241048"/>
          </a:xfrm>
          <a:prstGeom prst="roundRect">
            <a:avLst>
              <a:gd name="adj" fmla="val 6542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ШАГИ ПО РЕАЛИЗАЦИИ:</a:t>
            </a:r>
            <a:endParaRPr lang="ru-RU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1. Циклы очных занятий завершены в двух «пилотах»: МБОУ «СОШ №76» и МБОУ «Лицей современных технологий управления №2»</a:t>
            </a:r>
            <a:endParaRPr lang="ru-RU" sz="16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2. Реализуется в настоящее время - в МБОУ «Финансово-экономический лицей №29»</a:t>
            </a:r>
            <a:endParaRPr lang="ru-RU" sz="1600" b="0" strike="noStrike" spc="-1" dirty="0">
              <a:solidFill>
                <a:srgbClr val="000000"/>
              </a:solidFill>
              <a:latin typeface="Oswald" pitchFamily="2" charset="-52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3. Проведен промежуточный мониторинг показателей состояния здоровья в МБОУ «СОШ №76»</a:t>
            </a:r>
            <a:endParaRPr lang="ru-RU" sz="2000" b="0" strike="noStrike" spc="-1" dirty="0">
              <a:solidFill>
                <a:srgbClr val="000000"/>
              </a:solidFill>
              <a:latin typeface="Oswald" pitchFamily="2" charset="-52"/>
            </a:endParaRPr>
          </a:p>
        </p:txBody>
      </p:sp>
      <p:sp>
        <p:nvSpPr>
          <p:cNvPr id="197" name="Прямоугольник: скругленные углы 21"/>
          <p:cNvSpPr/>
          <p:nvPr/>
        </p:nvSpPr>
        <p:spPr>
          <a:xfrm>
            <a:off x="5789753" y="4638080"/>
            <a:ext cx="2077898" cy="1825079"/>
          </a:xfrm>
          <a:prstGeom prst="roundRect">
            <a:avLst>
              <a:gd name="adj" fmla="val 77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1600" spc="-1" dirty="0">
                <a:latin typeface="Oswald" pitchFamily="2" charset="-52"/>
                <a:ea typeface="DejaVu Sans"/>
              </a:rPr>
              <a:t>Приготовлено и продегустировано </a:t>
            </a:r>
          </a:p>
          <a:p>
            <a:pPr>
              <a:lnSpc>
                <a:spcPct val="100000"/>
              </a:lnSpc>
            </a:pPr>
            <a:r>
              <a:rPr lang="ru-RU" sz="1600" spc="-1" dirty="0">
                <a:solidFill>
                  <a:srgbClr val="A72E87"/>
                </a:solidFill>
                <a:latin typeface="Oswald" pitchFamily="2" charset="-52"/>
                <a:ea typeface="DejaVu Sans"/>
              </a:rPr>
              <a:t>75 конкурсных блюд </a:t>
            </a:r>
          </a:p>
          <a:p>
            <a:pPr marL="171450" indent="-1143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  <a:ea typeface="DejaVu Sans"/>
              </a:rPr>
              <a:t>слеплено 160 ПП – сырников</a:t>
            </a:r>
          </a:p>
          <a:p>
            <a:pPr marL="171450" indent="-114300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  <a:ea typeface="DejaVu Sans"/>
              </a:rPr>
              <a:t>вручено 18 грамот победителям конкурса</a:t>
            </a:r>
            <a:endParaRPr lang="ru-RU" sz="1600" b="0" strike="noStrike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Oswald" pitchFamily="2" charset="-52"/>
              <a:ea typeface="DejaVu Sans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Oswald" pitchFamily="2" charset="-52"/>
              <a:ea typeface="DejaVu San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638801" y="1283813"/>
            <a:ext cx="6025716" cy="887760"/>
            <a:chOff x="5638801" y="1493363"/>
            <a:chExt cx="6025716" cy="887760"/>
          </a:xfrm>
        </p:grpSpPr>
        <p:sp>
          <p:nvSpPr>
            <p:cNvPr id="196" name="Прямоугольник: скругленные углы 20"/>
            <p:cNvSpPr/>
            <p:nvPr/>
          </p:nvSpPr>
          <p:spPr>
            <a:xfrm>
              <a:off x="5638801" y="1493363"/>
              <a:ext cx="6025716" cy="887760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52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chemeClr val="lt1"/>
                  </a:solidFill>
                  <a:latin typeface="Oswald" pitchFamily="2" charset="-52"/>
                  <a:ea typeface="DejaVu Sans"/>
                </a:rPr>
                <a:t>СМИ</a:t>
              </a:r>
              <a:endParaRPr lang="ru-RU" sz="18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pic>
          <p:nvPicPr>
            <p:cNvPr id="199" name="Рисунок 4"/>
            <p:cNvPicPr/>
            <p:nvPr/>
          </p:nvPicPr>
          <p:blipFill>
            <a:blip r:embed="rId3"/>
            <a:stretch/>
          </p:blipFill>
          <p:spPr>
            <a:xfrm>
              <a:off x="9344352" y="1577244"/>
              <a:ext cx="7200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0" name="Рисунок 6"/>
            <p:cNvPicPr/>
            <p:nvPr/>
          </p:nvPicPr>
          <p:blipFill>
            <a:blip r:embed="rId4"/>
            <a:stretch/>
          </p:blipFill>
          <p:spPr>
            <a:xfrm>
              <a:off x="7731955" y="1577244"/>
              <a:ext cx="7200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1" name="Рисунок 8"/>
            <p:cNvPicPr/>
            <p:nvPr/>
          </p:nvPicPr>
          <p:blipFill>
            <a:blip r:embed="rId5"/>
            <a:stretch/>
          </p:blipFill>
          <p:spPr>
            <a:xfrm>
              <a:off x="8536938" y="1577244"/>
              <a:ext cx="7200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2" name="Рисунок 10"/>
            <p:cNvPicPr/>
            <p:nvPr/>
          </p:nvPicPr>
          <p:blipFill>
            <a:blip r:embed="rId6"/>
            <a:stretch/>
          </p:blipFill>
          <p:spPr>
            <a:xfrm>
              <a:off x="6928957" y="1577244"/>
              <a:ext cx="720000" cy="72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3" name="Рисунок 11"/>
            <p:cNvPicPr/>
            <p:nvPr/>
          </p:nvPicPr>
          <p:blipFill>
            <a:blip r:embed="rId7"/>
            <a:stretch/>
          </p:blipFill>
          <p:spPr>
            <a:xfrm>
              <a:off x="10134599" y="1577244"/>
              <a:ext cx="720000" cy="7200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5638800" y="2519362"/>
            <a:ext cx="6025717" cy="972000"/>
            <a:chOff x="5638800" y="2424112"/>
            <a:chExt cx="6025717" cy="972000"/>
          </a:xfrm>
        </p:grpSpPr>
        <p:sp>
          <p:nvSpPr>
            <p:cNvPr id="198" name="Прямоугольник: скругленные углы 22"/>
            <p:cNvSpPr/>
            <p:nvPr/>
          </p:nvSpPr>
          <p:spPr>
            <a:xfrm>
              <a:off x="5638800" y="2506597"/>
              <a:ext cx="6025717" cy="887760"/>
            </a:xfrm>
            <a:prstGeom prst="roundRect">
              <a:avLst>
                <a:gd name="adj" fmla="val 15840"/>
              </a:avLst>
            </a:prstGeom>
            <a:solidFill>
              <a:srgbClr val="A72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252000" tIns="45000" rIns="90000" bIns="45000" anchor="ctr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 dirty="0">
                  <a:solidFill>
                    <a:schemeClr val="lt1"/>
                  </a:solidFill>
                  <a:latin typeface="Oswald" pitchFamily="2" charset="-52"/>
                  <a:ea typeface="DejaVu Sans"/>
                </a:rPr>
                <a:t>Соц. сети</a:t>
              </a:r>
              <a:endParaRPr lang="ru-RU" sz="1800" b="0" strike="noStrike" spc="-1" dirty="0">
                <a:solidFill>
                  <a:srgbClr val="000000"/>
                </a:solidFill>
                <a:latin typeface="Oswald" pitchFamily="2" charset="-52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204F6D1-A37E-49D6-86D8-5561DC3E3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8957" y="2616442"/>
              <a:ext cx="720000" cy="720000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235BD7FD-3B3D-4FC6-96B0-70FCC084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30965" y="2424112"/>
              <a:ext cx="720990" cy="97200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EAB287-4453-4244-BBF8-0B82F75D9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536938" y="2616442"/>
              <a:ext cx="714706" cy="72000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2BB836A1-CA2C-46AE-BE6D-F221CB8D0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36547" y="2424112"/>
              <a:ext cx="726330" cy="97200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C23CF39-C2C4-4B29-8CB0-70F362A6A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579" y="2616442"/>
              <a:ext cx="720000" cy="720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5E113B7-741A-4463-8224-925CF9B6D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5" t="23893" r="12637" b="29862"/>
            <a:stretch/>
          </p:blipFill>
          <p:spPr>
            <a:xfrm>
              <a:off x="10906297" y="2424112"/>
              <a:ext cx="713729" cy="972000"/>
            </a:xfrm>
            <a:prstGeom prst="roundRect">
              <a:avLst/>
            </a:prstGeom>
          </p:spPr>
        </p:pic>
      </p:grpSp>
      <p:sp>
        <p:nvSpPr>
          <p:cNvPr id="23" name="Прямоугольник: скругленные углы 21">
            <a:extLst>
              <a:ext uri="{FF2B5EF4-FFF2-40B4-BE49-F238E27FC236}">
                <a16:creationId xmlns:a16="http://schemas.microsoft.com/office/drawing/2014/main" id="{A804C6DF-66FE-4DFE-9ADF-ADF8487F4BBF}"/>
              </a:ext>
            </a:extLst>
          </p:cNvPr>
          <p:cNvSpPr/>
          <p:nvPr/>
        </p:nvSpPr>
        <p:spPr>
          <a:xfrm>
            <a:off x="8451954" y="3562351"/>
            <a:ext cx="3250319" cy="3064272"/>
          </a:xfrm>
          <a:prstGeom prst="roundRect">
            <a:avLst>
              <a:gd name="adj" fmla="val 6737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252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Результаты п</a:t>
            </a:r>
            <a:r>
              <a:rPr lang="ru-RU" spc="-1" dirty="0">
                <a:solidFill>
                  <a:schemeClr val="lt1"/>
                </a:solidFill>
                <a:latin typeface="Oswald" pitchFamily="2" charset="-52"/>
              </a:rPr>
              <a:t>ромежуточного мониторинга </a:t>
            </a: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показателей состояния здоровья</a:t>
            </a:r>
            <a:b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</a:b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 в 1 «пилоте» :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с</a:t>
            </a: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нижение индекса массы тела </a:t>
            </a:r>
            <a:r>
              <a:rPr lang="ru-RU" sz="1800" b="1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на 0,43 кг/м2 </a:t>
            </a:r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ru-RU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у</a:t>
            </a:r>
            <a:r>
              <a:rPr lang="ru-RU" sz="1800" b="0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меньшение окружности талии </a:t>
            </a:r>
            <a:r>
              <a:rPr lang="ru-RU" sz="1800" b="1" strike="noStrike" spc="-1" dirty="0">
                <a:solidFill>
                  <a:schemeClr val="lt1"/>
                </a:solidFill>
                <a:latin typeface="Oswald" pitchFamily="2" charset="-52"/>
                <a:ea typeface="DejaVu Sans"/>
              </a:rPr>
              <a:t>на 1,4 см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3920" y="3600451"/>
            <a:ext cx="26593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Oswald" pitchFamily="2" charset="-52"/>
              </a:rPr>
              <a:t>Количество участников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33240" y="4073697"/>
            <a:ext cx="4315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Oswald" pitchFamily="2" charset="-52"/>
              </a:rPr>
              <a:t>из них </a:t>
            </a:r>
            <a:r>
              <a:rPr lang="ru-RU" sz="1600" b="1" spc="-1" dirty="0">
                <a:solidFill>
                  <a:srgbClr val="A72E87"/>
                </a:solidFill>
                <a:latin typeface="Oswald" pitchFamily="2" charset="-52"/>
              </a:rPr>
              <a:t>290</a:t>
            </a:r>
            <a:r>
              <a:rPr lang="ru-RU" sz="1600" spc="-1" dirty="0">
                <a:latin typeface="Oswald" pitchFamily="2" charset="-52"/>
              </a:rPr>
              <a:t> детей/подростков, </a:t>
            </a:r>
            <a:r>
              <a:rPr lang="ru-RU" sz="1600" b="1" spc="-1" dirty="0">
                <a:solidFill>
                  <a:srgbClr val="A72E87"/>
                </a:solidFill>
                <a:latin typeface="Oswald" pitchFamily="2" charset="-52"/>
              </a:rPr>
              <a:t>279 </a:t>
            </a:r>
            <a:r>
              <a:rPr lang="ru-RU" sz="1600" spc="-1" dirty="0">
                <a:latin typeface="Oswald" pitchFamily="2" charset="-52"/>
              </a:rPr>
              <a:t>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3920" y="3858400"/>
            <a:ext cx="201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A72E87"/>
                </a:solidFill>
                <a:latin typeface="Oswald" pitchFamily="2" charset="-52"/>
              </a:rPr>
              <a:t>569 </a:t>
            </a:r>
            <a:r>
              <a:rPr lang="ru-RU" spc="-1" dirty="0">
                <a:latin typeface="Oswald" pitchFamily="2" charset="-52"/>
              </a:rPr>
              <a:t>человек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2847959" y="4033830"/>
            <a:ext cx="360000" cy="360000"/>
            <a:chOff x="4461002" y="819376"/>
            <a:chExt cx="221995" cy="221995"/>
          </a:xfrm>
        </p:grpSpPr>
        <p:sp>
          <p:nvSpPr>
            <p:cNvPr id="27" name="Oval 110">
              <a:extLst>
                <a:ext uri="{FF2B5EF4-FFF2-40B4-BE49-F238E27FC236}">
                  <a16:creationId xmlns:a16="http://schemas.microsoft.com/office/drawing/2014/main" id="{F3520F6E-6EC9-412E-B71C-AE818790AED9}"/>
                </a:ext>
              </a:extLst>
            </p:cNvPr>
            <p:cNvSpPr/>
            <p:nvPr/>
          </p:nvSpPr>
          <p:spPr>
            <a:xfrm rot="16200000">
              <a:off x="4461002" y="819376"/>
              <a:ext cx="221995" cy="2219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72E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63881AB2-A915-479B-83C4-9E9C8455992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19770" y="904976"/>
              <a:ext cx="104458" cy="65081"/>
            </a:xfrm>
            <a:custGeom>
              <a:avLst/>
              <a:gdLst>
                <a:gd name="T0" fmla="*/ 96 w 191"/>
                <a:gd name="T1" fmla="*/ 119 h 119"/>
                <a:gd name="T2" fmla="*/ 0 w 191"/>
                <a:gd name="T3" fmla="*/ 22 h 119"/>
                <a:gd name="T4" fmla="*/ 21 w 191"/>
                <a:gd name="T5" fmla="*/ 0 h 119"/>
                <a:gd name="T6" fmla="*/ 96 w 191"/>
                <a:gd name="T7" fmla="*/ 75 h 119"/>
                <a:gd name="T8" fmla="*/ 170 w 191"/>
                <a:gd name="T9" fmla="*/ 0 h 119"/>
                <a:gd name="T10" fmla="*/ 191 w 191"/>
                <a:gd name="T11" fmla="*/ 22 h 119"/>
                <a:gd name="T12" fmla="*/ 96 w 191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19">
                  <a:moveTo>
                    <a:pt x="96" y="119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96" y="75"/>
                  </a:lnTo>
                  <a:lnTo>
                    <a:pt x="170" y="0"/>
                  </a:lnTo>
                  <a:lnTo>
                    <a:pt x="191" y="22"/>
                  </a:lnTo>
                  <a:lnTo>
                    <a:pt x="96" y="1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A72E8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57842" y="4594861"/>
            <a:ext cx="24547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Oswald" pitchFamily="2" charset="-52"/>
              </a:rPr>
              <a:t>Проведено </a:t>
            </a:r>
          </a:p>
          <a:p>
            <a:pPr>
              <a:lnSpc>
                <a:spcPct val="100000"/>
              </a:lnSpc>
            </a:pPr>
            <a:r>
              <a:rPr lang="ru-RU" sz="3600" spc="-1" dirty="0">
                <a:solidFill>
                  <a:srgbClr val="A72E87"/>
                </a:solidFill>
                <a:latin typeface="Oswald" pitchFamily="2" charset="-52"/>
              </a:rPr>
              <a:t>15</a:t>
            </a:r>
            <a:r>
              <a:rPr lang="ru-RU" sz="1600" spc="-1" dirty="0">
                <a:latin typeface="Oswald" pitchFamily="2" charset="-52"/>
              </a:rPr>
              <a:t> «семейных выходных»,</a:t>
            </a:r>
            <a:br>
              <a:rPr lang="ru-RU" sz="1600" spc="-1" dirty="0">
                <a:latin typeface="Oswald" pitchFamily="2" charset="-52"/>
              </a:rPr>
            </a:br>
            <a:r>
              <a:rPr lang="ru-RU" sz="1600" spc="-1" dirty="0">
                <a:latin typeface="Oswald" pitchFamily="2" charset="-52"/>
              </a:rPr>
              <a:t> </a:t>
            </a:r>
            <a:r>
              <a:rPr lang="ru-RU" sz="3600" spc="-1" dirty="0">
                <a:solidFill>
                  <a:srgbClr val="A72E87"/>
                </a:solidFill>
                <a:latin typeface="Oswald" pitchFamily="2" charset="-52"/>
              </a:rPr>
              <a:t>54</a:t>
            </a:r>
            <a:r>
              <a:rPr lang="ru-RU" sz="1600" spc="-1" dirty="0">
                <a:latin typeface="Oswald" pitchFamily="2" charset="-52"/>
              </a:rPr>
              <a:t> мероприятия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82475" y="4593373"/>
            <a:ext cx="25012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spc="-1" dirty="0">
                <a:latin typeface="Oswald" pitchFamily="2" charset="-52"/>
              </a:rPr>
              <a:t>Распространено </a:t>
            </a:r>
          </a:p>
          <a:p>
            <a:pPr marL="285750" indent="-285750">
              <a:lnSpc>
                <a:spcPct val="100000"/>
              </a:lnSpc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</a:rPr>
              <a:t>1 439 буклетов, </a:t>
            </a:r>
          </a:p>
          <a:p>
            <a:pPr marL="285750" indent="-285750">
              <a:lnSpc>
                <a:spcPct val="100000"/>
              </a:lnSpc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</a:rPr>
              <a:t>859 листовок, </a:t>
            </a:r>
          </a:p>
          <a:p>
            <a:pPr marL="285750" indent="-285750">
              <a:lnSpc>
                <a:spcPct val="100000"/>
              </a:lnSpc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</a:rPr>
              <a:t>290 открыток, </a:t>
            </a:r>
          </a:p>
          <a:p>
            <a:pPr marL="285750" indent="-285750">
              <a:lnSpc>
                <a:spcPct val="100000"/>
              </a:lnSpc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</a:rPr>
              <a:t>27 плакатов, </a:t>
            </a:r>
          </a:p>
          <a:p>
            <a:pPr marL="285750" indent="-285750">
              <a:lnSpc>
                <a:spcPct val="100000"/>
              </a:lnSpc>
              <a:buClr>
                <a:srgbClr val="A72E87"/>
              </a:buClr>
              <a:buFont typeface="Arial" pitchFamily="34" charset="0"/>
              <a:buChar char="•"/>
            </a:pPr>
            <a:r>
              <a:rPr lang="ru-RU" sz="1600" spc="-1" dirty="0">
                <a:latin typeface="Oswald" pitchFamily="2" charset="-52"/>
              </a:rPr>
              <a:t>350 ед. сувенирной продукции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333240" y="4632961"/>
            <a:ext cx="0" cy="19345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70702" y="4584591"/>
            <a:ext cx="0" cy="193458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8007205" y="4777453"/>
            <a:ext cx="360000" cy="360000"/>
            <a:chOff x="4461002" y="819376"/>
            <a:chExt cx="221995" cy="221995"/>
          </a:xfrm>
        </p:grpSpPr>
        <p:sp>
          <p:nvSpPr>
            <p:cNvPr id="36" name="Oval 110">
              <a:extLst>
                <a:ext uri="{FF2B5EF4-FFF2-40B4-BE49-F238E27FC236}">
                  <a16:creationId xmlns:a16="http://schemas.microsoft.com/office/drawing/2014/main" id="{F3520F6E-6EC9-412E-B71C-AE818790AED9}"/>
                </a:ext>
              </a:extLst>
            </p:cNvPr>
            <p:cNvSpPr/>
            <p:nvPr/>
          </p:nvSpPr>
          <p:spPr>
            <a:xfrm rot="16200000">
              <a:off x="4461002" y="819376"/>
              <a:ext cx="221995" cy="2219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A72E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63881AB2-A915-479B-83C4-9E9C8455992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4519770" y="904976"/>
              <a:ext cx="104458" cy="65081"/>
            </a:xfrm>
            <a:custGeom>
              <a:avLst/>
              <a:gdLst>
                <a:gd name="T0" fmla="*/ 96 w 191"/>
                <a:gd name="T1" fmla="*/ 119 h 119"/>
                <a:gd name="T2" fmla="*/ 0 w 191"/>
                <a:gd name="T3" fmla="*/ 22 h 119"/>
                <a:gd name="T4" fmla="*/ 21 w 191"/>
                <a:gd name="T5" fmla="*/ 0 h 119"/>
                <a:gd name="T6" fmla="*/ 96 w 191"/>
                <a:gd name="T7" fmla="*/ 75 h 119"/>
                <a:gd name="T8" fmla="*/ 170 w 191"/>
                <a:gd name="T9" fmla="*/ 0 h 119"/>
                <a:gd name="T10" fmla="*/ 191 w 191"/>
                <a:gd name="T11" fmla="*/ 22 h 119"/>
                <a:gd name="T12" fmla="*/ 96 w 191"/>
                <a:gd name="T1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19">
                  <a:moveTo>
                    <a:pt x="96" y="119"/>
                  </a:moveTo>
                  <a:lnTo>
                    <a:pt x="0" y="22"/>
                  </a:lnTo>
                  <a:lnTo>
                    <a:pt x="21" y="0"/>
                  </a:lnTo>
                  <a:lnTo>
                    <a:pt x="96" y="75"/>
                  </a:lnTo>
                  <a:lnTo>
                    <a:pt x="170" y="0"/>
                  </a:lnTo>
                  <a:lnTo>
                    <a:pt x="191" y="22"/>
                  </a:lnTo>
                  <a:lnTo>
                    <a:pt x="96" y="1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A72E8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1182</Words>
  <Application>Microsoft Office PowerPoint</Application>
  <PresentationFormat>Широкоэкранный</PresentationFormat>
  <Paragraphs>164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Oswald</vt:lpstr>
      <vt:lpstr>Symbol</vt:lpstr>
      <vt:lpstr>Calibri</vt:lpstr>
      <vt:lpstr>OpenSymbol</vt:lpstr>
      <vt:lpstr>Wingdings</vt:lpstr>
      <vt:lpstr>Arial</vt:lpstr>
      <vt:lpstr>Times New Roman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Ирина Владимировна Пузракова</cp:lastModifiedBy>
  <cp:revision>63</cp:revision>
  <dcterms:created xsi:type="dcterms:W3CDTF">2025-03-26T12:04:55Z</dcterms:created>
  <dcterms:modified xsi:type="dcterms:W3CDTF">2025-04-10T10:01:26Z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12</vt:i4>
  </property>
</Properties>
</file>