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9" r:id="rId5"/>
    <p:sldId id="258" r:id="rId6"/>
    <p:sldId id="260" r:id="rId7"/>
    <p:sldId id="268" r:id="rId8"/>
    <p:sldId id="269" r:id="rId9"/>
    <p:sldId id="261" r:id="rId10"/>
    <p:sldId id="271" r:id="rId11"/>
    <p:sldId id="270" r:id="rId12"/>
    <p:sldId id="273" r:id="rId13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IBM Plex Sans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8B6B"/>
    <a:srgbClr val="990099"/>
    <a:srgbClr val="C39E6F"/>
    <a:srgbClr val="24406B"/>
    <a:srgbClr val="2A4A6F"/>
    <a:srgbClr val="2E4E75"/>
    <a:srgbClr val="3D527E"/>
    <a:srgbClr val="49739E"/>
    <a:srgbClr val="1E3A63"/>
    <a:srgbClr val="418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1023" autoAdjust="0"/>
  </p:normalViewPr>
  <p:slideViewPr>
    <p:cSldViewPr snapToGrid="0">
      <p:cViewPr varScale="1">
        <p:scale>
          <a:sx n="84" d="100"/>
          <a:sy n="84" d="100"/>
        </p:scale>
        <p:origin x="-138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F2B3E-ADE0-4250-BD25-D2B574B1C873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92DDD-E3D8-49EA-993D-020D0CD22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7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92DDD-E3D8-49EA-993D-020D0CD227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9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5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7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0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9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3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4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4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4BDB9FF-F17E-45EA-8CA2-5D499A827C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73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8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3C57-E8BE-406F-920E-BECE31FD230B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B9FF-F17E-45EA-8CA2-5D499A827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D553957-2527-ABCD-553A-A13419E59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52787"/>
          <a:stretch/>
        </p:blipFill>
        <p:spPr>
          <a:xfrm>
            <a:off x="-1" y="429303"/>
            <a:ext cx="3208421" cy="4202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4067"/>
            <a:ext cx="10515600" cy="563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41224"/>
            <a:ext cx="10515600" cy="339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62F83C57-E8BE-406F-920E-BECE31FD230B}" type="datetimeFigureOut">
              <a:rPr lang="ru-RU" smtClean="0"/>
              <a:pPr/>
              <a:t>15.07.2024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0144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A011FC5E-7488-C945-B887-63A1644F9B7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09F0B3-D7A8-C4D7-9BF7-80ED2C785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t="24712"/>
          <a:stretch/>
        </p:blipFill>
        <p:spPr>
          <a:xfrm>
            <a:off x="4038600" y="0"/>
            <a:ext cx="7772400" cy="591393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4EECE98-41B0-A370-2792-6F73CB3D4AFE}"/>
              </a:ext>
            </a:extLst>
          </p:cNvPr>
          <p:cNvSpPr/>
          <p:nvPr userDrawn="1"/>
        </p:nvSpPr>
        <p:spPr>
          <a:xfrm>
            <a:off x="9481625" y="944067"/>
            <a:ext cx="1872175" cy="45719"/>
          </a:xfrm>
          <a:prstGeom prst="rect">
            <a:avLst/>
          </a:prstGeom>
          <a:solidFill>
            <a:srgbClr val="C39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1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39E6F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99DBB66A-BC31-BFE2-AEB2-063B6AF06D45}"/>
              </a:ext>
            </a:extLst>
          </p:cNvPr>
          <p:cNvGrpSpPr/>
          <p:nvPr/>
        </p:nvGrpSpPr>
        <p:grpSpPr>
          <a:xfrm>
            <a:off x="-445477" y="-167009"/>
            <a:ext cx="12192000" cy="6858000"/>
            <a:chOff x="0" y="0"/>
            <a:chExt cx="12192000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C72C5CF-9564-D3B4-FF57-8359DFDD736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24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AD597A30-1616-F9A7-6204-CCB46AC1E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t="25760"/>
            <a:stretch/>
          </p:blipFill>
          <p:spPr>
            <a:xfrm>
              <a:off x="870067" y="0"/>
              <a:ext cx="10970585" cy="65757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790" y="3287886"/>
            <a:ext cx="11158733" cy="673407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«Мастерская управления стрессом </a:t>
            </a:r>
            <a:b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беременных и членов их семей </a:t>
            </a:r>
            <a:b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СВО»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2994" y="4276166"/>
            <a:ext cx="5488892" cy="450383"/>
          </a:xfrm>
        </p:spPr>
        <p:txBody>
          <a:bodyPr>
            <a:noAutofit/>
          </a:bodyPr>
          <a:lstStyle/>
          <a:p>
            <a:pPr algn="l"/>
            <a:endParaRPr lang="ru-RU" sz="1800" i="1" dirty="0">
              <a:solidFill>
                <a:srgbClr val="C39E6F"/>
              </a:solidFill>
              <a:latin typeface="IBM Plex Sans" panose="020B050305020300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464301"/>
            <a:ext cx="117465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9E6F"/>
                </a:solidFill>
                <a:latin typeface="IBM Plex Sans" panose="020B0503050203000203" pitchFamily="34" charset="0"/>
                <a:cs typeface="Gotham Pro" panose="02000503040000020004" pitchFamily="2" charset="0"/>
              </a:rPr>
              <a:t>ТРЕТИЙ ВСЕРОССИЙСКИЙ КОНКУРСНЫЙ </a:t>
            </a:r>
            <a:r>
              <a:rPr lang="ru-RU" sz="2400" b="1" dirty="0" smtClean="0">
                <a:solidFill>
                  <a:srgbClr val="C39E6F"/>
                </a:solidFill>
                <a:latin typeface="IBM Plex Sans" panose="020B0503050203000203" pitchFamily="34" charset="0"/>
                <a:cs typeface="Gotham Pro" panose="02000503040000020004" pitchFamily="2" charset="0"/>
              </a:rPr>
              <a:t>ОТБОР </a:t>
            </a:r>
            <a:r>
              <a:rPr lang="ru-RU" sz="2400" b="1" dirty="0">
                <a:solidFill>
                  <a:srgbClr val="C39E6F"/>
                </a:solidFill>
                <a:latin typeface="IBM Plex Sans" panose="020B0503050203000203" pitchFamily="34" charset="0"/>
                <a:cs typeface="Gotham Pro" panose="02000503040000020004" pitchFamily="2" charset="0"/>
              </a:rPr>
              <a:t>ЛУШИХ СОЦИАЛЬНЫХ ПРОЕКТОВ </a:t>
            </a:r>
            <a:r>
              <a:rPr lang="ru-RU" sz="2400" b="1" dirty="0" smtClean="0">
                <a:solidFill>
                  <a:srgbClr val="C39E6F"/>
                </a:solidFill>
                <a:latin typeface="IBM Plex Sans" panose="020B0503050203000203" pitchFamily="34" charset="0"/>
                <a:cs typeface="Gotham Pro" panose="02000503040000020004" pitchFamily="2" charset="0"/>
              </a:rPr>
              <a:t>«</a:t>
            </a:r>
            <a:r>
              <a:rPr lang="ru-RU" sz="2400" b="1" dirty="0">
                <a:solidFill>
                  <a:srgbClr val="C39E6F"/>
                </a:solidFill>
                <a:latin typeface="IBM Plex Sans" panose="020B0503050203000203" pitchFamily="34" charset="0"/>
                <a:cs typeface="Gotham Pro" panose="02000503040000020004" pitchFamily="2" charset="0"/>
              </a:rPr>
              <a:t>ЖЕНЩИНЫ ЗА ЗДОРОВОЕ ОБЩЕСТВО» </a:t>
            </a:r>
          </a:p>
          <a:p>
            <a:pPr algn="ctr"/>
            <a:r>
              <a:rPr lang="ru-RU" sz="2400" b="1" dirty="0" smtClean="0">
                <a:solidFill>
                  <a:srgbClr val="C39E6F"/>
                </a:solidFill>
                <a:latin typeface="IBM Plex Sans" panose="020B0503050203000203" pitchFamily="34" charset="0"/>
                <a:cs typeface="Gotham Pro" panose="02000503040000020004" pitchFamily="2" charset="0"/>
              </a:rPr>
              <a:t>Номинация:</a:t>
            </a:r>
          </a:p>
          <a:p>
            <a:pPr algn="ctr"/>
            <a:r>
              <a:rPr lang="ru-RU" sz="2400" b="1" dirty="0" smtClean="0">
                <a:solidFill>
                  <a:srgbClr val="C39E6F"/>
                </a:solidFill>
                <a:latin typeface="IBM Plex Sans" panose="020B0503050203000203" pitchFamily="34" charset="0"/>
                <a:cs typeface="Gotham Pro" panose="02000503040000020004" pitchFamily="2" charset="0"/>
              </a:rPr>
              <a:t> Здоровый образ жизни.</a:t>
            </a:r>
            <a:endParaRPr lang="ru-RU" sz="2400" b="1" dirty="0">
              <a:solidFill>
                <a:srgbClr val="C39E6F"/>
              </a:solidFill>
              <a:latin typeface="IBM Plex Sans" panose="020B0503050203000203" pitchFamily="34" charset="0"/>
              <a:cs typeface="Gotham Pro" panose="02000503040000020004" pitchFamily="2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90778F59-5606-D508-3692-EFE16852C7A8}"/>
              </a:ext>
            </a:extLst>
          </p:cNvPr>
          <p:cNvSpPr txBox="1">
            <a:spLocks/>
          </p:cNvSpPr>
          <p:nvPr/>
        </p:nvSpPr>
        <p:spPr>
          <a:xfrm>
            <a:off x="4326188" y="4652407"/>
            <a:ext cx="5877169" cy="81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Хоменко Венера Альбертовна- Главный врач ,</a:t>
            </a:r>
            <a:r>
              <a:rPr lang="ru-RU" sz="1600" b="1" dirty="0" err="1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кмн</a:t>
            </a:r>
            <a:r>
              <a:rPr lang="ru-RU" sz="1600" b="1" dirty="0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ru-RU" sz="1600" b="1" dirty="0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Мумрова</a:t>
            </a:r>
            <a:r>
              <a:rPr lang="ru-RU" sz="1600" b="1" dirty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</a:t>
            </a:r>
            <a:r>
              <a:rPr lang="ru-RU" sz="1600" b="1" dirty="0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Ивановна – Заместитель главного врача по медицинской части, </a:t>
            </a:r>
            <a:r>
              <a:rPr lang="ru-RU" sz="1600" b="1" dirty="0" err="1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кмн</a:t>
            </a:r>
            <a:endParaRPr lang="ru-RU" sz="1600" b="1" dirty="0" smtClean="0">
              <a:solidFill>
                <a:srgbClr val="C39E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b="1" dirty="0" smtClean="0">
                <a:solidFill>
                  <a:srgbClr val="C39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Есина Наталья Викторовна – Перинатальный психолог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E360BC5A-D055-6607-7FAC-61AEDF419F13}"/>
              </a:ext>
            </a:extLst>
          </p:cNvPr>
          <p:cNvSpPr txBox="1">
            <a:spLocks/>
          </p:cNvSpPr>
          <p:nvPr/>
        </p:nvSpPr>
        <p:spPr>
          <a:xfrm>
            <a:off x="2375362" y="5549559"/>
            <a:ext cx="3209899" cy="5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endParaRPr lang="ru-RU" sz="1200" i="1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D8B38CAB-8635-C54D-F46C-275EBC454263}"/>
              </a:ext>
            </a:extLst>
          </p:cNvPr>
          <p:cNvSpPr/>
          <p:nvPr/>
        </p:nvSpPr>
        <p:spPr>
          <a:xfrm>
            <a:off x="606989" y="4726549"/>
            <a:ext cx="1517014" cy="1517014"/>
          </a:xfrm>
          <a:prstGeom prst="ellipse">
            <a:avLst/>
          </a:prstGeom>
          <a:noFill/>
          <a:ln w="19050">
            <a:solidFill>
              <a:srgbClr val="C39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25728" y="10475234"/>
            <a:ext cx="900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фото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0" y="3577879"/>
            <a:ext cx="3952072" cy="296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85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Стратегия развития «Мастерской стресса…»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gc-opeca.ru/upload/iblock/f35/sst1r2d1c0hv0c8ftuh7svav2ttxb7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02" y="2743199"/>
            <a:ext cx="3236562" cy="14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82346" y="192179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11105" y="1766808"/>
            <a:ext cx="4804475" cy="511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Перинатальный центр г. Макеевка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2617" y="5284922"/>
            <a:ext cx="5145437" cy="63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Удовлетворенные пациенты и члены их семей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244380" y="1967509"/>
            <a:ext cx="45719" cy="7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91973" y="1766808"/>
            <a:ext cx="1642820" cy="122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принципам и инструментам проекта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91973" y="3099661"/>
            <a:ext cx="2402237" cy="123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консультирования для пациентов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91974" y="4664989"/>
            <a:ext cx="1961826" cy="1580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методических рекомендаций  по реализации проекта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1766808"/>
            <a:ext cx="17965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Мотивация коллег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6976" y="2979748"/>
            <a:ext cx="2650211" cy="1220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медицинского персонала других организаций и регионов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6459" y="4432515"/>
            <a:ext cx="2743979" cy="1619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взаимоотношений с другими организациями и регионами  по принципу доверия и сотрудничества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9" idx="1"/>
          </p:cNvCxnSpPr>
          <p:nvPr/>
        </p:nvCxnSpPr>
        <p:spPr>
          <a:xfrm flipH="1">
            <a:off x="2634712" y="2022530"/>
            <a:ext cx="976393" cy="23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</p:cNvCxnSpPr>
          <p:nvPr/>
        </p:nvCxnSpPr>
        <p:spPr>
          <a:xfrm flipH="1">
            <a:off x="2836190" y="2278251"/>
            <a:ext cx="3177153" cy="1224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2"/>
          </p:cNvCxnSpPr>
          <p:nvPr/>
        </p:nvCxnSpPr>
        <p:spPr>
          <a:xfrm>
            <a:off x="6013343" y="2278251"/>
            <a:ext cx="3487118" cy="1224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2"/>
          </p:cNvCxnSpPr>
          <p:nvPr/>
        </p:nvCxnSpPr>
        <p:spPr>
          <a:xfrm flipH="1">
            <a:off x="2781947" y="2278251"/>
            <a:ext cx="3231396" cy="282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998620" y="2169762"/>
            <a:ext cx="3580109" cy="300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/>
          <p:nvPr/>
        </p:nvCxnSpPr>
        <p:spPr>
          <a:xfrm flipH="1">
            <a:off x="4556502" y="4339525"/>
            <a:ext cx="635430" cy="1053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>
          <a:xfrm>
            <a:off x="6096000" y="4339525"/>
            <a:ext cx="0" cy="759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/>
          <p:nvPr/>
        </p:nvCxnSpPr>
        <p:spPr>
          <a:xfrm>
            <a:off x="6974237" y="4339525"/>
            <a:ext cx="526943" cy="759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>
            <a:stCxn id="9" idx="3"/>
          </p:cNvCxnSpPr>
          <p:nvPr/>
        </p:nvCxnSpPr>
        <p:spPr>
          <a:xfrm>
            <a:off x="8415580" y="2022530"/>
            <a:ext cx="1163149" cy="14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 стрелкой 1035"/>
          <p:cNvCxnSpPr>
            <a:endCxn id="10" idx="1"/>
          </p:cNvCxnSpPr>
          <p:nvPr/>
        </p:nvCxnSpPr>
        <p:spPr>
          <a:xfrm>
            <a:off x="3186582" y="5501898"/>
            <a:ext cx="316035" cy="100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>
            <a:stCxn id="14" idx="1"/>
          </p:cNvCxnSpPr>
          <p:nvPr/>
        </p:nvCxnSpPr>
        <p:spPr>
          <a:xfrm flipH="1">
            <a:off x="8861997" y="5455403"/>
            <a:ext cx="529977" cy="6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1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Потенциал тиражирования -  высокий!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1224"/>
            <a:ext cx="10515600" cy="51640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Проект «Мастерская управления стрессом для беременных и членов их семей» имеет очень высокий потенциал тиражирования, так как  мы имеем все возможности проводить обучение ( в </a:t>
            </a:r>
            <a:r>
              <a:rPr lang="ru-RU" sz="3600" dirty="0" err="1" smtClean="0"/>
              <a:t>т.ч</a:t>
            </a:r>
            <a:r>
              <a:rPr lang="ru-RU" sz="3600" dirty="0" smtClean="0"/>
              <a:t>. онлайн)  коллег из других регионов предложенной нами методике.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7840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993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5" y="883403"/>
            <a:ext cx="6896746" cy="5974597"/>
          </a:xfrm>
        </p:spPr>
      </p:pic>
    </p:spTree>
    <p:extLst>
      <p:ext uri="{BB962C8B-B14F-4D97-AF65-F5344CB8AC3E}">
        <p14:creationId xmlns:p14="http://schemas.microsoft.com/office/powerpoint/2010/main" val="417275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877DEF95-17BF-D256-ACBA-01E2AFD9A349}"/>
              </a:ext>
            </a:extLst>
          </p:cNvPr>
          <p:cNvSpPr txBox="1">
            <a:spLocks/>
          </p:cNvSpPr>
          <p:nvPr/>
        </p:nvSpPr>
        <p:spPr>
          <a:xfrm>
            <a:off x="838200" y="1359589"/>
            <a:ext cx="10515600" cy="1107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6C1439CB-704C-3996-1271-18B26C99DBE1}"/>
              </a:ext>
            </a:extLst>
          </p:cNvPr>
          <p:cNvSpPr txBox="1">
            <a:spLocks/>
          </p:cNvSpPr>
          <p:nvPr/>
        </p:nvSpPr>
        <p:spPr>
          <a:xfrm>
            <a:off x="1018082" y="2987018"/>
            <a:ext cx="10515600" cy="38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48588" y="260235"/>
            <a:ext cx="9095427" cy="8664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МИССИЯ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78969" y="906566"/>
            <a:ext cx="11716719" cy="4327330"/>
          </a:xfrm>
        </p:spPr>
        <p:txBody>
          <a:bodyPr>
            <a:noAutofit/>
          </a:bodyPr>
          <a:lstStyle/>
          <a:p>
            <a:r>
              <a:rPr lang="ru-RU" sz="2400" dirty="0"/>
              <a:t>В настоящее время показатели общего здоровья </a:t>
            </a:r>
            <a:r>
              <a:rPr lang="ru-RU" sz="2400" dirty="0" smtClean="0"/>
              <a:t>населения имеют </a:t>
            </a:r>
            <a:r>
              <a:rPr lang="ru-RU" sz="2400" dirty="0"/>
              <a:t>негативную динамику, что обусловлено </a:t>
            </a:r>
            <a:r>
              <a:rPr lang="ru-RU" sz="2400" dirty="0" smtClean="0"/>
              <a:t>состоянием  </a:t>
            </a:r>
            <a:r>
              <a:rPr lang="ru-RU" sz="2400" dirty="0"/>
              <a:t>социально-экономической  </a:t>
            </a:r>
            <a:r>
              <a:rPr lang="ru-RU" sz="2400" dirty="0" smtClean="0"/>
              <a:t>нестабильности  [ Аникина В.А.. 2022г].  Особое  </a:t>
            </a:r>
            <a:r>
              <a:rPr lang="ru-RU" sz="2400" dirty="0"/>
              <a:t>внимание  уделяется  репродуктивному  здоровью  женщин  в </a:t>
            </a:r>
            <a:r>
              <a:rPr lang="ru-RU" sz="2400" dirty="0" smtClean="0"/>
              <a:t>условиях  </a:t>
            </a:r>
            <a:r>
              <a:rPr lang="ru-RU" sz="2400" dirty="0"/>
              <a:t>социально-экономической  </a:t>
            </a:r>
            <a:r>
              <a:rPr lang="ru-RU" sz="2400" dirty="0" smtClean="0"/>
              <a:t>нестабильности. </a:t>
            </a:r>
          </a:p>
          <a:p>
            <a:r>
              <a:rPr lang="ru-RU" sz="2400" dirty="0" smtClean="0"/>
              <a:t>Неблагоприятная социально-экономическая  </a:t>
            </a:r>
            <a:r>
              <a:rPr lang="ru-RU" sz="2400" dirty="0"/>
              <a:t>ситуация  создает  условия  хронического </a:t>
            </a:r>
            <a:r>
              <a:rPr lang="ru-RU" sz="2400" dirty="0" smtClean="0"/>
              <a:t>психоэмоционального  </a:t>
            </a:r>
            <a:r>
              <a:rPr lang="ru-RU" sz="2400" dirty="0"/>
              <a:t>стресса,  приводит  к  аффективным  </a:t>
            </a:r>
            <a:r>
              <a:rPr lang="ru-RU" sz="2400" dirty="0" smtClean="0"/>
              <a:t>нарушениям </a:t>
            </a:r>
            <a:r>
              <a:rPr lang="ru-RU" sz="2400" dirty="0"/>
              <a:t>и, тем самым, оказывает вторичное негативное влияние </a:t>
            </a:r>
            <a:r>
              <a:rPr lang="ru-RU" sz="2400" dirty="0" smtClean="0"/>
              <a:t>на </a:t>
            </a:r>
            <a:r>
              <a:rPr lang="ru-RU" sz="2400" dirty="0"/>
              <a:t>репродуктивное здоровье </a:t>
            </a:r>
            <a:r>
              <a:rPr lang="ru-RU" sz="2400" dirty="0" smtClean="0"/>
              <a:t>женщины. В </a:t>
            </a:r>
            <a:r>
              <a:rPr lang="ru-RU" sz="2400" dirty="0"/>
              <a:t>связи с этим, </a:t>
            </a:r>
            <a:r>
              <a:rPr lang="ru-RU" sz="2400" dirty="0" smtClean="0"/>
              <a:t>отмечается </a:t>
            </a:r>
            <a:r>
              <a:rPr lang="ru-RU" sz="2400" dirty="0"/>
              <a:t>высокая актуальность изучения психосоматических </a:t>
            </a:r>
            <a:r>
              <a:rPr lang="ru-RU" sz="2400" dirty="0" smtClean="0"/>
              <a:t>взаимоотношений </a:t>
            </a:r>
            <a:r>
              <a:rPr lang="ru-RU" sz="2400" dirty="0"/>
              <a:t>при беременности на фоне смешанных тревожных и </a:t>
            </a:r>
            <a:r>
              <a:rPr lang="ru-RU" sz="2400" dirty="0" smtClean="0"/>
              <a:t>депрессивных </a:t>
            </a:r>
            <a:r>
              <a:rPr lang="ru-RU" sz="2400" dirty="0"/>
              <a:t>расстройств в условиях социально-экономической </a:t>
            </a:r>
            <a:r>
              <a:rPr lang="ru-RU" sz="2400" dirty="0" smtClean="0"/>
              <a:t>нестабильности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Поэтому, чрезвычайно полезным и востребованным является создание групп психологического сопровождения и поддержки для  обучения первичным навыкам психологической помощи и самопомощи в условиях военных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 для беременных и членов их семей.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456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EC3B68A6-0BE3-71C8-962C-3B0228D8E839}"/>
              </a:ext>
            </a:extLst>
          </p:cNvPr>
          <p:cNvSpPr txBox="1">
            <a:spLocks/>
          </p:cNvSpPr>
          <p:nvPr/>
        </p:nvSpPr>
        <p:spPr>
          <a:xfrm>
            <a:off x="2172325" y="3526663"/>
            <a:ext cx="10515600" cy="38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203" y="1186700"/>
            <a:ext cx="102145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Постановка проблемы:</a:t>
            </a:r>
          </a:p>
          <a:p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Нами проведен  анализ первичного анкетирования беременных женщин по вопросу их  психологического состояния ( методика Спилберга - Ханина).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Все, участвующие в анкетировании  беременные, проживают на обстреливаемых территориях и 28,5% - жены участников СВО. </a:t>
            </a:r>
          </a:p>
          <a:p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Выявлено: 100%  респондентов испытывают стресс, переживают </a:t>
            </a:r>
            <a:r>
              <a:rPr lang="ru-R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внутриличностные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противоречия, депрессивные состояния и семейные конфликты напрямую или косвенно связанные с военными действиями в регионе.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Течение беременности у данных женщин осложнилось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Угроза прерывания беременности – 26,9%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Преждевременные роды – 16,3%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Гипертензивные расстройства  - 8,7%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2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54438586-0466-AF45-20F0-B97D8915B85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A9EDE294-70FF-354E-0A00-4331D43717B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97819669-A397-4EFB-8D7B-10C19B425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58042" y="1130531"/>
              <a:ext cx="5181892" cy="523701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354735-ACB6-2E6C-AE75-CAE1522097FB}"/>
              </a:ext>
            </a:extLst>
          </p:cNvPr>
          <p:cNvSpPr txBox="1"/>
          <p:nvPr/>
        </p:nvSpPr>
        <p:spPr>
          <a:xfrm>
            <a:off x="726577" y="713258"/>
            <a:ext cx="1040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IBM Plex Sans" panose="020B0503050203000203" pitchFamily="34" charset="0"/>
              </a:rPr>
              <a:t>ЦЕЛЕВАЯ </a:t>
            </a:r>
            <a:r>
              <a:rPr lang="ru-RU" sz="3600" b="1" dirty="0" smtClean="0">
                <a:solidFill>
                  <a:schemeClr val="bg1"/>
                </a:solidFill>
                <a:latin typeface="IBM Plex Sans" panose="020B0503050203000203" pitchFamily="34" charset="0"/>
              </a:rPr>
              <a:t>АУДИТОРИЯ ( объект проекта)</a:t>
            </a:r>
            <a:endParaRPr lang="ru-RU" sz="3600" b="1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xmlns="" id="{6C6F9EDA-3BD3-BBE7-4EB9-4FC494B22988}"/>
              </a:ext>
            </a:extLst>
          </p:cNvPr>
          <p:cNvSpPr txBox="1">
            <a:spLocks/>
          </p:cNvSpPr>
          <p:nvPr/>
        </p:nvSpPr>
        <p:spPr>
          <a:xfrm>
            <a:off x="838200" y="2225711"/>
            <a:ext cx="10515600" cy="53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xmlns="" id="{9F2D05C6-54E6-4CD7-A939-EB48EEFCD9D4}"/>
              </a:ext>
            </a:extLst>
          </p:cNvPr>
          <p:cNvSpPr txBox="1">
            <a:spLocks/>
          </p:cNvSpPr>
          <p:nvPr/>
        </p:nvSpPr>
        <p:spPr>
          <a:xfrm>
            <a:off x="838200" y="1776862"/>
            <a:ext cx="10515600" cy="3575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Мастерская управления стрессом предназначена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консультирования и обучения беременных женщин и членов их семей, проживающих на территории проведения военных действий в рамках СВО.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Особое внимание в   этой аудитории следует уделить детям, подросткам и молодым людям, которые являются резервом формирования здорового поколения. 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2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619034-E4CD-5476-5C14-54CFCB0218CC}"/>
              </a:ext>
            </a:extLst>
          </p:cNvPr>
          <p:cNvSpPr txBox="1"/>
          <p:nvPr/>
        </p:nvSpPr>
        <p:spPr>
          <a:xfrm>
            <a:off x="726577" y="713258"/>
            <a:ext cx="8317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IBM Plex Sans" panose="020B0503050203000203" pitchFamily="34" charset="0"/>
              </a:rPr>
              <a:t>ЦЕЛИ </a:t>
            </a:r>
            <a:r>
              <a:rPr lang="ru-RU" sz="3600" b="1" dirty="0">
                <a:solidFill>
                  <a:srgbClr val="FF0000"/>
                </a:solidFill>
                <a:latin typeface="IBM Plex Sans" panose="020B0503050203000203" pitchFamily="34" charset="0"/>
              </a:rPr>
              <a:t>И РЕШАЕМЫЕ ЗАДАЧИ</a:t>
            </a:r>
          </a:p>
          <a:p>
            <a:endParaRPr lang="ru-RU" sz="3600" b="1" dirty="0">
              <a:solidFill>
                <a:srgbClr val="C39E6F"/>
              </a:solidFill>
              <a:latin typeface="IBM Plex Sans" panose="020B0503050203000203" pitchFamily="34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877DEF95-17BF-D256-ACBA-01E2AFD9A349}"/>
              </a:ext>
            </a:extLst>
          </p:cNvPr>
          <p:cNvSpPr txBox="1">
            <a:spLocks/>
          </p:cNvSpPr>
          <p:nvPr/>
        </p:nvSpPr>
        <p:spPr>
          <a:xfrm flipV="1">
            <a:off x="838200" y="1035424"/>
            <a:ext cx="10515600" cy="783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xmlns="" id="{6C1439CB-704C-3996-1271-18B26C99DBE1}"/>
              </a:ext>
            </a:extLst>
          </p:cNvPr>
          <p:cNvSpPr txBox="1">
            <a:spLocks/>
          </p:cNvSpPr>
          <p:nvPr/>
        </p:nvSpPr>
        <p:spPr>
          <a:xfrm>
            <a:off x="691625" y="1487837"/>
            <a:ext cx="10515600" cy="49748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- Проведение первичного анкетирования беременных на приеме в     женской консультации на  уровень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личностной и ситуационной тревожности с целью своевременного выявления целевой аудитории;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- Создание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пространства для групп психологического сопровождения и поддержки и индивидуальных консультаций по запросу</a:t>
            </a:r>
          </a:p>
          <a:p>
            <a:pPr marL="285750" indent="-285750" algn="just">
              <a:lnSpc>
                <a:spcPct val="80000"/>
              </a:lnSpc>
              <a:buFontTx/>
              <a:buChar char="-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Проведение  психологических упражнений с погружением и обсуждения, работа с разными чувствами с помощью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арттерапии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( изобразительные средства, песочная терапия пластилин, бумага) , психологические игры, упражнения на восполнения внутренних ресурсов, мозговой штурм для решения актуальной сложной ситуации;</a:t>
            </a:r>
          </a:p>
          <a:p>
            <a:pPr marL="285750" indent="-285750" algn="just">
              <a:lnSpc>
                <a:spcPct val="80000"/>
              </a:lnSpc>
              <a:buFontTx/>
              <a:buChar char="-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Обучение принципам первой психологической помощи для себя и членов семьи;</a:t>
            </a:r>
          </a:p>
          <a:p>
            <a:pPr marL="285750" indent="-285750" algn="just">
              <a:lnSpc>
                <a:spcPct val="80000"/>
              </a:lnSpc>
              <a:buFontTx/>
              <a:buChar char="-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Каждая встреча формируется по принципу актуальности непосредственно из запросов участников проекта, таким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образом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каждый из участников группы может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работать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над самыми « наболевшими и важными для него вопросами»</a:t>
            </a:r>
          </a:p>
          <a:p>
            <a:pPr marL="285750" indent="-285750" algn="just">
              <a:lnSpc>
                <a:spcPct val="80000"/>
              </a:lnSpc>
              <a:buFontTx/>
              <a:buChar char="-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Результаты работы оценить заключительным анкетированием</a:t>
            </a:r>
          </a:p>
          <a:p>
            <a:pPr marL="285750" indent="-285750" algn="just">
              <a:lnSpc>
                <a:spcPct val="80000"/>
              </a:lnSpc>
              <a:buFontTx/>
              <a:buChar char="-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Создание  веб-портал предназначенного для беременных женщин, столкнувшихся  с травмами войны для получения информации о проекте,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взаимопомощи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и общения</a:t>
            </a:r>
          </a:p>
          <a:p>
            <a:pPr marL="0" indent="0">
              <a:buNone/>
            </a:pPr>
            <a:r>
              <a:rPr lang="ru-RU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5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35FC6C-C317-295D-2A6D-1B1292AB1364}"/>
              </a:ext>
            </a:extLst>
          </p:cNvPr>
          <p:cNvSpPr txBox="1"/>
          <p:nvPr/>
        </p:nvSpPr>
        <p:spPr>
          <a:xfrm>
            <a:off x="672789" y="232089"/>
            <a:ext cx="750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IBM Plex Sans" panose="020B0503050203000203" pitchFamily="34" charset="0"/>
              </a:rPr>
              <a:t>Новаторство проекта</a:t>
            </a:r>
            <a:endParaRPr lang="ru-RU" sz="3600" b="1" dirty="0">
              <a:solidFill>
                <a:srgbClr val="FF0000"/>
              </a:solidFill>
              <a:latin typeface="IBM Plex Sans" panose="020B0503050203000203" pitchFamily="34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A48D28DF-0672-25B8-5F02-134EAC279BC7}"/>
              </a:ext>
            </a:extLst>
          </p:cNvPr>
          <p:cNvSpPr txBox="1">
            <a:spLocks/>
          </p:cNvSpPr>
          <p:nvPr/>
        </p:nvSpPr>
        <p:spPr>
          <a:xfrm>
            <a:off x="3733325" y="5695660"/>
            <a:ext cx="10515600" cy="53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DF85B2-621F-DE3C-B91E-761DD3975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57" y="232089"/>
            <a:ext cx="3209365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5545" y="1264362"/>
            <a:ext cx="9253887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Нами проведен анализ существующих форматов психологического консультирования для беременных.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- Выявлено, что существующие психологические практики помогают пациенту справиться со сложными  </a:t>
            </a:r>
            <a:r>
              <a:rPr lang="ru-RU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внутриличностными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ситуациями, консультирую по вопросам психологии беременности, грудному вскармливанию и т.д.</a:t>
            </a:r>
          </a:p>
          <a:p>
            <a:pPr algn="just">
              <a:lnSpc>
                <a:spcPct val="80000"/>
              </a:lnSpc>
            </a:pP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ни одного предложения  по ОБУЧЕНИЮ МЕТОДАМ  ПСИХОЛОГИЧЕСКОЙ САМОПОМОЩИ В КРИТИЧЕСКОЙ СИТУАЦИИ </a:t>
            </a:r>
          </a:p>
          <a:p>
            <a:pPr algn="just">
              <a:lnSpc>
                <a:spcPct val="80000"/>
              </a:lnSpc>
            </a:pP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80000"/>
              </a:lnSpc>
              <a:buFontTx/>
              <a:buChar char="-"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Наш проект позволяет обучить женщин практикам оказания психологической помощи себе и  своим мужьям ( в </a:t>
            </a:r>
            <a:r>
              <a:rPr lang="ru-RU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т.ч.участникам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боевых действий), своим детям и другим членам семей для выстраивания здоровых отношений с участниками боевых действий, а также в условиях обстрелов и их угрозе и т.д.</a:t>
            </a:r>
          </a:p>
          <a:p>
            <a:pPr marL="342900" indent="-342900" algn="just">
              <a:lnSpc>
                <a:spcPct val="80000"/>
              </a:lnSpc>
              <a:buFontTx/>
              <a:buChar char="-"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Женщина сама, ПО ПРОДОЛЖЕНИЮ,  обучает членов своей семьи принципам психологической  самопомощи.</a:t>
            </a:r>
          </a:p>
        </p:txBody>
      </p:sp>
    </p:spTree>
    <p:extLst>
      <p:ext uri="{BB962C8B-B14F-4D97-AF65-F5344CB8AC3E}">
        <p14:creationId xmlns:p14="http://schemas.microsoft.com/office/powerpoint/2010/main" val="319219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Методы и ресурсы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Создание пространства для групп психологического сопровождения и поддержки и индивидуальных консультаций по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запросу (оборудование кабинета консультирования, музыкальный центр, мониторы, мультимедийный проектор, методические пособия для проведения методик (канцтовары, песочные блоки, пластилин и др.)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Tx/>
              <a:buChar char="-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Проведение  психологических упражнений с погружением и обсуждения, работа с разными чувствами с помощью </a:t>
            </a: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арттерапии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( изобразительные средства, песочная терапия пластилин, бумага) , психологические игры, упражнения на восполнения внутренних ресурсов, мозговой штурм для решения актуальной сложной ситуации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lnSpc>
                <a:spcPct val="80000"/>
              </a:lnSpc>
              <a:buFontTx/>
              <a:buChar char="-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80000"/>
              </a:lnSpc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Главный ресурс проекта – возможность обучения коллег других регионов  предложенной методике работы с беременными.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5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затраченные при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Обучение медицинского психолога учреждения по вопросам перинатальной психологии, специализация по работе с травмами войны.</a:t>
            </a:r>
          </a:p>
          <a:p>
            <a:r>
              <a:rPr lang="ru-RU" dirty="0" smtClean="0"/>
              <a:t>Создание анкет для беременных в женской консультации.</a:t>
            </a:r>
          </a:p>
          <a:p>
            <a:r>
              <a:rPr lang="ru-RU" dirty="0" smtClean="0"/>
              <a:t>Оборудование кабинета психологического консультирования.</a:t>
            </a:r>
          </a:p>
          <a:p>
            <a:r>
              <a:rPr lang="ru-RU" dirty="0" smtClean="0"/>
              <a:t>Информирование о  проводимой работе в социальных  сетях.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48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0238" y="271849"/>
            <a:ext cx="617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BB23B9C-B9BB-2ED2-E77E-1585DC2692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36E02FB9-E7C8-263F-4B34-3B6E811F557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74EB2E5E-903E-A00D-2F49-9291C239F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6657"/>
            <a:stretch/>
          </p:blipFill>
          <p:spPr>
            <a:xfrm>
              <a:off x="4174740" y="456515"/>
              <a:ext cx="5898772" cy="64014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732611-1B38-6632-EF52-3273CBF695BA}"/>
              </a:ext>
            </a:extLst>
          </p:cNvPr>
          <p:cNvSpPr txBox="1"/>
          <p:nvPr/>
        </p:nvSpPr>
        <p:spPr>
          <a:xfrm>
            <a:off x="232475" y="713258"/>
            <a:ext cx="1195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IBM Plex Sans" panose="020B0503050203000203" pitchFamily="34" charset="0"/>
              </a:rPr>
              <a:t>РЕЗУЛЬТАТЫ    И ПРАКТИЧЕСКАЯ ЗНАЧИМОСТЬ ПРОЕКТА</a:t>
            </a:r>
            <a:endParaRPr lang="ru-RU" sz="3200" b="1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xmlns="" id="{71B7FDE8-5F2E-9EA0-E04E-2D4A95006069}"/>
              </a:ext>
            </a:extLst>
          </p:cNvPr>
          <p:cNvSpPr txBox="1">
            <a:spLocks/>
          </p:cNvSpPr>
          <p:nvPr/>
        </p:nvSpPr>
        <p:spPr>
          <a:xfrm>
            <a:off x="838200" y="1657715"/>
            <a:ext cx="10515600" cy="1104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Пополнение ресурсов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жизни, получить поддержку, гармонизировать отношение в семье, улучшить состояние здоровья, повысить качество жизни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Гармонизация отношений в семье, где один из членов семьи – участник СВО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Обучение беременных женщин и членов их семей навыкам управления своим эмоциональным состоянием, оказания первичной психологической помощи членам своих семей и другим людям и самопомощи.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Снижение  тревожности, повышение стрессоустойчивости, выработка новых жизненных стратегий, что способствует улучшению течения процесса вынашивания новорожденного.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Улучшение  климата в семье, воспитание сильных духом и уверенных в себе детей.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Итак, мобильное приложение для женщин сделает наших женщин здоровее, а значит весь мир -  счастливее!!!!!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Будьте счастливы!!!!!!!!!!!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1F265129-76A2-852B-AC37-BAAFFE1C87CB}"/>
              </a:ext>
            </a:extLst>
          </p:cNvPr>
          <p:cNvSpPr txBox="1">
            <a:spLocks/>
          </p:cNvSpPr>
          <p:nvPr/>
        </p:nvSpPr>
        <p:spPr>
          <a:xfrm>
            <a:off x="838200" y="2822126"/>
            <a:ext cx="10515600" cy="38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8BAB33F5-9B19-8625-0FF0-F16EA4D217B5}"/>
              </a:ext>
            </a:extLst>
          </p:cNvPr>
          <p:cNvGrpSpPr/>
          <p:nvPr/>
        </p:nvGrpSpPr>
        <p:grpSpPr>
          <a:xfrm>
            <a:off x="838200" y="3565764"/>
            <a:ext cx="541713" cy="541713"/>
            <a:chOff x="1760913" y="3523744"/>
            <a:chExt cx="541713" cy="541713"/>
          </a:xfrm>
        </p:grpSpPr>
        <p:sp>
          <p:nvSpPr>
            <p:cNvPr id="13" name="Объект 5">
              <a:extLst>
                <a:ext uri="{FF2B5EF4-FFF2-40B4-BE49-F238E27FC236}">
                  <a16:creationId xmlns:a16="http://schemas.microsoft.com/office/drawing/2014/main" xmlns="" id="{1085841E-067B-C1A6-B3D1-A723E798ED20}"/>
                </a:ext>
              </a:extLst>
            </p:cNvPr>
            <p:cNvSpPr txBox="1">
              <a:spLocks/>
            </p:cNvSpPr>
            <p:nvPr/>
          </p:nvSpPr>
          <p:spPr>
            <a:xfrm>
              <a:off x="1890929" y="3657257"/>
              <a:ext cx="245847" cy="3203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2F73CFF5-B1AF-D6F7-560A-E80F3C727A60}"/>
                </a:ext>
              </a:extLst>
            </p:cNvPr>
            <p:cNvSpPr/>
            <p:nvPr/>
          </p:nvSpPr>
          <p:spPr>
            <a:xfrm>
              <a:off x="1760913" y="3523744"/>
              <a:ext cx="541713" cy="54171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C1A0CE1-47FF-5317-33A9-898FB188C3A9}"/>
              </a:ext>
            </a:extLst>
          </p:cNvPr>
          <p:cNvGrpSpPr/>
          <p:nvPr/>
        </p:nvGrpSpPr>
        <p:grpSpPr>
          <a:xfrm>
            <a:off x="3533808" y="3506840"/>
            <a:ext cx="541713" cy="541713"/>
            <a:chOff x="1760913" y="3523744"/>
            <a:chExt cx="541713" cy="541713"/>
          </a:xfrm>
        </p:grpSpPr>
        <p:sp>
          <p:nvSpPr>
            <p:cNvPr id="20" name="Объект 5">
              <a:extLst>
                <a:ext uri="{FF2B5EF4-FFF2-40B4-BE49-F238E27FC236}">
                  <a16:creationId xmlns:a16="http://schemas.microsoft.com/office/drawing/2014/main" xmlns="" id="{C500638B-466D-0EA2-8504-54ED827FFC3C}"/>
                </a:ext>
              </a:extLst>
            </p:cNvPr>
            <p:cNvSpPr txBox="1">
              <a:spLocks/>
            </p:cNvSpPr>
            <p:nvPr/>
          </p:nvSpPr>
          <p:spPr>
            <a:xfrm>
              <a:off x="1890929" y="3657257"/>
              <a:ext cx="245847" cy="3203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8C2747E4-248E-E73F-AD6B-325E34496F3C}"/>
                </a:ext>
              </a:extLst>
            </p:cNvPr>
            <p:cNvSpPr/>
            <p:nvPr/>
          </p:nvSpPr>
          <p:spPr>
            <a:xfrm>
              <a:off x="1760913" y="3523744"/>
              <a:ext cx="541713" cy="54171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55A6DDB-A95A-EC5E-09A1-102700A1CEA7}"/>
              </a:ext>
            </a:extLst>
          </p:cNvPr>
          <p:cNvGrpSpPr/>
          <p:nvPr/>
        </p:nvGrpSpPr>
        <p:grpSpPr>
          <a:xfrm>
            <a:off x="6494485" y="3506839"/>
            <a:ext cx="541713" cy="541713"/>
            <a:chOff x="1760913" y="3523744"/>
            <a:chExt cx="541713" cy="541713"/>
          </a:xfrm>
        </p:grpSpPr>
        <p:sp>
          <p:nvSpPr>
            <p:cNvPr id="23" name="Объект 5">
              <a:extLst>
                <a:ext uri="{FF2B5EF4-FFF2-40B4-BE49-F238E27FC236}">
                  <a16:creationId xmlns:a16="http://schemas.microsoft.com/office/drawing/2014/main" xmlns="" id="{198EF1F4-F8CF-31DA-15D6-BC5981C3CC3A}"/>
                </a:ext>
              </a:extLst>
            </p:cNvPr>
            <p:cNvSpPr txBox="1">
              <a:spLocks/>
            </p:cNvSpPr>
            <p:nvPr/>
          </p:nvSpPr>
          <p:spPr>
            <a:xfrm>
              <a:off x="1890929" y="3657257"/>
              <a:ext cx="245847" cy="3203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</a:schemeClr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5A3E5B8A-06E0-311C-46CC-F603201FACEA}"/>
                </a:ext>
              </a:extLst>
            </p:cNvPr>
            <p:cNvSpPr/>
            <p:nvPr/>
          </p:nvSpPr>
          <p:spPr>
            <a:xfrm>
              <a:off x="1760913" y="3523744"/>
              <a:ext cx="541713" cy="54171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58491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льзовательские 3">
      <a:dk1>
        <a:srgbClr val="1E3A63"/>
      </a:dk1>
      <a:lt1>
        <a:srgbClr val="FFFFFF"/>
      </a:lt1>
      <a:dk2>
        <a:srgbClr val="812368"/>
      </a:dk2>
      <a:lt2>
        <a:srgbClr val="E7E6E6"/>
      </a:lt2>
      <a:accent1>
        <a:srgbClr val="C29D6E"/>
      </a:accent1>
      <a:accent2>
        <a:srgbClr val="4FC230"/>
      </a:accent2>
      <a:accent3>
        <a:srgbClr val="008DCD"/>
      </a:accent3>
      <a:accent4>
        <a:srgbClr val="CB5DA8"/>
      </a:accent4>
      <a:accent5>
        <a:srgbClr val="9CD450"/>
      </a:accent5>
      <a:accent6>
        <a:srgbClr val="02B4E9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930</Words>
  <Application>Microsoft Office PowerPoint</Application>
  <PresentationFormat>Произвольный</PresentationFormat>
  <Paragraphs>83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Gotham Pro</vt:lpstr>
      <vt:lpstr>IBM Plex Sans</vt:lpstr>
      <vt:lpstr>Тема Office</vt:lpstr>
      <vt:lpstr>«Мастерская управления стрессом  для беременных и членов их семей  в условиях СВО»</vt:lpstr>
      <vt:lpstr>МИССИЯ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и ресурсы проекта</vt:lpstr>
      <vt:lpstr>Ресурсы затраченные при реализации проекта</vt:lpstr>
      <vt:lpstr>Презентация PowerPoint</vt:lpstr>
      <vt:lpstr> Стратегия развития «Мастерской стресса…»</vt:lpstr>
      <vt:lpstr> Потенциал тиражирования -  высокий!</vt:lpstr>
      <vt:lpstr> Благодарим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Аксенова</dc:creator>
  <cp:lastModifiedBy>Пользователь</cp:lastModifiedBy>
  <cp:revision>84</cp:revision>
  <dcterms:created xsi:type="dcterms:W3CDTF">2023-06-07T15:15:17Z</dcterms:created>
  <dcterms:modified xsi:type="dcterms:W3CDTF">2024-07-15T20:46:53Z</dcterms:modified>
</cp:coreProperties>
</file>