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5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28B83-D795-40FB-9CE7-0FFA27F8A487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F4FB3-C335-47A5-8178-160EBB39C9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891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F4FB3-C335-47A5-8178-160EBB39C9E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666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54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93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975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8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39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2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53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21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76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70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24055-6E46-4C4D-B5A9-CEC5F48640F4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84476-87B6-4664-812A-B0D6B1AC0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47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4" b="18215"/>
          <a:stretch/>
        </p:blipFill>
        <p:spPr>
          <a:xfrm>
            <a:off x="-29028" y="1304138"/>
            <a:ext cx="4933410" cy="556111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381588" y="222907"/>
            <a:ext cx="94865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4200"/>
                </a:solidFill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5" name="Овал 4"/>
          <p:cNvSpPr/>
          <p:nvPr/>
        </p:nvSpPr>
        <p:spPr>
          <a:xfrm>
            <a:off x="3910699" y="1863391"/>
            <a:ext cx="907924" cy="907924"/>
          </a:xfrm>
          <a:prstGeom prst="ellipse">
            <a:avLst/>
          </a:prstGeom>
          <a:solidFill>
            <a:srgbClr val="BD3B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31748" y="2176857"/>
            <a:ext cx="7290458" cy="83909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BD3B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012236" y="1975277"/>
            <a:ext cx="704850" cy="7048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31747" y="2012629"/>
            <a:ext cx="7290458" cy="129266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BD3B26"/>
                </a:solidFill>
                <a:latin typeface="Trebuchet MS" panose="020B0603020202020204" pitchFamily="34" charset="0"/>
              </a:rPr>
              <a:t>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ациенты</a:t>
            </a:r>
          </a:p>
          <a:p>
            <a:pPr lvl="0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Мы 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действуем в интересах каждого  пациента. Жизнь человека, его счастье и благополучие, уверенность в завтрашнем дне – главное для каждого нашего сотрудника. 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457241" y="3102957"/>
            <a:ext cx="907924" cy="907924"/>
          </a:xfrm>
          <a:prstGeom prst="ellipse">
            <a:avLst/>
          </a:prstGeom>
          <a:solidFill>
            <a:srgbClr val="BD3B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8290" y="3442647"/>
            <a:ext cx="7290458" cy="81401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BD3B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558778" y="3214843"/>
            <a:ext cx="704850" cy="7048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92803" y="3266708"/>
            <a:ext cx="7290458" cy="129266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BD3B26"/>
                </a:solidFill>
                <a:latin typeface="Trebuchet MS" panose="020B0603020202020204" pitchFamily="34" charset="0"/>
              </a:rPr>
              <a:t>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рофессионализм</a:t>
            </a:r>
          </a:p>
          <a:p>
            <a:pPr lvl="0"/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Каждый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наш специалист – профессионал в своем деле, постоянно совершенствующий свои знания и навыки, рабочие процессы и личные качества. 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4508608" y="4389751"/>
            <a:ext cx="907924" cy="907924"/>
          </a:xfrm>
          <a:prstGeom prst="ellipse">
            <a:avLst/>
          </a:prstGeom>
          <a:solidFill>
            <a:srgbClr val="BD3B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29657" y="4699452"/>
            <a:ext cx="7290458" cy="91202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BD3B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610145" y="4501637"/>
            <a:ext cx="704850" cy="7048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729656" y="4437390"/>
            <a:ext cx="7290458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BD3B26"/>
                </a:solidFill>
                <a:latin typeface="Trebuchet MS" panose="020B0603020202020204" pitchFamily="34" charset="0"/>
              </a:rPr>
              <a:t>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реемственность</a:t>
            </a:r>
          </a:p>
          <a:p>
            <a:pPr lvl="0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Каждая программа диагностики, лечения,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реабилитации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создается при взаимодействии целой команды специалистов, каждый из которых учитывает все особенности пациента для достижения лучших результатов. 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892114" y="5586552"/>
            <a:ext cx="907924" cy="907924"/>
          </a:xfrm>
          <a:prstGeom prst="ellipse">
            <a:avLst/>
          </a:prstGeom>
          <a:solidFill>
            <a:srgbClr val="BD3B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13163" y="5926242"/>
            <a:ext cx="7290458" cy="79126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BD3B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993651" y="5698438"/>
            <a:ext cx="704850" cy="7048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113162" y="5735790"/>
            <a:ext cx="7290458" cy="129266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ru-RU" sz="3600" b="1" dirty="0" smtClean="0">
                <a:solidFill>
                  <a:srgbClr val="BD3B26"/>
                </a:solidFill>
                <a:latin typeface="Trebuchet MS" panose="020B0603020202020204" pitchFamily="34" charset="0"/>
              </a:rPr>
              <a:t>П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рогресс</a:t>
            </a:r>
          </a:p>
          <a:p>
            <a:pPr lvl="0"/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Мы – команда, которая доверяет друг другу. Нас объединяют общие цели и желание развиваться на основе достижений современной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науки.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72890" y="796319"/>
            <a:ext cx="11195260" cy="1001668"/>
          </a:xfrm>
          <a:prstGeom prst="roundRect">
            <a:avLst/>
          </a:prstGeom>
          <a:solidFill>
            <a:srgbClr val="DD6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334773" y="992187"/>
            <a:ext cx="10398358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НАША МИССИЯ: </a:t>
            </a:r>
            <a:r>
              <a:rPr lang="ru-RU" sz="1900" dirty="0">
                <a:solidFill>
                  <a:schemeClr val="bg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пределах своей профессиональной </a:t>
            </a:r>
            <a:r>
              <a:rPr lang="ru-RU" sz="1900" dirty="0" smtClean="0">
                <a:solidFill>
                  <a:schemeClr val="bg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компетенции </a:t>
            </a:r>
            <a:r>
              <a:rPr lang="ru-RU" sz="1900" dirty="0">
                <a:solidFill>
                  <a:schemeClr val="bg1"/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каждой семье желаемое количество здоровых детей, сохраняя жизнь и здоровье матери.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901700" y="353404"/>
            <a:ext cx="11290300" cy="6154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157637" y="324375"/>
            <a:ext cx="5021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Политика центра</a:t>
            </a:r>
            <a:endParaRPr lang="ru-RU" sz="36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28" y="97085"/>
            <a:ext cx="1109317" cy="1109317"/>
          </a:xfrm>
          <a:prstGeom prst="rect">
            <a:avLst/>
          </a:prstGeom>
          <a:effectLst>
            <a:outerShdw blurRad="50800" dist="38100" dir="2700000" sx="102000" sy="102000" algn="tl" rotWithShape="0">
              <a:schemeClr val="accent6">
                <a:lumMod val="75000"/>
                <a:alpha val="26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121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820902" y="786130"/>
            <a:ext cx="11128291" cy="823932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16094" y="873278"/>
            <a:ext cx="10362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Психотерапевтическое сопровождение женщин и супружеских пар на этапах подготовки и проведения ЭКО в КГБУЗ «Алтайский краевой клинический перинатальный центр»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0901" y="1791502"/>
            <a:ext cx="11128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Цель проекта – повышение эффективности программ </a:t>
            </a:r>
            <a:r>
              <a:rPr lang="ru-RU" dirty="0" smtClean="0"/>
              <a:t>вспомогательных репродуктивных технологий (ВРТ).</a:t>
            </a:r>
          </a:p>
          <a:p>
            <a:endParaRPr lang="ru-RU" dirty="0"/>
          </a:p>
          <a:p>
            <a:r>
              <a:rPr lang="ru-RU" dirty="0"/>
              <a:t>Задача проекта – одновременное снижение действия негативных факторов, провоцирующих </a:t>
            </a:r>
            <a:r>
              <a:rPr lang="ru-RU" dirty="0" err="1"/>
              <a:t>дистресс</a:t>
            </a:r>
            <a:r>
              <a:rPr lang="ru-RU" dirty="0"/>
              <a:t>, и оптимизация факторов, поддерживающих и усиливающих репродуктивную доминанту.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16095" y="301081"/>
            <a:ext cx="91390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Проект «Бесплодие – не приговор»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867904" y="305282"/>
            <a:ext cx="7534153" cy="571500"/>
          </a:xfrm>
          <a:custGeom>
            <a:avLst/>
            <a:gdLst>
              <a:gd name="connsiteX0" fmla="*/ 7162800 w 9702800"/>
              <a:gd name="connsiteY0" fmla="*/ 0 h 571500"/>
              <a:gd name="connsiteX1" fmla="*/ 9474200 w 9702800"/>
              <a:gd name="connsiteY1" fmla="*/ 0 h 571500"/>
              <a:gd name="connsiteX2" fmla="*/ 9550400 w 9702800"/>
              <a:gd name="connsiteY2" fmla="*/ 12700 h 571500"/>
              <a:gd name="connsiteX3" fmla="*/ 9601200 w 9702800"/>
              <a:gd name="connsiteY3" fmla="*/ 63500 h 571500"/>
              <a:gd name="connsiteX4" fmla="*/ 9690100 w 9702800"/>
              <a:gd name="connsiteY4" fmla="*/ 381000 h 571500"/>
              <a:gd name="connsiteX5" fmla="*/ 9702800 w 9702800"/>
              <a:gd name="connsiteY5" fmla="*/ 482600 h 571500"/>
              <a:gd name="connsiteX6" fmla="*/ 9690100 w 9702800"/>
              <a:gd name="connsiteY6" fmla="*/ 533400 h 571500"/>
              <a:gd name="connsiteX7" fmla="*/ 9626600 w 9702800"/>
              <a:gd name="connsiteY7" fmla="*/ 558800 h 571500"/>
              <a:gd name="connsiteX8" fmla="*/ 0 w 9702800"/>
              <a:gd name="connsiteY8" fmla="*/ 558800 h 571500"/>
              <a:gd name="connsiteX9" fmla="*/ 38100 w 9702800"/>
              <a:gd name="connsiteY9" fmla="*/ 571500 h 571500"/>
              <a:gd name="connsiteX10" fmla="*/ 38100 w 9702800"/>
              <a:gd name="connsiteY10" fmla="*/ 38100 h 571500"/>
              <a:gd name="connsiteX11" fmla="*/ 190500 w 9702800"/>
              <a:gd name="connsiteY11" fmla="*/ 0 h 571500"/>
              <a:gd name="connsiteX12" fmla="*/ 7162800 w 9702800"/>
              <a:gd name="connsiteY12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02800" h="571500">
                <a:moveTo>
                  <a:pt x="7162800" y="0"/>
                </a:moveTo>
                <a:lnTo>
                  <a:pt x="9474200" y="0"/>
                </a:lnTo>
                <a:lnTo>
                  <a:pt x="9550400" y="12700"/>
                </a:lnTo>
                <a:lnTo>
                  <a:pt x="9601200" y="63500"/>
                </a:lnTo>
                <a:lnTo>
                  <a:pt x="9690100" y="381000"/>
                </a:lnTo>
                <a:lnTo>
                  <a:pt x="9702800" y="482600"/>
                </a:lnTo>
                <a:lnTo>
                  <a:pt x="9690100" y="533400"/>
                </a:lnTo>
                <a:lnTo>
                  <a:pt x="9626600" y="558800"/>
                </a:lnTo>
                <a:lnTo>
                  <a:pt x="0" y="558800"/>
                </a:lnTo>
                <a:lnTo>
                  <a:pt x="38100" y="571500"/>
                </a:lnTo>
                <a:lnTo>
                  <a:pt x="38100" y="38100"/>
                </a:lnTo>
                <a:lnTo>
                  <a:pt x="190500" y="0"/>
                </a:lnTo>
                <a:lnTo>
                  <a:pt x="7162800" y="0"/>
                </a:lnTo>
                <a:close/>
              </a:path>
            </a:pathLst>
          </a:custGeom>
          <a:solidFill>
            <a:srgbClr val="D25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87" y="151024"/>
            <a:ext cx="1159630" cy="1159630"/>
          </a:xfrm>
          <a:prstGeom prst="rect">
            <a:avLst/>
          </a:prstGeom>
          <a:effectLst>
            <a:outerShdw blurRad="50800" dist="38100" dir="2700000" sx="102000" sy="102000" algn="tl" rotWithShape="0">
              <a:schemeClr val="accent6">
                <a:lumMod val="75000"/>
                <a:alpha val="26000"/>
              </a:scheme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1516094" y="301081"/>
            <a:ext cx="6885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Проект «Бесплодие – не приговор»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1" t="15177" r="4830"/>
          <a:stretch/>
        </p:blipFill>
        <p:spPr>
          <a:xfrm>
            <a:off x="867904" y="3173270"/>
            <a:ext cx="5424408" cy="34496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342" y="3173270"/>
            <a:ext cx="5148205" cy="34321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76678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14" name="Полилиния 13"/>
          <p:cNvSpPr/>
          <p:nvPr/>
        </p:nvSpPr>
        <p:spPr>
          <a:xfrm>
            <a:off x="597159" y="305282"/>
            <a:ext cx="6367521" cy="571500"/>
          </a:xfrm>
          <a:custGeom>
            <a:avLst/>
            <a:gdLst>
              <a:gd name="connsiteX0" fmla="*/ 7162800 w 9702800"/>
              <a:gd name="connsiteY0" fmla="*/ 0 h 571500"/>
              <a:gd name="connsiteX1" fmla="*/ 9474200 w 9702800"/>
              <a:gd name="connsiteY1" fmla="*/ 0 h 571500"/>
              <a:gd name="connsiteX2" fmla="*/ 9550400 w 9702800"/>
              <a:gd name="connsiteY2" fmla="*/ 12700 h 571500"/>
              <a:gd name="connsiteX3" fmla="*/ 9601200 w 9702800"/>
              <a:gd name="connsiteY3" fmla="*/ 63500 h 571500"/>
              <a:gd name="connsiteX4" fmla="*/ 9690100 w 9702800"/>
              <a:gd name="connsiteY4" fmla="*/ 381000 h 571500"/>
              <a:gd name="connsiteX5" fmla="*/ 9702800 w 9702800"/>
              <a:gd name="connsiteY5" fmla="*/ 482600 h 571500"/>
              <a:gd name="connsiteX6" fmla="*/ 9690100 w 9702800"/>
              <a:gd name="connsiteY6" fmla="*/ 533400 h 571500"/>
              <a:gd name="connsiteX7" fmla="*/ 9626600 w 9702800"/>
              <a:gd name="connsiteY7" fmla="*/ 558800 h 571500"/>
              <a:gd name="connsiteX8" fmla="*/ 0 w 9702800"/>
              <a:gd name="connsiteY8" fmla="*/ 558800 h 571500"/>
              <a:gd name="connsiteX9" fmla="*/ 38100 w 9702800"/>
              <a:gd name="connsiteY9" fmla="*/ 571500 h 571500"/>
              <a:gd name="connsiteX10" fmla="*/ 38100 w 9702800"/>
              <a:gd name="connsiteY10" fmla="*/ 38100 h 571500"/>
              <a:gd name="connsiteX11" fmla="*/ 190500 w 9702800"/>
              <a:gd name="connsiteY11" fmla="*/ 0 h 571500"/>
              <a:gd name="connsiteX12" fmla="*/ 7162800 w 9702800"/>
              <a:gd name="connsiteY12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02800" h="571500">
                <a:moveTo>
                  <a:pt x="7162800" y="0"/>
                </a:moveTo>
                <a:lnTo>
                  <a:pt x="9474200" y="0"/>
                </a:lnTo>
                <a:lnTo>
                  <a:pt x="9550400" y="12700"/>
                </a:lnTo>
                <a:lnTo>
                  <a:pt x="9601200" y="63500"/>
                </a:lnTo>
                <a:lnTo>
                  <a:pt x="9690100" y="381000"/>
                </a:lnTo>
                <a:lnTo>
                  <a:pt x="9702800" y="482600"/>
                </a:lnTo>
                <a:lnTo>
                  <a:pt x="9690100" y="533400"/>
                </a:lnTo>
                <a:lnTo>
                  <a:pt x="9626600" y="558800"/>
                </a:lnTo>
                <a:lnTo>
                  <a:pt x="0" y="558800"/>
                </a:lnTo>
                <a:lnTo>
                  <a:pt x="38100" y="571500"/>
                </a:lnTo>
                <a:lnTo>
                  <a:pt x="38100" y="38100"/>
                </a:lnTo>
                <a:lnTo>
                  <a:pt x="190500" y="0"/>
                </a:lnTo>
                <a:lnTo>
                  <a:pt x="7162800" y="0"/>
                </a:lnTo>
                <a:close/>
              </a:path>
            </a:pathLst>
          </a:custGeom>
          <a:solidFill>
            <a:srgbClr val="D25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87" y="151024"/>
            <a:ext cx="1159630" cy="1159630"/>
          </a:xfrm>
          <a:prstGeom prst="rect">
            <a:avLst/>
          </a:prstGeom>
          <a:effectLst>
            <a:outerShdw blurRad="50800" dist="38100" dir="2700000" sx="102000" sy="102000" algn="tl" rotWithShape="0">
              <a:schemeClr val="accent6">
                <a:lumMod val="75000"/>
                <a:alpha val="26000"/>
              </a:schemeClr>
            </a:outerShdw>
          </a:effectLst>
        </p:spPr>
      </p:pic>
      <p:sp>
        <p:nvSpPr>
          <p:cNvPr id="16" name="TextBox 15"/>
          <p:cNvSpPr txBox="1"/>
          <p:nvPr/>
        </p:nvSpPr>
        <p:spPr>
          <a:xfrm>
            <a:off x="1516094" y="301081"/>
            <a:ext cx="5986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Этапы реализации проекта: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81782" y="1518212"/>
            <a:ext cx="11303817" cy="74797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25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97159" y="1565245"/>
            <a:ext cx="11188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1. Диагностика </a:t>
            </a:r>
            <a:r>
              <a:rPr lang="ru-RU" dirty="0"/>
              <a:t>эмоционального состояния пациента. Диагностика готовности к </a:t>
            </a:r>
            <a:r>
              <a:rPr lang="ru-RU" dirty="0" err="1"/>
              <a:t>родительству</a:t>
            </a:r>
            <a:r>
              <a:rPr lang="ru-RU" dirty="0"/>
              <a:t>. Выявление психологических факторов, которые могут мешать наступлению и вынашиванию беременности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81779" y="2375498"/>
            <a:ext cx="11303820" cy="99695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25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59610" y="2391143"/>
            <a:ext cx="11225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/>
              <a:t>Проведение психотерапевтических мероприятий (индивидуальная и групповая формы работы) </a:t>
            </a:r>
            <a:endParaRPr lang="ru-RU" dirty="0" smtClean="0"/>
          </a:p>
          <a:p>
            <a:pPr lvl="0"/>
            <a:r>
              <a:rPr lang="ru-RU" dirty="0" smtClean="0"/>
              <a:t>с </a:t>
            </a:r>
            <a:r>
              <a:rPr lang="ru-RU" dirty="0"/>
              <a:t>целью коррекции психосоматических нарушений репродуктивной функции и формирование психологической готовности к материнству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81781" y="3459579"/>
            <a:ext cx="11303818" cy="500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25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97159" y="3511462"/>
            <a:ext cx="11188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3. </a:t>
            </a:r>
            <a:r>
              <a:rPr lang="ru-RU" dirty="0"/>
              <a:t>Стабилизация эмоционального состояния перед процедурами ВРТ (работа со страхами, установками)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81779" y="4088722"/>
            <a:ext cx="11303820" cy="105477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25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81779" y="5271947"/>
            <a:ext cx="11303819" cy="101455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25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04703" y="4127994"/>
            <a:ext cx="11180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/>
              <a:t>В случае неудачной попытки ЭКО (или в других видах ВРТ) - психологическое сопровождение с целью поддержки в переживании перинатальной потери и своевременной поведенческой коррекции при необходимости. Помощь в формировании психологической готовности к следующей попытки ЭКО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7159" y="5271947"/>
            <a:ext cx="11074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5. </a:t>
            </a:r>
            <a:r>
              <a:rPr lang="ru-RU" dirty="0"/>
              <a:t>В случае наступления беременности – психологическое сопровождение с целью формирования ответственной родительской позиции; с целью </a:t>
            </a:r>
            <a:r>
              <a:rPr lang="ru-RU" dirty="0" err="1"/>
              <a:t>психокоррекции</a:t>
            </a:r>
            <a:r>
              <a:rPr lang="ru-RU" dirty="0"/>
              <a:t> страхов, связанных с беременностью, родами и рождением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424947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6" name="Полилиния 5"/>
          <p:cNvSpPr/>
          <p:nvPr/>
        </p:nvSpPr>
        <p:spPr>
          <a:xfrm>
            <a:off x="597159" y="305282"/>
            <a:ext cx="6367521" cy="571500"/>
          </a:xfrm>
          <a:custGeom>
            <a:avLst/>
            <a:gdLst>
              <a:gd name="connsiteX0" fmla="*/ 7162800 w 9702800"/>
              <a:gd name="connsiteY0" fmla="*/ 0 h 571500"/>
              <a:gd name="connsiteX1" fmla="*/ 9474200 w 9702800"/>
              <a:gd name="connsiteY1" fmla="*/ 0 h 571500"/>
              <a:gd name="connsiteX2" fmla="*/ 9550400 w 9702800"/>
              <a:gd name="connsiteY2" fmla="*/ 12700 h 571500"/>
              <a:gd name="connsiteX3" fmla="*/ 9601200 w 9702800"/>
              <a:gd name="connsiteY3" fmla="*/ 63500 h 571500"/>
              <a:gd name="connsiteX4" fmla="*/ 9690100 w 9702800"/>
              <a:gd name="connsiteY4" fmla="*/ 381000 h 571500"/>
              <a:gd name="connsiteX5" fmla="*/ 9702800 w 9702800"/>
              <a:gd name="connsiteY5" fmla="*/ 482600 h 571500"/>
              <a:gd name="connsiteX6" fmla="*/ 9690100 w 9702800"/>
              <a:gd name="connsiteY6" fmla="*/ 533400 h 571500"/>
              <a:gd name="connsiteX7" fmla="*/ 9626600 w 9702800"/>
              <a:gd name="connsiteY7" fmla="*/ 558800 h 571500"/>
              <a:gd name="connsiteX8" fmla="*/ 0 w 9702800"/>
              <a:gd name="connsiteY8" fmla="*/ 558800 h 571500"/>
              <a:gd name="connsiteX9" fmla="*/ 38100 w 9702800"/>
              <a:gd name="connsiteY9" fmla="*/ 571500 h 571500"/>
              <a:gd name="connsiteX10" fmla="*/ 38100 w 9702800"/>
              <a:gd name="connsiteY10" fmla="*/ 38100 h 571500"/>
              <a:gd name="connsiteX11" fmla="*/ 190500 w 9702800"/>
              <a:gd name="connsiteY11" fmla="*/ 0 h 571500"/>
              <a:gd name="connsiteX12" fmla="*/ 7162800 w 9702800"/>
              <a:gd name="connsiteY12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02800" h="571500">
                <a:moveTo>
                  <a:pt x="7162800" y="0"/>
                </a:moveTo>
                <a:lnTo>
                  <a:pt x="9474200" y="0"/>
                </a:lnTo>
                <a:lnTo>
                  <a:pt x="9550400" y="12700"/>
                </a:lnTo>
                <a:lnTo>
                  <a:pt x="9601200" y="63500"/>
                </a:lnTo>
                <a:lnTo>
                  <a:pt x="9690100" y="381000"/>
                </a:lnTo>
                <a:lnTo>
                  <a:pt x="9702800" y="482600"/>
                </a:lnTo>
                <a:lnTo>
                  <a:pt x="9690100" y="533400"/>
                </a:lnTo>
                <a:lnTo>
                  <a:pt x="9626600" y="558800"/>
                </a:lnTo>
                <a:lnTo>
                  <a:pt x="0" y="558800"/>
                </a:lnTo>
                <a:lnTo>
                  <a:pt x="38100" y="571500"/>
                </a:lnTo>
                <a:lnTo>
                  <a:pt x="38100" y="38100"/>
                </a:lnTo>
                <a:lnTo>
                  <a:pt x="190500" y="0"/>
                </a:lnTo>
                <a:lnTo>
                  <a:pt x="7162800" y="0"/>
                </a:lnTo>
                <a:close/>
              </a:path>
            </a:pathLst>
          </a:custGeom>
          <a:solidFill>
            <a:srgbClr val="D25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87" y="151024"/>
            <a:ext cx="1159630" cy="1159630"/>
          </a:xfrm>
          <a:prstGeom prst="rect">
            <a:avLst/>
          </a:prstGeom>
          <a:effectLst>
            <a:outerShdw blurRad="50800" dist="38100" dir="2700000" sx="102000" sy="102000" algn="tl" rotWithShape="0">
              <a:schemeClr val="accent6">
                <a:lumMod val="75000"/>
                <a:alpha val="26000"/>
              </a:scheme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1516094" y="292007"/>
            <a:ext cx="5986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Целевая аудитория: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7160" y="1460005"/>
            <a:ext cx="11302740" cy="1839261"/>
          </a:xfrm>
          <a:prstGeom prst="roundRect">
            <a:avLst>
              <a:gd name="adj" fmla="val 9230"/>
            </a:avLst>
          </a:prstGeom>
          <a:solidFill>
            <a:schemeClr val="bg1"/>
          </a:solidFill>
          <a:ln w="38100">
            <a:solidFill>
              <a:srgbClr val="D25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48145" y="1523138"/>
            <a:ext cx="109520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Женщины (супружеские пары), </a:t>
            </a:r>
            <a:r>
              <a:rPr lang="ru-RU" dirty="0"/>
              <a:t>принимающие решение об использовании ЭКО и обратившиеся за первичной ознакомительной консультацией. </a:t>
            </a:r>
            <a:endParaRPr lang="ru-R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Женщины (супружеские пары), </a:t>
            </a:r>
            <a:r>
              <a:rPr lang="ru-RU" dirty="0"/>
              <a:t>вступающие в протокол и готовящиеся к первой процедуре </a:t>
            </a:r>
            <a:r>
              <a:rPr lang="ru-RU" dirty="0" smtClean="0"/>
              <a:t>ЭКО.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Женщины (супружеские пары), </a:t>
            </a:r>
            <a:r>
              <a:rPr lang="ru-RU" dirty="0"/>
              <a:t>пережившие неудачу в ВРТ и готовящиеся к следующей попытке или уже вступившие в </a:t>
            </a:r>
            <a:r>
              <a:rPr lang="ru-RU" dirty="0" smtClean="0"/>
              <a:t>программу.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Беременные </a:t>
            </a:r>
            <a:r>
              <a:rPr lang="ru-RU" dirty="0" smtClean="0"/>
              <a:t>женщины (супружеские пары), </a:t>
            </a:r>
            <a:r>
              <a:rPr lang="ru-RU" dirty="0"/>
              <a:t>у которых беременность наступила с помощью ВРТ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872" y="3461010"/>
            <a:ext cx="4850200" cy="32334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45" y="3448617"/>
            <a:ext cx="4850200" cy="32334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3928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597159" y="305282"/>
            <a:ext cx="6367521" cy="571500"/>
          </a:xfrm>
          <a:custGeom>
            <a:avLst/>
            <a:gdLst>
              <a:gd name="connsiteX0" fmla="*/ 7162800 w 9702800"/>
              <a:gd name="connsiteY0" fmla="*/ 0 h 571500"/>
              <a:gd name="connsiteX1" fmla="*/ 9474200 w 9702800"/>
              <a:gd name="connsiteY1" fmla="*/ 0 h 571500"/>
              <a:gd name="connsiteX2" fmla="*/ 9550400 w 9702800"/>
              <a:gd name="connsiteY2" fmla="*/ 12700 h 571500"/>
              <a:gd name="connsiteX3" fmla="*/ 9601200 w 9702800"/>
              <a:gd name="connsiteY3" fmla="*/ 63500 h 571500"/>
              <a:gd name="connsiteX4" fmla="*/ 9690100 w 9702800"/>
              <a:gd name="connsiteY4" fmla="*/ 381000 h 571500"/>
              <a:gd name="connsiteX5" fmla="*/ 9702800 w 9702800"/>
              <a:gd name="connsiteY5" fmla="*/ 482600 h 571500"/>
              <a:gd name="connsiteX6" fmla="*/ 9690100 w 9702800"/>
              <a:gd name="connsiteY6" fmla="*/ 533400 h 571500"/>
              <a:gd name="connsiteX7" fmla="*/ 9626600 w 9702800"/>
              <a:gd name="connsiteY7" fmla="*/ 558800 h 571500"/>
              <a:gd name="connsiteX8" fmla="*/ 0 w 9702800"/>
              <a:gd name="connsiteY8" fmla="*/ 558800 h 571500"/>
              <a:gd name="connsiteX9" fmla="*/ 38100 w 9702800"/>
              <a:gd name="connsiteY9" fmla="*/ 571500 h 571500"/>
              <a:gd name="connsiteX10" fmla="*/ 38100 w 9702800"/>
              <a:gd name="connsiteY10" fmla="*/ 38100 h 571500"/>
              <a:gd name="connsiteX11" fmla="*/ 190500 w 9702800"/>
              <a:gd name="connsiteY11" fmla="*/ 0 h 571500"/>
              <a:gd name="connsiteX12" fmla="*/ 7162800 w 9702800"/>
              <a:gd name="connsiteY12" fmla="*/ 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02800" h="571500">
                <a:moveTo>
                  <a:pt x="7162800" y="0"/>
                </a:moveTo>
                <a:lnTo>
                  <a:pt x="9474200" y="0"/>
                </a:lnTo>
                <a:lnTo>
                  <a:pt x="9550400" y="12700"/>
                </a:lnTo>
                <a:lnTo>
                  <a:pt x="9601200" y="63500"/>
                </a:lnTo>
                <a:lnTo>
                  <a:pt x="9690100" y="381000"/>
                </a:lnTo>
                <a:lnTo>
                  <a:pt x="9702800" y="482600"/>
                </a:lnTo>
                <a:lnTo>
                  <a:pt x="9690100" y="533400"/>
                </a:lnTo>
                <a:lnTo>
                  <a:pt x="9626600" y="558800"/>
                </a:lnTo>
                <a:lnTo>
                  <a:pt x="0" y="558800"/>
                </a:lnTo>
                <a:lnTo>
                  <a:pt x="38100" y="571500"/>
                </a:lnTo>
                <a:lnTo>
                  <a:pt x="38100" y="38100"/>
                </a:lnTo>
                <a:lnTo>
                  <a:pt x="190500" y="0"/>
                </a:lnTo>
                <a:lnTo>
                  <a:pt x="7162800" y="0"/>
                </a:lnTo>
                <a:close/>
              </a:path>
            </a:pathLst>
          </a:custGeom>
          <a:solidFill>
            <a:srgbClr val="D25A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16094" y="292007"/>
            <a:ext cx="59861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Результаты проекта: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4855" y="1414650"/>
            <a:ext cx="11492346" cy="975096"/>
          </a:xfrm>
          <a:prstGeom prst="roundRect">
            <a:avLst>
              <a:gd name="adj" fmla="val 9230"/>
            </a:avLst>
          </a:prstGeom>
          <a:solidFill>
            <a:schemeClr val="bg1"/>
          </a:solidFill>
          <a:ln w="38100">
            <a:solidFill>
              <a:srgbClr val="D25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597159" y="1424851"/>
            <a:ext cx="112900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результате индивидуальных консультаций происходит осознание психосоматического проявления бессознательного конфликта между стремлением к рождению ребенка и психологической неготовностью к реализации родительской роли; стабилизация эмоционального состояния и снижение уровня тревожности.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4855" y="2521320"/>
            <a:ext cx="11492346" cy="646331"/>
          </a:xfrm>
          <a:prstGeom prst="roundRect">
            <a:avLst>
              <a:gd name="adj" fmla="val 9230"/>
            </a:avLst>
          </a:prstGeom>
          <a:solidFill>
            <a:schemeClr val="bg1"/>
          </a:solidFill>
          <a:ln w="38100">
            <a:solidFill>
              <a:srgbClr val="D25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97159" y="2500538"/>
            <a:ext cx="11290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D25A45"/>
                </a:solidFill>
              </a:rPr>
              <a:t>Результаты проекта:</a:t>
            </a:r>
            <a:r>
              <a:rPr lang="ru-RU" dirty="0">
                <a:solidFill>
                  <a:srgbClr val="D25A45"/>
                </a:solidFill>
              </a:rPr>
              <a:t> </a:t>
            </a:r>
            <a:r>
              <a:rPr lang="ru-RU" dirty="0"/>
              <a:t>повышение эффективности программ ЭКО (и в целом использования ВРТ) на 30% после проведения психологических консультаций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60" y="3254314"/>
            <a:ext cx="5218492" cy="34789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531" y="3254313"/>
            <a:ext cx="5211266" cy="34741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87" y="151024"/>
            <a:ext cx="1159630" cy="1159630"/>
          </a:xfrm>
          <a:prstGeom prst="rect">
            <a:avLst/>
          </a:prstGeom>
          <a:effectLst>
            <a:outerShdw blurRad="50800" dist="38100" dir="2700000" sx="102000" sy="102000" algn="tl" rotWithShape="0">
              <a:schemeClr val="accent6">
                <a:lumMod val="75000"/>
                <a:alpha val="26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72747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456</Words>
  <Application>Microsoft Office PowerPoint</Application>
  <PresentationFormat>Широкоэкранный</PresentationFormat>
  <Paragraphs>33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КДО_17</dc:creator>
  <cp:lastModifiedBy>КДО_17</cp:lastModifiedBy>
  <cp:revision>9</cp:revision>
  <dcterms:created xsi:type="dcterms:W3CDTF">2023-04-27T02:24:19Z</dcterms:created>
  <dcterms:modified xsi:type="dcterms:W3CDTF">2023-04-28T09:58:22Z</dcterms:modified>
</cp:coreProperties>
</file>