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332" r:id="rId3"/>
    <p:sldId id="324" r:id="rId4"/>
    <p:sldId id="347" r:id="rId5"/>
    <p:sldId id="342" r:id="rId6"/>
    <p:sldId id="308" r:id="rId7"/>
    <p:sldId id="312" r:id="rId8"/>
    <p:sldId id="322" r:id="rId9"/>
    <p:sldId id="314" r:id="rId10"/>
    <p:sldId id="315" r:id="rId11"/>
    <p:sldId id="316" r:id="rId12"/>
    <p:sldId id="337" r:id="rId13"/>
    <p:sldId id="310" r:id="rId14"/>
    <p:sldId id="346" r:id="rId15"/>
    <p:sldId id="318" r:id="rId16"/>
  </p:sldIdLst>
  <p:sldSz cx="18002250" cy="10128250"/>
  <p:notesSz cx="6858000" cy="9144000"/>
  <p:defaultTextStyle>
    <a:defPPr>
      <a:defRPr lang="en-US"/>
    </a:defPPr>
    <a:lvl1pPr marL="0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99945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99887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99832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99775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499719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399662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299607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199550" algn="l" defTabSz="179988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AE"/>
    <a:srgbClr val="FF6600"/>
    <a:srgbClr val="008000"/>
    <a:srgbClr val="339966"/>
    <a:srgbClr val="FFFFCC"/>
    <a:srgbClr val="FE8338"/>
    <a:srgbClr val="FF9966"/>
    <a:srgbClr val="FFCC99"/>
    <a:srgbClr val="FFBDB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4" autoAdjust="0"/>
    <p:restoredTop sz="95492" autoAdjust="0"/>
  </p:normalViewPr>
  <p:slideViewPr>
    <p:cSldViewPr snapToGrid="0">
      <p:cViewPr>
        <p:scale>
          <a:sx n="66" d="100"/>
          <a:sy n="66" d="100"/>
        </p:scale>
        <p:origin x="-648" y="-432"/>
      </p:cViewPr>
      <p:guideLst>
        <p:guide orient="horz" pos="3190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родов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…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
(6 мес)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90</c:v>
                </c:pt>
                <c:pt idx="2">
                  <c:v>99</c:v>
                </c:pt>
                <c:pt idx="3">
                  <c:v>83</c:v>
                </c:pt>
                <c:pt idx="4">
                  <c:v>89</c:v>
                </c:pt>
                <c:pt idx="5">
                  <c:v>83</c:v>
                </c:pt>
                <c:pt idx="6">
                  <c:v>82</c:v>
                </c:pt>
                <c:pt idx="7">
                  <c:v>77</c:v>
                </c:pt>
                <c:pt idx="8">
                  <c:v>57</c:v>
                </c:pt>
                <c:pt idx="9">
                  <c:v>50</c:v>
                </c:pt>
                <c:pt idx="10">
                  <c:v>46</c:v>
                </c:pt>
                <c:pt idx="11">
                  <c:v>53</c:v>
                </c:pt>
                <c:pt idx="12">
                  <c:v>49</c:v>
                </c:pt>
                <c:pt idx="13">
                  <c:v>44</c:v>
                </c:pt>
                <c:pt idx="14">
                  <c:v>50</c:v>
                </c:pt>
                <c:pt idx="15">
                  <c:v>48</c:v>
                </c:pt>
                <c:pt idx="16">
                  <c:v>32</c:v>
                </c:pt>
                <c:pt idx="17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Абортов</c:v>
                </c:pt>
              </c:strCache>
            </c:strRef>
          </c:tx>
          <c:spPr>
            <a:solidFill>
              <a:srgbClr val="FA6E8F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16"/>
              <c:layout>
                <c:manualLayout>
                  <c:x val="1.5395275872722226E-2"/>
                  <c:y val="-3.1880114703147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…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
(6 мес)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270</c:v>
                </c:pt>
                <c:pt idx="2">
                  <c:v>164</c:v>
                </c:pt>
                <c:pt idx="3">
                  <c:v>107</c:v>
                </c:pt>
                <c:pt idx="4">
                  <c:v>63</c:v>
                </c:pt>
                <c:pt idx="5">
                  <c:v>57</c:v>
                </c:pt>
                <c:pt idx="6">
                  <c:v>23</c:v>
                </c:pt>
                <c:pt idx="7">
                  <c:v>63</c:v>
                </c:pt>
                <c:pt idx="8">
                  <c:v>41</c:v>
                </c:pt>
                <c:pt idx="9">
                  <c:v>27</c:v>
                </c:pt>
                <c:pt idx="10">
                  <c:v>25</c:v>
                </c:pt>
                <c:pt idx="11">
                  <c:v>12</c:v>
                </c:pt>
                <c:pt idx="12">
                  <c:v>30</c:v>
                </c:pt>
                <c:pt idx="13">
                  <c:v>19</c:v>
                </c:pt>
                <c:pt idx="14">
                  <c:v>12</c:v>
                </c:pt>
                <c:pt idx="15">
                  <c:v>11</c:v>
                </c:pt>
                <c:pt idx="16">
                  <c:v>9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67104"/>
        <c:axId val="44768640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
беременных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…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
(6 мес)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360</c:v>
                </c:pt>
                <c:pt idx="2">
                  <c:v>263</c:v>
                </c:pt>
                <c:pt idx="3">
                  <c:v>190</c:v>
                </c:pt>
                <c:pt idx="4">
                  <c:v>152</c:v>
                </c:pt>
                <c:pt idx="5">
                  <c:v>140</c:v>
                </c:pt>
                <c:pt idx="6">
                  <c:v>105</c:v>
                </c:pt>
                <c:pt idx="7">
                  <c:v>140</c:v>
                </c:pt>
                <c:pt idx="8">
                  <c:v>98</c:v>
                </c:pt>
                <c:pt idx="9">
                  <c:v>77</c:v>
                </c:pt>
                <c:pt idx="10">
                  <c:v>71</c:v>
                </c:pt>
                <c:pt idx="11">
                  <c:v>65</c:v>
                </c:pt>
                <c:pt idx="12">
                  <c:v>79</c:v>
                </c:pt>
                <c:pt idx="13">
                  <c:v>63</c:v>
                </c:pt>
                <c:pt idx="14">
                  <c:v>62</c:v>
                </c:pt>
                <c:pt idx="15">
                  <c:v>59</c:v>
                </c:pt>
                <c:pt idx="16">
                  <c:v>43</c:v>
                </c:pt>
                <c:pt idx="17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67104"/>
        <c:axId val="44768640"/>
      </c:lineChart>
      <c:catAx>
        <c:axId val="447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768640"/>
        <c:crosses val="autoZero"/>
        <c:auto val="1"/>
        <c:lblAlgn val="ctr"/>
        <c:lblOffset val="100"/>
        <c:noMultiLvlLbl val="0"/>
      </c:catAx>
      <c:valAx>
        <c:axId val="4476864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4476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78416689102479"/>
          <c:y val="0.21253963396032566"/>
          <c:w val="0.11681718285962603"/>
          <c:h val="0.29996782047169085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0.0635</cdr:x>
      <cdr:y>0.11454</cdr:y>
    </cdr:from>
    <cdr:to>
      <cdr:x>0.15783</cdr:x>
      <cdr:y>0.32208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100051" y="912587"/>
          <a:ext cx="1634172" cy="165354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0.14836</cdr:x>
      <cdr:y>0.04135</cdr:y>
    </cdr:from>
    <cdr:to>
      <cdr:x>0.57869</cdr:x>
      <cdr:y>0.22213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70035" y="329465"/>
          <a:ext cx="7454820" cy="1440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008E40"/>
              </a:solidFill>
            </a:rPr>
            <a:t>Количество несовершеннолетних беременных снизилось </a:t>
          </a:r>
          <a:r>
            <a:rPr lang="ru-RU" sz="3600" b="1" dirty="0" smtClean="0">
              <a:solidFill>
                <a:srgbClr val="FA6E8F"/>
              </a:solidFill>
            </a:rPr>
            <a:t>в 5,8 раза</a:t>
          </a:r>
          <a:r>
            <a:rPr lang="ru-RU" sz="3600" b="1" dirty="0" smtClean="0">
              <a:solidFill>
                <a:srgbClr val="008E4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0.39981</cdr:x>
      <cdr:y>0.22617</cdr:y>
    </cdr:from>
    <cdr:to>
      <cdr:x>0.83014</cdr:x>
      <cdr:y>0.44131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26135" y="1801990"/>
          <a:ext cx="7454820" cy="1714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b="1" dirty="0" smtClean="0">
              <a:solidFill>
                <a:srgbClr val="008E40"/>
              </a:solidFill>
            </a:rPr>
            <a:t>Соотношение аборт/роды снизилось </a:t>
          </a:r>
          <a:r>
            <a:rPr lang="ru-RU" sz="3600" b="1" dirty="0" smtClean="0">
              <a:solidFill>
                <a:srgbClr val="FA6E8F"/>
              </a:solidFill>
            </a:rPr>
            <a:t>в 13,04 раз</a:t>
          </a:r>
          <a:r>
            <a:rPr lang="ru-RU" sz="3600" b="1" dirty="0" smtClean="0">
              <a:solidFill>
                <a:srgbClr val="008E40"/>
              </a:solidFill>
            </a:rPr>
            <a:t> с </a:t>
          </a:r>
          <a:r>
            <a:rPr lang="ru-RU" sz="3600" b="1" dirty="0" smtClean="0">
              <a:solidFill>
                <a:srgbClr val="FA6E8F"/>
              </a:solidFill>
            </a:rPr>
            <a:t>3,0</a:t>
          </a:r>
          <a:r>
            <a:rPr lang="ru-RU" sz="3600" b="1" dirty="0" smtClean="0">
              <a:solidFill>
                <a:srgbClr val="008E40"/>
              </a:solidFill>
            </a:rPr>
            <a:t> в 2000г. до </a:t>
          </a:r>
          <a:r>
            <a:rPr lang="ru-RU" sz="3600" b="1" dirty="0" smtClean="0">
              <a:solidFill>
                <a:srgbClr val="FA6E8F"/>
              </a:solidFill>
            </a:rPr>
            <a:t>0,23</a:t>
          </a:r>
          <a:r>
            <a:rPr lang="ru-RU" sz="3600" b="1" dirty="0" smtClean="0">
              <a:solidFill>
                <a:srgbClr val="008E40"/>
              </a:solidFill>
            </a:rPr>
            <a:t> в 202</a:t>
          </a:r>
          <a:r>
            <a:rPr lang="en-US" sz="3600" b="1" dirty="0" smtClean="0">
              <a:solidFill>
                <a:srgbClr val="008E40"/>
              </a:solidFill>
            </a:rPr>
            <a:t>3</a:t>
          </a:r>
          <a:r>
            <a:rPr lang="ru-RU" sz="3600" b="1" dirty="0" smtClean="0">
              <a:solidFill>
                <a:srgbClr val="008E40"/>
              </a:solidFill>
            </a:rPr>
            <a:t>г.</a:t>
          </a:r>
        </a:p>
      </cdr:txBody>
    </cdr:sp>
  </cdr:relSizeAnchor>
  <cdr:relSizeAnchor xmlns:cdr="http://schemas.openxmlformats.org/drawingml/2006/chartDrawing">
    <cdr:from>
      <cdr:x>0.68069</cdr:x>
      <cdr:y>0.52434</cdr:y>
    </cdr:from>
    <cdr:to>
      <cdr:x>0.93874</cdr:x>
      <cdr:y>0.70512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791863" y="4177565"/>
          <a:ext cx="4470400" cy="1440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b="1" dirty="0" smtClean="0">
              <a:solidFill>
                <a:srgbClr val="008E40"/>
              </a:solidFill>
            </a:rPr>
            <a:t>За 2024 год не было </a:t>
          </a:r>
          <a:r>
            <a:rPr lang="ru-RU" sz="3600" b="1" dirty="0" smtClean="0">
              <a:solidFill>
                <a:srgbClr val="FA6E8F"/>
              </a:solidFill>
            </a:rPr>
            <a:t>НИ ОДНОГО АБОРТА.</a:t>
          </a:r>
          <a:endParaRPr lang="ru-RU" sz="3600" b="1" dirty="0" smtClean="0">
            <a:solidFill>
              <a:srgbClr val="008E4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0" y="1657564"/>
            <a:ext cx="15301913" cy="3526131"/>
          </a:xfrm>
        </p:spPr>
        <p:txBody>
          <a:bodyPr anchor="b"/>
          <a:lstStyle>
            <a:lvl1pPr algn="ctr">
              <a:defRPr sz="1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281" y="5319677"/>
            <a:ext cx="13501688" cy="2445317"/>
          </a:xfrm>
        </p:spPr>
        <p:txBody>
          <a:bodyPr/>
          <a:lstStyle>
            <a:lvl1pPr marL="0" indent="0" algn="ctr">
              <a:buNone/>
              <a:defRPr sz="4700"/>
            </a:lvl1pPr>
            <a:lvl2pPr marL="899945" indent="0" algn="ctr">
              <a:buNone/>
              <a:defRPr sz="3900"/>
            </a:lvl2pPr>
            <a:lvl3pPr marL="1799887" indent="0" algn="ctr">
              <a:buNone/>
              <a:defRPr sz="3500"/>
            </a:lvl3pPr>
            <a:lvl4pPr marL="2699832" indent="0" algn="ctr">
              <a:buNone/>
              <a:defRPr sz="3200"/>
            </a:lvl4pPr>
            <a:lvl5pPr marL="3599775" indent="0" algn="ctr">
              <a:buNone/>
              <a:defRPr sz="3200"/>
            </a:lvl5pPr>
            <a:lvl6pPr marL="4499719" indent="0" algn="ctr">
              <a:buNone/>
              <a:defRPr sz="3200"/>
            </a:lvl6pPr>
            <a:lvl7pPr marL="5399662" indent="0" algn="ctr">
              <a:buNone/>
              <a:defRPr sz="3200"/>
            </a:lvl7pPr>
            <a:lvl8pPr marL="6299607" indent="0" algn="ctr">
              <a:buNone/>
              <a:defRPr sz="3200"/>
            </a:lvl8pPr>
            <a:lvl9pPr marL="719955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2867" y="539238"/>
            <a:ext cx="3881735" cy="85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664" y="539238"/>
            <a:ext cx="11420177" cy="85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3" y="3"/>
            <a:ext cx="14167261" cy="148441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04" y="2164665"/>
            <a:ext cx="15707692" cy="6957796"/>
          </a:xfrm>
        </p:spPr>
        <p:txBody>
          <a:bodyPr>
            <a:normAutofit/>
          </a:bodyPr>
          <a:lstStyle>
            <a:lvl1pPr marL="425169" indent="-425169">
              <a:spcBef>
                <a:spcPts val="3544"/>
              </a:spcBef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  <a:lvl2pPr marL="425169" indent="-425169">
              <a:spcBef>
                <a:spcPts val="3544"/>
              </a:spcBef>
              <a:defRPr sz="3500">
                <a:solidFill>
                  <a:schemeClr val="accent2">
                    <a:lumMod val="50000"/>
                  </a:schemeClr>
                </a:solidFill>
              </a:defRPr>
            </a:lvl2pPr>
            <a:lvl3pPr marL="425169" indent="-425169">
              <a:spcBef>
                <a:spcPts val="3544"/>
              </a:spcBef>
              <a:defRPr sz="2800">
                <a:solidFill>
                  <a:schemeClr val="accent2">
                    <a:lumMod val="50000"/>
                  </a:schemeClr>
                </a:solidFill>
              </a:defRPr>
            </a:lvl3pPr>
            <a:lvl4pPr marL="425169" indent="-425169">
              <a:spcBef>
                <a:spcPts val="3544"/>
              </a:spcBef>
              <a:defRPr sz="2500">
                <a:solidFill>
                  <a:schemeClr val="accent2">
                    <a:lumMod val="50000"/>
                  </a:schemeClr>
                </a:solidFill>
              </a:defRPr>
            </a:lvl4pPr>
            <a:lvl5pPr marL="425169" indent="-425169">
              <a:spcBef>
                <a:spcPts val="3544"/>
              </a:spcBef>
              <a:defRPr sz="25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D:\Work\Сайт ДГБ\Логотип\логотип без надпис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276" y="221773"/>
            <a:ext cx="1680066" cy="13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79" y="2525036"/>
            <a:ext cx="15526941" cy="421307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279" y="6777965"/>
            <a:ext cx="15526941" cy="2215552"/>
          </a:xfrm>
        </p:spPr>
        <p:txBody>
          <a:bodyPr/>
          <a:lstStyle>
            <a:lvl1pPr marL="0" indent="0">
              <a:buNone/>
              <a:defRPr sz="4700">
                <a:solidFill>
                  <a:schemeClr val="tx1"/>
                </a:solidFill>
              </a:defRPr>
            </a:lvl1pPr>
            <a:lvl2pPr marL="89994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79988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6998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59977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4997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399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2996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19955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655" y="2696178"/>
            <a:ext cx="7650956" cy="6426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3639" y="2696178"/>
            <a:ext cx="7650956" cy="6426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999" y="539242"/>
            <a:ext cx="15526941" cy="19576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002" y="2482829"/>
            <a:ext cx="7615794" cy="1216796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9945" indent="0">
              <a:buNone/>
              <a:defRPr sz="3900" b="1"/>
            </a:lvl2pPr>
            <a:lvl3pPr marL="1799887" indent="0">
              <a:buNone/>
              <a:defRPr sz="3500" b="1"/>
            </a:lvl3pPr>
            <a:lvl4pPr marL="2699832" indent="0">
              <a:buNone/>
              <a:defRPr sz="3200" b="1"/>
            </a:lvl4pPr>
            <a:lvl5pPr marL="3599775" indent="0">
              <a:buNone/>
              <a:defRPr sz="3200" b="1"/>
            </a:lvl5pPr>
            <a:lvl6pPr marL="4499719" indent="0">
              <a:buNone/>
              <a:defRPr sz="3200" b="1"/>
            </a:lvl6pPr>
            <a:lvl7pPr marL="5399662" indent="0">
              <a:buNone/>
              <a:defRPr sz="3200" b="1"/>
            </a:lvl7pPr>
            <a:lvl8pPr marL="6299607" indent="0">
              <a:buNone/>
              <a:defRPr sz="3200" b="1"/>
            </a:lvl8pPr>
            <a:lvl9pPr marL="719955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002" y="3699626"/>
            <a:ext cx="7615794" cy="5441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3648" y="2482829"/>
            <a:ext cx="7653301" cy="1216796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9945" indent="0">
              <a:buNone/>
              <a:defRPr sz="3900" b="1"/>
            </a:lvl2pPr>
            <a:lvl3pPr marL="1799887" indent="0">
              <a:buNone/>
              <a:defRPr sz="3500" b="1"/>
            </a:lvl3pPr>
            <a:lvl4pPr marL="2699832" indent="0">
              <a:buNone/>
              <a:defRPr sz="3200" b="1"/>
            </a:lvl4pPr>
            <a:lvl5pPr marL="3599775" indent="0">
              <a:buNone/>
              <a:defRPr sz="3200" b="1"/>
            </a:lvl5pPr>
            <a:lvl6pPr marL="4499719" indent="0">
              <a:buNone/>
              <a:defRPr sz="3200" b="1"/>
            </a:lvl6pPr>
            <a:lvl7pPr marL="5399662" indent="0">
              <a:buNone/>
              <a:defRPr sz="3200" b="1"/>
            </a:lvl7pPr>
            <a:lvl8pPr marL="6299607" indent="0">
              <a:buNone/>
              <a:defRPr sz="3200" b="1"/>
            </a:lvl8pPr>
            <a:lvl9pPr marL="719955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3648" y="3699626"/>
            <a:ext cx="7653301" cy="5441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00" y="675217"/>
            <a:ext cx="5806194" cy="236325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301" y="1458286"/>
            <a:ext cx="9113639" cy="7197624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000" y="3038476"/>
            <a:ext cx="5806194" cy="5629151"/>
          </a:xfrm>
        </p:spPr>
        <p:txBody>
          <a:bodyPr/>
          <a:lstStyle>
            <a:lvl1pPr marL="0" indent="0">
              <a:buNone/>
              <a:defRPr sz="3200"/>
            </a:lvl1pPr>
            <a:lvl2pPr marL="899945" indent="0">
              <a:buNone/>
              <a:defRPr sz="2800"/>
            </a:lvl2pPr>
            <a:lvl3pPr marL="1799887" indent="0">
              <a:buNone/>
              <a:defRPr sz="2500"/>
            </a:lvl3pPr>
            <a:lvl4pPr marL="2699832" indent="0">
              <a:buNone/>
              <a:defRPr sz="1900"/>
            </a:lvl4pPr>
            <a:lvl5pPr marL="3599775" indent="0">
              <a:buNone/>
              <a:defRPr sz="1900"/>
            </a:lvl5pPr>
            <a:lvl6pPr marL="4499719" indent="0">
              <a:buNone/>
              <a:defRPr sz="1900"/>
            </a:lvl6pPr>
            <a:lvl7pPr marL="5399662" indent="0">
              <a:buNone/>
              <a:defRPr sz="1900"/>
            </a:lvl7pPr>
            <a:lvl8pPr marL="6299607" indent="0">
              <a:buNone/>
              <a:defRPr sz="1900"/>
            </a:lvl8pPr>
            <a:lvl9pPr marL="719955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00" y="675217"/>
            <a:ext cx="5806194" cy="236325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301" y="1458286"/>
            <a:ext cx="9113639" cy="7197624"/>
          </a:xfrm>
        </p:spPr>
        <p:txBody>
          <a:bodyPr anchor="t"/>
          <a:lstStyle>
            <a:lvl1pPr marL="0" indent="0">
              <a:buNone/>
              <a:defRPr sz="6300"/>
            </a:lvl1pPr>
            <a:lvl2pPr marL="899945" indent="0">
              <a:buNone/>
              <a:defRPr sz="5400"/>
            </a:lvl2pPr>
            <a:lvl3pPr marL="1799887" indent="0">
              <a:buNone/>
              <a:defRPr sz="4700"/>
            </a:lvl3pPr>
            <a:lvl4pPr marL="2699832" indent="0">
              <a:buNone/>
              <a:defRPr sz="3900"/>
            </a:lvl4pPr>
            <a:lvl5pPr marL="3599775" indent="0">
              <a:buNone/>
              <a:defRPr sz="3900"/>
            </a:lvl5pPr>
            <a:lvl6pPr marL="4499719" indent="0">
              <a:buNone/>
              <a:defRPr sz="3900"/>
            </a:lvl6pPr>
            <a:lvl7pPr marL="5399662" indent="0">
              <a:buNone/>
              <a:defRPr sz="3900"/>
            </a:lvl7pPr>
            <a:lvl8pPr marL="6299607" indent="0">
              <a:buNone/>
              <a:defRPr sz="3900"/>
            </a:lvl8pPr>
            <a:lvl9pPr marL="7199550" indent="0">
              <a:buNone/>
              <a:defRPr sz="3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000" y="3038476"/>
            <a:ext cx="5806194" cy="5629151"/>
          </a:xfrm>
        </p:spPr>
        <p:txBody>
          <a:bodyPr/>
          <a:lstStyle>
            <a:lvl1pPr marL="0" indent="0">
              <a:buNone/>
              <a:defRPr sz="3200"/>
            </a:lvl1pPr>
            <a:lvl2pPr marL="899945" indent="0">
              <a:buNone/>
              <a:defRPr sz="2800"/>
            </a:lvl2pPr>
            <a:lvl3pPr marL="1799887" indent="0">
              <a:buNone/>
              <a:defRPr sz="2500"/>
            </a:lvl3pPr>
            <a:lvl4pPr marL="2699832" indent="0">
              <a:buNone/>
              <a:defRPr sz="1900"/>
            </a:lvl4pPr>
            <a:lvl5pPr marL="3599775" indent="0">
              <a:buNone/>
              <a:defRPr sz="1900"/>
            </a:lvl5pPr>
            <a:lvl6pPr marL="4499719" indent="0">
              <a:buNone/>
              <a:defRPr sz="1900"/>
            </a:lvl6pPr>
            <a:lvl7pPr marL="5399662" indent="0">
              <a:buNone/>
              <a:defRPr sz="1900"/>
            </a:lvl7pPr>
            <a:lvl8pPr marL="6299607" indent="0">
              <a:buNone/>
              <a:defRPr sz="1900"/>
            </a:lvl8pPr>
            <a:lvl9pPr marL="719955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250" cy="10128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748" y="2164665"/>
            <a:ext cx="15493848" cy="6957796"/>
          </a:xfrm>
          <a:prstGeom prst="rect">
            <a:avLst/>
          </a:prstGeom>
        </p:spPr>
        <p:txBody>
          <a:bodyPr vert="horz" lIns="179988" tIns="89994" rIns="179988" bIns="8999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655" y="9387392"/>
            <a:ext cx="4050506" cy="539236"/>
          </a:xfrm>
          <a:prstGeom prst="rect">
            <a:avLst/>
          </a:prstGeom>
        </p:spPr>
        <p:txBody>
          <a:bodyPr vert="horz" lIns="179988" tIns="89994" rIns="179988" bIns="89994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3247" y="9387392"/>
            <a:ext cx="6075759" cy="539236"/>
          </a:xfrm>
          <a:prstGeom prst="rect">
            <a:avLst/>
          </a:prstGeom>
        </p:spPr>
        <p:txBody>
          <a:bodyPr vert="horz" lIns="179988" tIns="89994" rIns="179988" bIns="89994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4089" y="9387392"/>
            <a:ext cx="4050506" cy="539236"/>
          </a:xfrm>
          <a:prstGeom prst="rect">
            <a:avLst/>
          </a:prstGeom>
        </p:spPr>
        <p:txBody>
          <a:bodyPr vert="horz" lIns="179988" tIns="89994" rIns="179988" bIns="89994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656" y="3"/>
            <a:ext cx="15526941" cy="1975632"/>
          </a:xfrm>
          <a:prstGeom prst="rect">
            <a:avLst/>
          </a:prstGeom>
        </p:spPr>
        <p:txBody>
          <a:bodyPr vert="horz" lIns="179988" tIns="89994" rIns="179988" bIns="8999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99887" rtl="0" eaLnBrk="1" latinLnBrk="0" hangingPunct="1">
        <a:lnSpc>
          <a:spcPct val="90000"/>
        </a:lnSpc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973" indent="-449973" algn="l" defTabSz="1799887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914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2249859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3149803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4049746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949689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849636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749577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649523" indent="-449973" algn="l" defTabSz="1799887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99945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99887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99832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99775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99719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99662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299607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550" algn="l" defTabSz="179988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1"/>
            <a:ext cx="18002250" cy="10128250"/>
          </a:xfrm>
          <a:prstGeom prst="rect">
            <a:avLst/>
          </a:prstGeom>
        </p:spPr>
      </p:pic>
      <p:pic>
        <p:nvPicPr>
          <p:cNvPr id="1026" name="Picture 2" descr="D:\Work\Сайт ДГБ\Логотип\логотип без надпис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9" y="286820"/>
            <a:ext cx="3894461" cy="30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23647" y="572226"/>
            <a:ext cx="11127286" cy="55330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0"/>
                <a:solidFill>
                  <a:srgbClr val="0064EA"/>
                </a:solidFill>
                <a:latin typeface="+mn-lt"/>
              </a:rPr>
              <a:t>Центр охраны репродуктивного здоровья детей и подростков «Ювентус+»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50000"/>
                  </a:schemeClr>
                </a:solidFill>
                <a:latin typeface="+mn-lt"/>
              </a:rPr>
              <a:t>Опыт </a:t>
            </a:r>
            <a:r>
              <a:rPr lang="ru-RU" sz="4400" dirty="0" smtClean="0">
                <a:ln w="0"/>
                <a:solidFill>
                  <a:schemeClr val="bg2">
                    <a:lumMod val="50000"/>
                  </a:schemeClr>
                </a:solidFill>
                <a:latin typeface="+mn-lt"/>
              </a:rPr>
              <a:t>работы</a:t>
            </a:r>
            <a:r>
              <a:rPr lang="ru-RU" sz="4400" dirty="0">
                <a:ln w="0"/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400" dirty="0" smtClean="0">
                <a:ln w="0"/>
                <a:solidFill>
                  <a:schemeClr val="bg2">
                    <a:lumMod val="50000"/>
                  </a:schemeClr>
                </a:solidFill>
                <a:latin typeface="+mn-lt"/>
              </a:rPr>
              <a:t>по </a:t>
            </a:r>
            <a:r>
              <a:rPr lang="ru-RU" sz="4400" dirty="0" smtClean="0">
                <a:ln w="0"/>
                <a:solidFill>
                  <a:schemeClr val="bg2">
                    <a:lumMod val="50000"/>
                  </a:schemeClr>
                </a:solidFill>
                <a:latin typeface="+mn-lt"/>
              </a:rPr>
              <a:t>улучшению репродуктивного потенциала региона по модели «медик-пациент-семья»: профилактика абортов</a:t>
            </a:r>
            <a:endParaRPr lang="ru-RU" sz="6600" dirty="0">
              <a:ln w="0"/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746" y="7823916"/>
            <a:ext cx="891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Коптева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Е.В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., заведующая «Ювентус+»,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Челябинская область,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ГАУЗ «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ЦОМиД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 Магнитогорск»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202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4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«Я – мама сейчас»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790" y="1787293"/>
            <a:ext cx="10046525" cy="71294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Заботливо психологом/социальным работником передается на специализированный прием ЖК ЦОМИД для несовершеннолетних беременных.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Круговорот жизни бесконечен...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Мы в «Ювентус+» ожидаем юную маму для обсуждения культуры контрацепции после родов.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 годы работы «Ювентус+» более 200 юных мам начали летопись своего пути с нашим девизом – «Подари жизнь!».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6982" y="1184450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Мои документы\Презентации\Материалы\childs\528b39d7f9024885c2e971137e8aa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7" y="1916339"/>
            <a:ext cx="4922384" cy="73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Презентации\Материалы\childs\pngwing.com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974" y="7436321"/>
            <a:ext cx="2553194" cy="27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«Буду мамой когда-то, но не сейчас»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67657" y="1482493"/>
            <a:ext cx="13440229" cy="7690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Такое решение мобилизует специалистов </a:t>
            </a:r>
            <a:r>
              <a:rPr lang="ru-RU" dirty="0"/>
              <a:t>«Ювентус+» (акушера-гинеколога, психолога, педиатра) на </a:t>
            </a:r>
            <a:r>
              <a:rPr lang="ru-RU" dirty="0" smtClean="0"/>
              <a:t>сохранение репродуктивной функции подростка.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 2018 года используем только медикаментозное прерывание беременности в условиях стационара «ЦОМИД».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 использованием всех необходимых юридических документов беременность прерывается.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Последующая реабилитация (в том числе гормональная) ведется с соблюдением принципов работы «Ювентус+» - БЕСПЛАТНО.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66983" y="1184450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Мои документы\Презентации\Материалы\childs\отказ-от-контрацептив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400" y="7047365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:\Мои документы\Презентации\Ювентус\Конкурс 14.07.2023\Материалы\30a4199d-4009-4e5b-ae05-636edd4b7d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0" y="1904999"/>
            <a:ext cx="3430112" cy="4962525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2615" y="158264"/>
            <a:ext cx="13653130" cy="82160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Новые проекты центра «Ювентус +»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66983" y="979869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4" y="1231057"/>
            <a:ext cx="1874318" cy="4172395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549" y="5739713"/>
            <a:ext cx="2952751" cy="3932465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9269" y="5601514"/>
            <a:ext cx="36356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«Контрольное взвешивание»:</a:t>
            </a:r>
          </a:p>
          <a:p>
            <a:pPr algn="ctr"/>
            <a:r>
              <a:rPr lang="ru-RU" sz="2400" dirty="0" smtClean="0"/>
              <a:t>Подростки с отклонением веса приглашаются </a:t>
            </a:r>
            <a:r>
              <a:rPr lang="ru-RU" sz="2400" dirty="0"/>
              <a:t>на повторные </a:t>
            </a:r>
            <a:r>
              <a:rPr lang="ru-RU" sz="2400" dirty="0" smtClean="0"/>
              <a:t>приемы.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6811" y="1271132"/>
            <a:ext cx="1032764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Консультации детей, находящихся под опекой:</a:t>
            </a:r>
          </a:p>
          <a:p>
            <a:r>
              <a:rPr lang="ru-RU" sz="2400" dirty="0" smtClean="0"/>
              <a:t>Совместно со специалистами </a:t>
            </a:r>
            <a:r>
              <a:rPr lang="ru-RU" sz="2400" dirty="0"/>
              <a:t> управления социальной защиты населения Администрации г. Магнитогорска организованы консультации несовершеннолетних, находящихся под </a:t>
            </a:r>
            <a:r>
              <a:rPr lang="ru-RU" sz="2400" dirty="0" smtClean="0"/>
              <a:t>опекой: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осмотр </a:t>
            </a:r>
            <a:r>
              <a:rPr lang="ru-RU" sz="2400" dirty="0"/>
              <a:t>и консультацию </a:t>
            </a:r>
            <a:r>
              <a:rPr lang="ru-RU" sz="2400" dirty="0" smtClean="0"/>
              <a:t>врача-педиатра,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оценку </a:t>
            </a:r>
            <a:r>
              <a:rPr lang="ru-RU" sz="2400" dirty="0"/>
              <a:t>физического развития в кабинете «здоровья</a:t>
            </a:r>
            <a:r>
              <a:rPr lang="ru-RU" sz="2400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проверку зрения,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профилактика рискованного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обучение воздержанию,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необходимости совместно с опекунами назначаются даты дальнейших обследований и посещений врачей-специалистов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51" y="1222207"/>
            <a:ext cx="3145642" cy="4190093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44" y="5944515"/>
            <a:ext cx="7535099" cy="3396009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90" y="5948863"/>
            <a:ext cx="2638662" cy="351416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J:\Мои документы\Презентации\Материалы\Символы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83" y="7796242"/>
            <a:ext cx="1759980" cy="18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800" y="3"/>
            <a:ext cx="13017500" cy="18033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 </a:t>
            </a:r>
            <a:r>
              <a:rPr lang="ru-RU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 года работы центра команде удалось увеличить репродуктивный потенциал в регионе путем снижения нежелательных юных беременностей.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69960535"/>
              </p:ext>
            </p:extLst>
          </p:nvPr>
        </p:nvGraphicFramePr>
        <p:xfrm>
          <a:off x="450937" y="1640113"/>
          <a:ext cx="17323496" cy="796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2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904" y="1074147"/>
            <a:ext cx="15707692" cy="6063253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ru-RU" sz="2400" dirty="0" smtClean="0"/>
              <a:t>«Ювентус+», в </a:t>
            </a:r>
            <a:r>
              <a:rPr lang="ru-RU" sz="2400" dirty="0"/>
              <a:t>структуре крупной многопрофильной МО </a:t>
            </a:r>
            <a:r>
              <a:rPr lang="ru-RU" sz="2400" dirty="0" smtClean="0"/>
              <a:t>ГАУЗ «</a:t>
            </a:r>
            <a:r>
              <a:rPr lang="ru-RU" sz="2400" dirty="0" err="1" smtClean="0"/>
              <a:t>ЦОМиД</a:t>
            </a:r>
            <a:r>
              <a:rPr lang="ru-RU" sz="2400" dirty="0" smtClean="0"/>
              <a:t>», позволяет </a:t>
            </a:r>
            <a:r>
              <a:rPr lang="ru-RU" sz="2400" dirty="0"/>
              <a:t>обеспечить доступность, преемственность и качество оказания помощи.  </a:t>
            </a:r>
          </a:p>
          <a:p>
            <a:pPr lvl="0" algn="just">
              <a:spcBef>
                <a:spcPts val="1200"/>
              </a:spcBef>
            </a:pPr>
            <a:r>
              <a:rPr lang="ru-RU" sz="2400" dirty="0" smtClean="0"/>
              <a:t>Показатели </a:t>
            </a:r>
            <a:r>
              <a:rPr lang="ru-RU" sz="2400" dirty="0"/>
              <a:t>эффективности работы «Ювентус+» за период  </a:t>
            </a:r>
            <a:r>
              <a:rPr lang="ru-RU" sz="2400" dirty="0" smtClean="0"/>
              <a:t>2000-202</a:t>
            </a:r>
            <a:r>
              <a:rPr lang="en-US" sz="2400" dirty="0" smtClean="0"/>
              <a:t>3</a:t>
            </a:r>
            <a:r>
              <a:rPr lang="ru-RU" sz="2400" dirty="0" smtClean="0"/>
              <a:t>гг</a:t>
            </a:r>
            <a:r>
              <a:rPr lang="ru-RU" sz="2400" dirty="0"/>
              <a:t>.: 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/>
              <a:t>снижение абсолютного количества случаев подростковой беременности </a:t>
            </a:r>
            <a:r>
              <a:rPr lang="ru-RU" sz="2400" dirty="0">
                <a:solidFill>
                  <a:srgbClr val="FF0000"/>
                </a:solidFill>
              </a:rPr>
              <a:t>в 5,8 </a:t>
            </a:r>
            <a:r>
              <a:rPr lang="ru-RU" sz="2400" dirty="0" smtClean="0">
                <a:solidFill>
                  <a:srgbClr val="FF0000"/>
                </a:solidFill>
              </a:rPr>
              <a:t> раза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33,6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FF0000"/>
                </a:solidFill>
              </a:rPr>
              <a:t>9,6</a:t>
            </a:r>
            <a:r>
              <a:rPr lang="ru-RU" sz="2400" dirty="0"/>
              <a:t> на 1000 чел. соответственно); 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/>
              <a:t>снижение количества  медицинских абортов (</a:t>
            </a:r>
            <a:r>
              <a:rPr lang="ru-RU" sz="2400" dirty="0">
                <a:solidFill>
                  <a:srgbClr val="FF0000"/>
                </a:solidFill>
              </a:rPr>
              <a:t>в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12,5 раз</a:t>
            </a:r>
            <a:r>
              <a:rPr lang="ru-RU" sz="2400" dirty="0"/>
              <a:t> снизился показатель соотношения аборты/роды: с </a:t>
            </a:r>
            <a:r>
              <a:rPr lang="ru-RU" sz="2400" dirty="0">
                <a:solidFill>
                  <a:srgbClr val="FF0000"/>
                </a:solidFill>
              </a:rPr>
              <a:t>3,0</a:t>
            </a:r>
            <a:r>
              <a:rPr lang="ru-RU" sz="2400" dirty="0"/>
              <a:t> до </a:t>
            </a:r>
            <a:r>
              <a:rPr lang="ru-RU" sz="2400" dirty="0">
                <a:solidFill>
                  <a:srgbClr val="FF0000"/>
                </a:solidFill>
              </a:rPr>
              <a:t>0,24</a:t>
            </a:r>
            <a:r>
              <a:rPr lang="ru-RU" sz="2400" dirty="0"/>
              <a:t> соответственно);</a:t>
            </a:r>
          </a:p>
          <a:p>
            <a:pPr lvl="0" algn="just">
              <a:spcBef>
                <a:spcPts val="1200"/>
              </a:spcBef>
            </a:pPr>
            <a:r>
              <a:rPr lang="ru-RU" sz="2400" dirty="0" smtClean="0"/>
              <a:t>Взаимодействие </a:t>
            </a:r>
            <a:r>
              <a:rPr lang="ru-RU" sz="2400" dirty="0"/>
              <a:t>МО с МЗ ЧО, </a:t>
            </a:r>
            <a:r>
              <a:rPr lang="ru-RU" sz="2400" dirty="0" smtClean="0"/>
              <a:t>медицинским университетом </a:t>
            </a:r>
            <a:r>
              <a:rPr lang="ru-RU" sz="2400" dirty="0" err="1" smtClean="0"/>
              <a:t>ЮУрГМУ</a:t>
            </a:r>
            <a:r>
              <a:rPr lang="ru-RU" sz="2400" dirty="0" smtClean="0"/>
              <a:t> </a:t>
            </a:r>
            <a:r>
              <a:rPr lang="ru-RU" sz="2400" dirty="0"/>
              <a:t>и НКО обеспечивает эффективность работы по сохранению репродуктивного здоровья детей и подростков;</a:t>
            </a:r>
          </a:p>
          <a:p>
            <a:pPr lvl="0" algn="just">
              <a:spcBef>
                <a:spcPts val="1200"/>
              </a:spcBef>
            </a:pPr>
            <a:r>
              <a:rPr lang="ru-RU" sz="2400" dirty="0" smtClean="0"/>
              <a:t>Необходимо вернуть </a:t>
            </a:r>
            <a:r>
              <a:rPr lang="ru-RU" sz="2400" dirty="0"/>
              <a:t>специальность </a:t>
            </a:r>
            <a:r>
              <a:rPr lang="ru-RU" sz="2400" dirty="0" smtClean="0"/>
              <a:t>«</a:t>
            </a:r>
            <a:r>
              <a:rPr lang="ru-RU" sz="2400" dirty="0" smtClean="0"/>
              <a:t>подростковый врач</a:t>
            </a:r>
            <a:r>
              <a:rPr lang="ru-RU" sz="2400" dirty="0"/>
              <a:t>».</a:t>
            </a:r>
          </a:p>
          <a:p>
            <a:pPr algn="just">
              <a:spcBef>
                <a:spcPts val="1200"/>
              </a:spcBef>
            </a:pPr>
            <a:r>
              <a:rPr lang="ru-RU" sz="2400" dirty="0"/>
              <a:t>Инвестиции в здоровье подростков дают тройную </a:t>
            </a:r>
            <a:r>
              <a:rPr lang="ru-RU" sz="2400" dirty="0" smtClean="0"/>
              <a:t>доходность</a:t>
            </a:r>
            <a:r>
              <a:rPr lang="ru-RU" sz="2400" dirty="0" smtClean="0"/>
              <a:t>:</a:t>
            </a:r>
          </a:p>
          <a:p>
            <a:pPr marL="900000" indent="-504000" fontAlgn="base">
              <a:lnSpc>
                <a:spcPct val="70000"/>
              </a:lnSpc>
              <a:spcBef>
                <a:spcPts val="12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здоровые </a:t>
            </a:r>
            <a:r>
              <a:rPr lang="ru-RU" sz="2400" dirty="0">
                <a:solidFill>
                  <a:srgbClr val="FF0000"/>
                </a:solidFill>
              </a:rPr>
              <a:t>подростки сегодня;</a:t>
            </a:r>
          </a:p>
          <a:p>
            <a:pPr marL="900000" indent="-504000" algn="just" fontAlgn="base">
              <a:lnSpc>
                <a:spcPct val="70000"/>
              </a:lnSpc>
              <a:spcBef>
                <a:spcPts val="12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rgbClr val="FF0000"/>
                </a:solidFill>
              </a:rPr>
              <a:t>здоровые взрослые завтра;</a:t>
            </a:r>
          </a:p>
          <a:p>
            <a:pPr marL="900000" indent="-504000" algn="just" fontAlgn="base">
              <a:lnSpc>
                <a:spcPct val="70000"/>
              </a:lnSpc>
              <a:spcBef>
                <a:spcPts val="12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rgbClr val="FF0000"/>
                </a:solidFill>
              </a:rPr>
              <a:t>здоровое поколение в будущем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6982" y="1074147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Y:\Отдел АСУ\Презентации\Губернатор - 10.12.2021\Материалы\Ювентус\Copy of 4ra-pj-y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33" y="6176375"/>
            <a:ext cx="2236220" cy="2981627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696" y="5382607"/>
            <a:ext cx="2996869" cy="3995826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Y:\Отдел АСУ\Фото-материалы\Награды\Новая папка (2)\4948bd05-7df5-40c0-b207-d951dbe656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144870"/>
            <a:ext cx="3644900" cy="2736828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Y:\Отдел АСУ\Фото-материалы\Награды\Новая папка (2)\8a3b524b-7560-4f1d-8e99-aa53d0849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00" y="4645906"/>
            <a:ext cx="3814701" cy="2864325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Y:\Отдел АСУ\Презентации\Губернатор - 10.12.2021\Материалы\Ювентус\Copy of J6Vw-vgHQR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055" y="6903126"/>
            <a:ext cx="3695700" cy="2771774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533" y="592716"/>
            <a:ext cx="7470239" cy="4049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Мы те, кому не все равно!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www.artwall.ru/products/poster_37885/image?&amp;width=940&amp;fmt=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Рафаэль Санти. Картина «Мадонна Грандука», 15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5186" y="9001538"/>
            <a:ext cx="6664696" cy="897850"/>
          </a:xfrm>
          <a:prstGeom prst="rect">
            <a:avLst/>
          </a:prstGeom>
        </p:spPr>
        <p:txBody>
          <a:bodyPr vert="horz" lIns="179988" tIns="89994" rIns="179988" bIns="89994" rtlCol="0">
            <a:normAutofit fontScale="55000" lnSpcReduction="20000"/>
          </a:bodyPr>
          <a:lstStyle>
            <a:lvl1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949689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49636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49577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49523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Полотно написано Рафаэлем в 1504-1505 годах во Флоренции. Модели на этой картине 15 лет.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6" y="592716"/>
            <a:ext cx="5601957" cy="82367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27" name="Picture 3" descr="E:\Мои документы\Презентации\Материалы\Ювентус\Коллектив\Copy of 4E7A8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271911"/>
            <a:ext cx="9440862" cy="6188076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924" y="14700"/>
            <a:ext cx="14999677" cy="9084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Центр «Ювентус +» - гордость детского здравоохранения региона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08" y="6862409"/>
            <a:ext cx="5331460" cy="2934078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5034" r="90" b="39560"/>
          <a:stretch/>
        </p:blipFill>
        <p:spPr bwMode="auto">
          <a:xfrm>
            <a:off x="12325693" y="2859213"/>
            <a:ext cx="4648706" cy="3352161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1632" y="923193"/>
            <a:ext cx="16186768" cy="2051881"/>
          </a:xfrm>
          <a:prstGeom prst="rect">
            <a:avLst/>
          </a:prstGeom>
        </p:spPr>
        <p:txBody>
          <a:bodyPr vert="horz" lIns="180027" tIns="90014" rIns="180027" bIns="90014" rtlCol="0" anchor="ctr">
            <a:normAutofit fontScale="90000"/>
          </a:bodyPr>
          <a:lstStyle>
            <a:lvl1pPr algn="l" defTabSz="1800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/>
              <a:t>Центр охраны репродуктивного здоровья детей и подростков «Ювентус+» был организован в городе Магнитогорске в 2000 году и до настоящего времени является уникальным для </a:t>
            </a:r>
            <a:r>
              <a:rPr lang="ru-RU" sz="2800" b="0" dirty="0" err="1" smtClean="0"/>
              <a:t>УрФО</a:t>
            </a:r>
            <a:r>
              <a:rPr lang="ru-RU" sz="2800" b="0" dirty="0" smtClean="0"/>
              <a:t> в плане организации комплексного наблюдения за репродуктивным здоровьем молодого поколения.</a:t>
            </a:r>
          </a:p>
          <a:p>
            <a:pPr algn="ctr"/>
            <a:r>
              <a:rPr lang="ru-RU" sz="2800" b="0" dirty="0" smtClean="0"/>
              <a:t>На базе проводятся ежегодные профилактические осмотры всех подростков города Магнитогорска, начиная с 14 лет.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«Ювентус+» – клиника, дружественная к молодежи.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66983" y="923193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Y:\Отдел АСУ\Фото-материалы\Ювентус\Коллектив\4E7A8320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83" y="6658081"/>
            <a:ext cx="3846355" cy="3171473"/>
          </a:xfrm>
          <a:prstGeom prst="rect">
            <a:avLst/>
          </a:prstGeom>
          <a:ln w="508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Отдел АСУ\Фото-материалы\Ювентус\Коллектив\4E7A8290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79" y="3168258"/>
            <a:ext cx="5029215" cy="3352161"/>
          </a:xfrm>
          <a:prstGeom prst="rect">
            <a:avLst/>
          </a:prstGeom>
          <a:ln w="508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Y:\Отдел АСУ\Фото-материалы\Ювентус\Площадка\70L2lMkGWFg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09" y="6656412"/>
            <a:ext cx="5121275" cy="31400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Y:\Отдел АСУ\Фото-материалы\Ювентус\Коллектив\4E7A8221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3" y="3005993"/>
            <a:ext cx="5121275" cy="3413125"/>
          </a:xfrm>
          <a:prstGeom prst="rect">
            <a:avLst/>
          </a:prstGeom>
          <a:ln w="508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445" y="131889"/>
            <a:ext cx="14167261" cy="934911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 «ЮВЕНТУС +»</a:t>
            </a:r>
            <a:endParaRPr lang="ru-RU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94540" y="1913414"/>
            <a:ext cx="4152246" cy="1010541"/>
          </a:xfrm>
          <a:prstGeom prst="rect">
            <a:avLst/>
          </a:prstGeom>
          <a:solidFill>
            <a:srgbClr val="C00000"/>
          </a:solidFill>
          <a:ln w="50800">
            <a:solidFill>
              <a:srgbClr val="FF0000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Кабинеты приема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врачей-специалистов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3258825" y="5544936"/>
            <a:ext cx="4352316" cy="662941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Кабинет ультразвуковой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диагностики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3232277" y="4632551"/>
            <a:ext cx="4378864" cy="907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mpd="sng">
            <a:solidFill>
              <a:schemeClr val="tx2">
                <a:lumMod val="20000"/>
                <a:lumOff val="80000"/>
              </a:schemeClr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Кабинет психолога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телефон доверия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894540" y="3129384"/>
            <a:ext cx="4152246" cy="719137"/>
          </a:xfrm>
          <a:prstGeom prst="rect">
            <a:avLst/>
          </a:prstGeom>
          <a:solidFill>
            <a:srgbClr val="FA6E8F"/>
          </a:solidFill>
          <a:ln w="50800">
            <a:solidFill>
              <a:srgbClr val="FF0000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Акушер-гинеколог для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894540" y="4044040"/>
            <a:ext cx="4152246" cy="624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етский уролог-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андролог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894540" y="4884662"/>
            <a:ext cx="4152246" cy="493712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Невролог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894540" y="6124593"/>
            <a:ext cx="415224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Эндокринолог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894540" y="5425967"/>
            <a:ext cx="4152246" cy="493712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едиатр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894540" y="6785601"/>
            <a:ext cx="415224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Офтальмолог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894540" y="7466146"/>
            <a:ext cx="415224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13253515" y="6183543"/>
            <a:ext cx="4357625" cy="463458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894540" y="8144982"/>
            <a:ext cx="415224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Травматолог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894540" y="8805775"/>
            <a:ext cx="415224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 детский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6062" y="1587170"/>
            <a:ext cx="7508630" cy="116955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нормативные документы, регламентирующие работу </a:t>
            </a:r>
            <a:r>
              <a:rPr lang="ru-RU" dirty="0" err="1" smtClean="0"/>
              <a:t>ЦОРЗДиП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01548" y="3064941"/>
            <a:ext cx="7508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800" dirty="0" smtClean="0"/>
              <a:t>Приказ Министерства здравоохранения РФ от </a:t>
            </a:r>
            <a:r>
              <a:rPr lang="ru-RU" sz="2800" b="1" dirty="0" smtClean="0">
                <a:solidFill>
                  <a:srgbClr val="C00000"/>
                </a:solidFill>
              </a:rPr>
              <a:t>20 октября 2020г. №1130н</a:t>
            </a:r>
            <a:r>
              <a:rPr lang="ru-RU" sz="2800" dirty="0" smtClean="0"/>
              <a:t> «Об утверждении Порядка оказания медицинской помощи по профилю «акушерство и гинекология».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800" dirty="0" smtClean="0"/>
              <a:t>Приказ Министерства здравоохранения РФ от </a:t>
            </a:r>
            <a:r>
              <a:rPr lang="ru-RU" sz="2800" b="1" dirty="0" smtClean="0">
                <a:solidFill>
                  <a:srgbClr val="C00000"/>
                </a:solidFill>
              </a:rPr>
              <a:t>7 марта 2018г. №92н</a:t>
            </a:r>
            <a:r>
              <a:rPr lang="ru-RU" sz="2800" dirty="0" smtClean="0"/>
              <a:t> «Об утверждении Положения об организации оказания первичной медико-санитарной помощи детям».</a:t>
            </a:r>
            <a:endParaRPr lang="ru-RU" sz="2800" dirty="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3248205" y="6628871"/>
            <a:ext cx="4362936" cy="616860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Кольпоскопичекий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кабинет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3248205" y="7231103"/>
            <a:ext cx="4362936" cy="619340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ФТЛ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3248205" y="7876343"/>
            <a:ext cx="4362936" cy="480235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ЛФК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13248205" y="8406593"/>
            <a:ext cx="4352313" cy="660585"/>
          </a:xfrm>
          <a:prstGeom prst="rect">
            <a:avLst/>
          </a:prstGeom>
          <a:solidFill>
            <a:srgbClr val="7F49C7"/>
          </a:solidFill>
          <a:ln w="50800">
            <a:solidFill>
              <a:srgbClr val="B07AD8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статистики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13248203" y="9067178"/>
            <a:ext cx="4352315" cy="693581"/>
          </a:xfrm>
          <a:prstGeom prst="rect">
            <a:avLst/>
          </a:prstGeom>
          <a:solidFill>
            <a:srgbClr val="C00000"/>
          </a:solidFill>
          <a:ln w="50800">
            <a:solidFill>
              <a:srgbClr val="FF0000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Административно-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хозяйственная служба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3221656" y="4043813"/>
            <a:ext cx="4357624" cy="576262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Косметолог -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дерматовенеролог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13241240" y="1726397"/>
            <a:ext cx="4347004" cy="579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-рефлексотерапии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13232276" y="2327722"/>
            <a:ext cx="4347004" cy="469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сексолог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13232276" y="2823952"/>
            <a:ext cx="4369900" cy="579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психиатр-нарколог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13232276" y="3421177"/>
            <a:ext cx="4369900" cy="579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психиатр подростковый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266983" y="1140903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401548" y="8681780"/>
            <a:ext cx="7508630" cy="895690"/>
          </a:xfrm>
          <a:prstGeom prst="rect">
            <a:avLst/>
          </a:prstGeom>
          <a:solidFill>
            <a:srgbClr val="91D37F"/>
          </a:solidFill>
          <a:ln w="50800" cmpd="sng">
            <a:solidFill>
              <a:srgbClr val="CCE9AD"/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Центр здоровья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401548" y="7721711"/>
            <a:ext cx="7508630" cy="784269"/>
          </a:xfrm>
          <a:prstGeom prst="rect">
            <a:avLst/>
          </a:prstGeom>
          <a:solidFill>
            <a:srgbClr val="FF9966"/>
          </a:solidFill>
          <a:ln w="50800">
            <a:solidFill>
              <a:srgbClr val="FFCC99"/>
            </a:solidFill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Регистратура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Справочное</a:t>
            </a:r>
          </a:p>
        </p:txBody>
      </p:sp>
    </p:spTree>
    <p:extLst>
      <p:ext uri="{BB962C8B-B14F-4D97-AF65-F5344CB8AC3E}">
        <p14:creationId xmlns:p14="http://schemas.microsoft.com/office/powerpoint/2010/main" val="35968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54" y="1078144"/>
            <a:ext cx="12035368" cy="181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Центр </a:t>
            </a:r>
            <a:r>
              <a:rPr lang="ru-RU" sz="2800" dirty="0" smtClean="0"/>
              <a:t>«Ювентус+» - структурное подразделение </a:t>
            </a:r>
            <a:r>
              <a:rPr lang="ru-RU" sz="2800" dirty="0"/>
              <a:t>ГАУЗ «Центр охраны материнства и детства г. Магнитогорск</a:t>
            </a:r>
            <a:r>
              <a:rPr lang="ru-RU" sz="2800" dirty="0" smtClean="0"/>
              <a:t>», </a:t>
            </a:r>
            <a:r>
              <a:rPr lang="ru-RU" sz="2800" dirty="0"/>
              <a:t>работает в тесном  взаимодействии с </a:t>
            </a:r>
            <a:r>
              <a:rPr lang="ru-RU" sz="2800" dirty="0" smtClean="0"/>
              <a:t>его </a:t>
            </a:r>
            <a:r>
              <a:rPr lang="ru-RU" sz="2800" dirty="0"/>
              <a:t>детскими поликлиниками, многопрофильным стационаром, женской консультацией, перинатальным центром.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3"/>
            <a:ext cx="14167261" cy="115569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Миссия  «Ювентус +»  - </a:t>
            </a:r>
            <a:r>
              <a:rPr lang="ru-RU" sz="3600" dirty="0">
                <a:solidFill>
                  <a:srgbClr val="C00000"/>
                </a:solidFill>
              </a:rPr>
              <a:t>забота о соматическом и репродуктивном здоровье молодого </a:t>
            </a:r>
            <a:r>
              <a:rPr lang="ru-RU" sz="3600" dirty="0" smtClean="0">
                <a:solidFill>
                  <a:srgbClr val="C00000"/>
                </a:solidFill>
              </a:rPr>
              <a:t>поколения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2453" y="4736946"/>
            <a:ext cx="1811827" cy="714134"/>
          </a:xfrm>
          <a:prstGeom prst="roundRect">
            <a:avLst/>
          </a:prstGeom>
          <a:solidFill>
            <a:srgbClr val="CCE9AD"/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Многопрофильный стационар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56215" y="3243291"/>
            <a:ext cx="2227162" cy="757928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Центр охраны репродуктивного здоровья «Ювентус+»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5007" y="6184346"/>
            <a:ext cx="1969273" cy="8259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Перинатальный центр, женская консультация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04199" y="8087683"/>
            <a:ext cx="2341275" cy="10032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800" b="1" dirty="0" smtClean="0">
                <a:solidFill>
                  <a:schemeClr val="tx1"/>
                </a:solidFill>
              </a:rPr>
              <a:t>сети, СМИ, интернет, …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76911" y="8102765"/>
            <a:ext cx="2099522" cy="733238"/>
          </a:xfrm>
          <a:prstGeom prst="roundRect">
            <a:avLst/>
          </a:prstGeom>
          <a:solidFill>
            <a:srgbClr val="FA6E8F"/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Клинико-диагностический центр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07184" y="3243291"/>
            <a:ext cx="2468613" cy="908170"/>
          </a:xfrm>
          <a:prstGeom prst="roundRect">
            <a:avLst/>
          </a:prstGeom>
          <a:solidFill>
            <a:srgbClr val="B07AD8"/>
          </a:solidFill>
          <a:ln>
            <a:noFill/>
          </a:ln>
          <a:effectLst>
            <a:outerShdw blurRad="177800" dist="508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Детские поликлиники (№1, №2, №3, №4, №5)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38" name="Соединительная линия уступом 37"/>
          <p:cNvCxnSpPr>
            <a:stCxn id="31" idx="3"/>
          </p:cNvCxnSpPr>
          <p:nvPr/>
        </p:nvCxnSpPr>
        <p:spPr>
          <a:xfrm>
            <a:off x="2294280" y="5094013"/>
            <a:ext cx="1564307" cy="9795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32" idx="2"/>
          </p:cNvCxnSpPr>
          <p:nvPr/>
        </p:nvCxnSpPr>
        <p:spPr>
          <a:xfrm rot="16200000" flipH="1">
            <a:off x="3430924" y="4140090"/>
            <a:ext cx="1233000" cy="95525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3" idx="3"/>
          </p:cNvCxnSpPr>
          <p:nvPr/>
        </p:nvCxnSpPr>
        <p:spPr>
          <a:xfrm>
            <a:off x="2294280" y="6597338"/>
            <a:ext cx="1581033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34" idx="0"/>
            <a:endCxn id="1026" idx="3"/>
          </p:cNvCxnSpPr>
          <p:nvPr/>
        </p:nvCxnSpPr>
        <p:spPr>
          <a:xfrm rot="16200000" flipV="1">
            <a:off x="5428743" y="6541588"/>
            <a:ext cx="1631266" cy="1460923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5" idx="3"/>
            <a:endCxn id="1026" idx="2"/>
          </p:cNvCxnSpPr>
          <p:nvPr/>
        </p:nvCxnSpPr>
        <p:spPr>
          <a:xfrm flipV="1">
            <a:off x="3076433" y="7555425"/>
            <a:ext cx="1704236" cy="913959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36" idx="1"/>
          </p:cNvCxnSpPr>
          <p:nvPr/>
        </p:nvCxnSpPr>
        <p:spPr>
          <a:xfrm rot="10800000" flipV="1">
            <a:off x="5513914" y="3697375"/>
            <a:ext cx="1293270" cy="1561263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833227" y="5234217"/>
            <a:ext cx="98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Мои документы\Презентации\Всеросийский конкурс\Юля\shutterstock_91860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4" y="5357408"/>
            <a:ext cx="1466490" cy="21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230923" y="980343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J:\Мои документы\Презентации\Материалы\Символы\fghj fgh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681" y="423288"/>
            <a:ext cx="6212975" cy="79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J:\Мои документы\Презентации\Материалы\Символы\Подростки\pngeg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80" y="5610817"/>
            <a:ext cx="1099222" cy="12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J:\Мои документы\Презентации\Материалы\Символы\1643662039_9-abrakadabra-fun-p-semya-na-prozrachnom-fone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479" y="1959684"/>
            <a:ext cx="858273" cy="8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J:\Мои документы\Презентации\Материалы\Символы\Материнство\80-808515_pregnancy-woman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80" y="2602785"/>
            <a:ext cx="738889" cy="8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J:\Мои документы\Презентации\Материалы\Символы\childs\1656761754_215914_ur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73" y="3986716"/>
            <a:ext cx="1089223" cy="14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J:\Мои документы\Презентации\Материалы\Символы\Подростки\1614565692_80-p-kartinka-devochki-na-belom-fone-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523" y="4339856"/>
            <a:ext cx="923737" cy="10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бъект 2"/>
          <p:cNvSpPr txBox="1">
            <a:spLocks/>
          </p:cNvSpPr>
          <p:nvPr/>
        </p:nvSpPr>
        <p:spPr>
          <a:xfrm>
            <a:off x="9275797" y="7053803"/>
            <a:ext cx="8083520" cy="905142"/>
          </a:xfrm>
          <a:prstGeom prst="rect">
            <a:avLst/>
          </a:prstGeom>
        </p:spPr>
        <p:txBody>
          <a:bodyPr vert="horz" lIns="179988" tIns="89994" rIns="179988" bIns="89994" rtlCol="0">
            <a:noAutofit/>
          </a:bodyPr>
          <a:lstStyle>
            <a:lvl1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949689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49636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49577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49523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/>
              <a:t>Главное достоинство работы «Ювентус+» - вместе в круге жизни от рождения и до рождения: 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0631348" y="8087683"/>
            <a:ext cx="5946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Все </a:t>
            </a:r>
            <a:r>
              <a:rPr lang="ru-RU" sz="2800" dirty="0" smtClean="0"/>
              <a:t>новорожденные;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Все дети и подростки;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Все беременные женщины.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19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312" y="2907764"/>
            <a:ext cx="4360288" cy="395348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0"/>
            <a:ext cx="14999677" cy="1105469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Материально-техническая база «Ювентус</a:t>
            </a:r>
            <a:r>
              <a:rPr lang="ru-RU" sz="4900" dirty="0" smtClean="0">
                <a:solidFill>
                  <a:srgbClr val="C00000"/>
                </a:solidFill>
              </a:rPr>
              <a:t>+</a:t>
            </a:r>
            <a:r>
              <a:rPr lang="ru-RU" sz="4900" dirty="0" smtClean="0"/>
              <a:t>»</a:t>
            </a:r>
            <a:endParaRPr lang="ru-RU" sz="3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640" y="7188079"/>
            <a:ext cx="4946960" cy="2549671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22401" y="989795"/>
            <a:ext cx="15414170" cy="1982005"/>
          </a:xfrm>
          <a:prstGeom prst="rect">
            <a:avLst/>
          </a:prstGeom>
        </p:spPr>
        <p:txBody>
          <a:bodyPr vert="horz" lIns="180027" tIns="90014" rIns="180027" bIns="90014" rtlCol="0" anchor="ctr">
            <a:noAutofit/>
          </a:bodyPr>
          <a:lstStyle>
            <a:lvl1pPr algn="l" defTabSz="1800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/>
              <a:t>Соответствует нормативным документам МЗ РФ.</a:t>
            </a:r>
            <a:br>
              <a:rPr lang="ru-RU" sz="2800" b="0" dirty="0" smtClean="0"/>
            </a:br>
            <a:r>
              <a:rPr lang="ru-RU" sz="2800" b="0" dirty="0" smtClean="0"/>
              <a:t>Центр расположен в отдельно стоящем двухэтажном знании в парковой зоне, имеются уличные тренажеры, удобная транспортная доступность и парковка.</a:t>
            </a:r>
            <a:br>
              <a:rPr lang="ru-RU" sz="2800" b="0" dirty="0" smtClean="0"/>
            </a:br>
            <a:r>
              <a:rPr lang="ru-RU" sz="2800" b="0" dirty="0" smtClean="0"/>
              <a:t>Оснащение медицинским оборудованием обеспечивает исполнение порядков оказания медицинской помощи.</a:t>
            </a:r>
            <a:endParaRPr lang="ru-RU" sz="2800" b="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66983" y="923193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6173728" y="3310498"/>
            <a:ext cx="5484869" cy="5833502"/>
          </a:xfrm>
          <a:prstGeom prst="rect">
            <a:avLst/>
          </a:prstGeom>
        </p:spPr>
        <p:txBody>
          <a:bodyPr vert="horz" lIns="179988" tIns="89994" rIns="179988" bIns="89994" rtlCol="0">
            <a:noAutofit/>
          </a:bodyPr>
          <a:lstStyle>
            <a:lvl1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949689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49636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49577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49523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Участие в реализации национального проекта «Здравоохранение» и необходимость достижения индикативных показателей;</a:t>
            </a:r>
          </a:p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Проведение медицинских осмотров всех подростков города в «Ювентус</a:t>
            </a:r>
            <a:r>
              <a:rPr lang="ru-RU" sz="2400" dirty="0" smtClean="0">
                <a:solidFill>
                  <a:srgbClr val="C00000"/>
                </a:solidFill>
              </a:rPr>
              <a:t>+</a:t>
            </a:r>
            <a:r>
              <a:rPr lang="ru-RU" sz="2400" dirty="0" smtClean="0"/>
              <a:t>»;</a:t>
            </a:r>
          </a:p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Доступные технологии в режиме «зеленого коридора»;</a:t>
            </a:r>
          </a:p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Электронная база здоровья детей и подростков, женщин;</a:t>
            </a:r>
          </a:p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err="1" smtClean="0"/>
              <a:t>Внегендерная</a:t>
            </a:r>
            <a:r>
              <a:rPr lang="ru-RU" sz="2400" dirty="0" smtClean="0"/>
              <a:t> вакцинация ВПЧ;</a:t>
            </a:r>
          </a:p>
          <a:p>
            <a:pPr marL="468000" indent="-432000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Режим работы – </a:t>
            </a:r>
            <a:r>
              <a:rPr lang="ru-RU" sz="2400" b="1" dirty="0" smtClean="0">
                <a:solidFill>
                  <a:srgbClr val="00B050"/>
                </a:solidFill>
              </a:rPr>
              <a:t>7/24/365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7" name="Picture 3" descr="E:\Мои документы\Презентации\Материалы\Ювентус\Оборудование\6zU7xCZuoU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7" y="2971800"/>
            <a:ext cx="5093116" cy="655466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4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9" y="3"/>
            <a:ext cx="14877142" cy="114510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«Ювентус+» – Клиника, Дружественная к Молодежи,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67154" y="1145104"/>
            <a:ext cx="102694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еятельность которой основана на принципах 4 «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3575" y="1776046"/>
            <a:ext cx="7351911" cy="4506965"/>
          </a:xfrm>
        </p:spPr>
        <p:txBody>
          <a:bodyPr>
            <a:normAutofit/>
          </a:bodyPr>
          <a:lstStyle/>
          <a:p>
            <a:pPr marL="396000" lvl="0" indent="-396000">
              <a:lnSpc>
                <a:spcPct val="100000"/>
              </a:lnSpc>
              <a:spcBef>
                <a:spcPts val="6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3200" dirty="0" smtClean="0"/>
              <a:t>оверие и конфиденциальность</a:t>
            </a:r>
            <a:endParaRPr lang="en-US" sz="3200" dirty="0" smtClean="0"/>
          </a:p>
          <a:p>
            <a:pPr marL="396000" lvl="0" indent="-396000">
              <a:lnSpc>
                <a:spcPct val="100000"/>
              </a:lnSpc>
              <a:spcBef>
                <a:spcPts val="6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3200" dirty="0" smtClean="0"/>
              <a:t>оступность </a:t>
            </a:r>
            <a:endParaRPr lang="en-US" sz="3200" dirty="0" smtClean="0"/>
          </a:p>
          <a:p>
            <a:pPr marL="396000" lvl="0" indent="-396000">
              <a:lnSpc>
                <a:spcPct val="100000"/>
              </a:lnSpc>
              <a:spcBef>
                <a:spcPts val="6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3200" dirty="0" smtClean="0"/>
              <a:t>обровольность участия (мы</a:t>
            </a:r>
            <a:r>
              <a:rPr lang="en-US" sz="3200" dirty="0" smtClean="0"/>
              <a:t> </a:t>
            </a:r>
            <a:r>
              <a:rPr lang="ru-RU" sz="3200" dirty="0" smtClean="0"/>
              <a:t>не</a:t>
            </a:r>
            <a:r>
              <a:rPr lang="en-US" sz="3200" dirty="0" smtClean="0"/>
              <a:t> </a:t>
            </a:r>
            <a:r>
              <a:rPr lang="ru-RU" sz="3200" dirty="0" smtClean="0"/>
              <a:t>заставляем идти на прием,</a:t>
            </a:r>
            <a:r>
              <a:rPr lang="en-US" sz="3200" dirty="0" smtClean="0"/>
              <a:t> </a:t>
            </a:r>
            <a:r>
              <a:rPr lang="ru-RU" sz="3200" dirty="0" smtClean="0"/>
              <a:t>а</a:t>
            </a:r>
            <a:r>
              <a:rPr lang="en-US" sz="3200" dirty="0" smtClean="0"/>
              <a:t> </a:t>
            </a:r>
            <a:r>
              <a:rPr lang="ru-RU" sz="3200" dirty="0" smtClean="0"/>
              <a:t>показываем актуальность</a:t>
            </a:r>
            <a:r>
              <a:rPr lang="en-US" sz="3200" dirty="0" smtClean="0"/>
              <a:t> </a:t>
            </a:r>
            <a:r>
              <a:rPr lang="ru-RU" sz="3200" dirty="0" smtClean="0"/>
              <a:t>и важность</a:t>
            </a:r>
            <a:r>
              <a:rPr lang="en-US" sz="3200" dirty="0" smtClean="0"/>
              <a:t> </a:t>
            </a:r>
            <a:r>
              <a:rPr lang="ru-RU" sz="3200" dirty="0" smtClean="0"/>
              <a:t>обращения к специалистам)</a:t>
            </a:r>
            <a:endParaRPr lang="en-US" sz="3200" dirty="0" smtClean="0"/>
          </a:p>
          <a:p>
            <a:pPr marL="396000" lvl="0" indent="-396000">
              <a:lnSpc>
                <a:spcPct val="100000"/>
              </a:lnSpc>
              <a:spcBef>
                <a:spcPts val="600"/>
              </a:spcBef>
              <a:buClr>
                <a:srgbClr val="D2541C"/>
              </a:buClr>
              <a:buSzPct val="120000"/>
              <a:buFont typeface="Wingdings" pitchFamily="2" charset="2"/>
              <a:buChar char="ü"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3200" dirty="0" smtClean="0"/>
              <a:t>оброжелательность и уважительное</a:t>
            </a:r>
            <a:endParaRPr lang="en-US" sz="3200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D2541C"/>
              </a:buClr>
              <a:buSzPct val="120000"/>
              <a:buNone/>
            </a:pPr>
            <a:r>
              <a:rPr lang="ru-RU" sz="3200" dirty="0" smtClean="0"/>
              <a:t>отношение к каждому пациенту</a:t>
            </a:r>
            <a:endParaRPr lang="ru-RU" sz="3200" dirty="0"/>
          </a:p>
        </p:txBody>
      </p:sp>
      <p:pic>
        <p:nvPicPr>
          <p:cNvPr id="8" name="Picture 2" descr="C:\Users\Ershov\Downloads\WhatsApp Image 2022-03-18 at 07.18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23" y="2416325"/>
            <a:ext cx="3882852" cy="2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98282" y="8314928"/>
            <a:ext cx="2951089" cy="1047677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которую не страшно войти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85977" y="8389829"/>
            <a:ext cx="2977731" cy="1178607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врачей которой не стыдно спросить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88668" y="8249894"/>
            <a:ext cx="3454401" cy="1223245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которой помогут справиться с любой проблемой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10" idx="0"/>
            <a:endCxn id="22" idx="3"/>
          </p:cNvCxnSpPr>
          <p:nvPr/>
        </p:nvCxnSpPr>
        <p:spPr>
          <a:xfrm rot="5400000" flipH="1" flipV="1">
            <a:off x="4772976" y="5946449"/>
            <a:ext cx="1069330" cy="366762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12" idx="0"/>
            <a:endCxn id="22" idx="5"/>
          </p:cNvCxnSpPr>
          <p:nvPr/>
        </p:nvCxnSpPr>
        <p:spPr>
          <a:xfrm rot="16200000" flipV="1">
            <a:off x="12409902" y="6043926"/>
            <a:ext cx="1004296" cy="34076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11" idx="0"/>
            <a:endCxn id="22" idx="4"/>
          </p:cNvCxnSpPr>
          <p:nvPr/>
        </p:nvCxnSpPr>
        <p:spPr>
          <a:xfrm rot="5400000" flipH="1" flipV="1">
            <a:off x="8753643" y="7968629"/>
            <a:ext cx="842400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299200" y="5486400"/>
            <a:ext cx="5751286" cy="2061029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~1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50 тыс. детей юга Челябинской области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553346" y="2102723"/>
            <a:ext cx="3277715" cy="318415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685977" y="2102723"/>
            <a:ext cx="3497942" cy="31972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66981" y="1145104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12306300" y="1567327"/>
            <a:ext cx="5607050" cy="5576670"/>
          </a:xfrm>
          <a:prstGeom prst="rect">
            <a:avLst/>
          </a:prstGeom>
        </p:spPr>
        <p:txBody>
          <a:bodyPr vert="horz" lIns="179988" tIns="89994" rIns="179988" bIns="89994" rtlCol="0">
            <a:normAutofit/>
          </a:bodyPr>
          <a:lstStyle>
            <a:lvl1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949689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49636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49577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49523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В режиме «нон-стоп» семинары, акции, тренинги:</a:t>
            </a:r>
          </a:p>
          <a:p>
            <a:pPr marL="1080000">
              <a:lnSpc>
                <a:spcPct val="100000"/>
              </a:lnSpc>
              <a:spcBef>
                <a:spcPts val="400"/>
              </a:spcBef>
            </a:pPr>
            <a:r>
              <a:rPr lang="ru-RU" sz="1800" dirty="0" smtClean="0"/>
              <a:t>что такое «здоровый образ жизни»,</a:t>
            </a:r>
          </a:p>
          <a:p>
            <a:pPr marL="1080000">
              <a:lnSpc>
                <a:spcPct val="100000"/>
              </a:lnSpc>
              <a:spcBef>
                <a:spcPts val="400"/>
              </a:spcBef>
            </a:pPr>
            <a:r>
              <a:rPr lang="ru-RU" sz="1800" dirty="0" smtClean="0"/>
              <a:t>«гаджеты и зависимости от них»,</a:t>
            </a:r>
          </a:p>
          <a:p>
            <a:pPr marL="1080000">
              <a:lnSpc>
                <a:spcPct val="100000"/>
              </a:lnSpc>
              <a:spcBef>
                <a:spcPts val="400"/>
              </a:spcBef>
            </a:pPr>
            <a:r>
              <a:rPr lang="ru-RU" sz="1800" dirty="0" smtClean="0"/>
              <a:t>«двигательная активность – это здорово»,</a:t>
            </a:r>
          </a:p>
          <a:p>
            <a:pPr marL="1080000">
              <a:lnSpc>
                <a:spcPct val="100000"/>
              </a:lnSpc>
              <a:spcBef>
                <a:spcPts val="400"/>
              </a:spcBef>
            </a:pPr>
            <a:r>
              <a:rPr lang="ru-RU" sz="1800" dirty="0" smtClean="0"/>
              <a:t>«правильное питание – легко»,</a:t>
            </a:r>
          </a:p>
          <a:p>
            <a:pPr marL="1080000">
              <a:lnSpc>
                <a:spcPct val="100000"/>
              </a:lnSpc>
              <a:spcBef>
                <a:spcPts val="400"/>
              </a:spcBef>
            </a:pPr>
            <a:r>
              <a:rPr lang="ru-RU" sz="1800" dirty="0" smtClean="0"/>
              <a:t>«вред </a:t>
            </a:r>
            <a:r>
              <a:rPr lang="ru-RU" sz="1800" dirty="0" err="1" smtClean="0"/>
              <a:t>табако</a:t>
            </a:r>
            <a:r>
              <a:rPr lang="ru-RU" sz="1800" dirty="0" smtClean="0"/>
              <a:t>-курения и употребление алкоголя».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Охват более </a:t>
            </a:r>
            <a:r>
              <a:rPr lang="ru-RU" sz="2800" b="1" dirty="0" smtClean="0">
                <a:solidFill>
                  <a:srgbClr val="C00000"/>
                </a:solidFill>
              </a:rPr>
              <a:t>2000</a:t>
            </a:r>
            <a:r>
              <a:rPr lang="ru-RU" sz="2800" dirty="0" smtClean="0"/>
              <a:t> подростков </a:t>
            </a:r>
            <a:r>
              <a:rPr lang="ru-RU" sz="2800" b="1" dirty="0" smtClean="0">
                <a:solidFill>
                  <a:srgbClr val="C00000"/>
                </a:solidFill>
              </a:rPr>
              <a:t>15+</a:t>
            </a:r>
            <a:r>
              <a:rPr lang="ru-RU" sz="2800" dirty="0" smtClean="0"/>
              <a:t> темой «Бренд – модно быть здоровым».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Индивидуальные тренинги «Остановись! Мы рядом».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0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018" y="1159752"/>
            <a:ext cx="12129756" cy="1211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При полной доступности информации случается юная беременность, и </a:t>
            </a:r>
            <a:r>
              <a:rPr lang="ru-RU" sz="3600" dirty="0"/>
              <a:t>у подростка начинается </a:t>
            </a:r>
            <a:r>
              <a:rPr lang="ru-RU" sz="3600" b="1" dirty="0" smtClean="0"/>
              <a:t>КВЕСТ.</a:t>
            </a:r>
          </a:p>
        </p:txBody>
      </p:sp>
      <p:pic>
        <p:nvPicPr>
          <p:cNvPr id="1027" name="Picture 3" descr="E:\Мои документы\Презентации\Кротенские чтения СПб - 2022.12.02\test-polo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75" y="2606328"/>
            <a:ext cx="2299344" cy="15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Презентации\Кротенские чтения СПб - 2022.12.02\test-na-beremennost1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86" y="8204797"/>
            <a:ext cx="2358203" cy="15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Мои документы\Презентации\Кротенские чтения СПб - 2022.12.02\—Pngtree—cartoon minimalist lightning page decoration_40318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5242">
            <a:off x="11518170" y="4372135"/>
            <a:ext cx="2860220" cy="34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318588" y="4558372"/>
            <a:ext cx="2722699" cy="1815696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Шок для родителей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1862" y="2551832"/>
            <a:ext cx="5791199" cy="661990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личной жизни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810" y="4558372"/>
            <a:ext cx="3643085" cy="1815696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Часто в семье непонимание,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шум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3" descr="E:\Мои документы\Презентации\Кротенские чтения СПб - 2022.12.02\1663608188_11-mykaleidoscope-ru-p-strakhi-podrostkov-instagram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78" y="5261814"/>
            <a:ext cx="5501683" cy="39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Мои документы\Презентации\Кротенские чтения СПб - 2022.12.02\—Pngtree—cartoon minimalist lightning page decoration_40318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1650">
            <a:off x="3768542" y="5125994"/>
            <a:ext cx="2860220" cy="28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Мои документы\Презентации\Кротенские чтения СПб - 2022.12.02\—Pngtree—cartoon minimalist lightning page decoration_40318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83" y="3035300"/>
            <a:ext cx="2187559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92440">
            <a:off x="1449802" y="6813565"/>
            <a:ext cx="302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Страх абортов и его последствий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518282">
            <a:off x="12400541" y="8144940"/>
            <a:ext cx="2583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сказать родителям?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710251">
            <a:off x="4267504" y="3702183"/>
            <a:ext cx="36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дальше жить?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605682">
            <a:off x="13900544" y="6964616"/>
            <a:ext cx="310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Шок и неожиданность для родителей и близких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594636">
            <a:off x="9467064" y="3512598"/>
            <a:ext cx="423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Останется ли парень?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045033" y="3"/>
            <a:ext cx="14167261" cy="1184447"/>
          </a:xfrm>
        </p:spPr>
        <p:txBody>
          <a:bodyPr/>
          <a:lstStyle/>
          <a:p>
            <a:r>
              <a:rPr lang="ru-RU" dirty="0" smtClean="0"/>
              <a:t>Страх от вопросов без ответа.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66982" y="1184450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42473">
            <a:off x="2264791" y="8197651"/>
            <a:ext cx="353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Осуждение окружающих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un9-39.userapi.com/impg/-sBbXwokQpnl_8fGXlQBQeJfKcP16bjP18pUkg/5tkiDb9p6vs.jpg?size=776x1000&amp;quality=95&amp;sign=c71d5b6ffb68aa34fcf5220d2b2ef14c&amp;c_uniq_tag=xw2qFR6syNWF_r8L21bK0tqjp6nJK_icLeRqYEGNJoU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766" y="1496701"/>
            <a:ext cx="2201476" cy="28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56904" y="2997199"/>
            <a:ext cx="16171555" cy="2095713"/>
          </a:xfrm>
          <a:prstGeom prst="rect">
            <a:avLst/>
          </a:prstGeom>
        </p:spPr>
        <p:txBody>
          <a:bodyPr vert="horz" lIns="179988" tIns="89994" rIns="179988" bIns="89994" rtlCol="0">
            <a:normAutofit fontScale="92500" lnSpcReduction="20000"/>
          </a:bodyPr>
          <a:lstStyle>
            <a:lvl1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25169" indent="-425169" algn="l" defTabSz="1799887" rtl="0" eaLnBrk="1" latinLnBrk="0" hangingPunct="1">
              <a:lnSpc>
                <a:spcPct val="90000"/>
              </a:lnSpc>
              <a:spcBef>
                <a:spcPts val="354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949689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49636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49577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49523" indent="-449973" algn="l" defTabSz="1799887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 вопрос </a:t>
            </a:r>
            <a:r>
              <a:rPr lang="ru-RU" b="1" dirty="0" smtClean="0"/>
              <a:t>«быть или не быть»</a:t>
            </a:r>
            <a:r>
              <a:rPr lang="ru-RU" dirty="0" smtClean="0"/>
              <a:t> отвечаем </a:t>
            </a:r>
            <a:r>
              <a:rPr lang="ru-RU" dirty="0" err="1" smtClean="0"/>
              <a:t>мультидисциплинарно</a:t>
            </a:r>
            <a:r>
              <a:rPr lang="ru-RU" dirty="0" smtClean="0"/>
              <a:t> в рамках регламентированных 48 часов тишины. В режиме «клиника одного дня» максимально быстро осуществляется обследование несовершеннолетней беременной.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" y="6435633"/>
            <a:ext cx="3682999" cy="2390869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Акушер-гинеколог</a:t>
            </a:r>
          </a:p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Эндокринолог</a:t>
            </a:r>
          </a:p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Педиатр</a:t>
            </a:r>
          </a:p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Офтальмолог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54207" y="6983347"/>
            <a:ext cx="3710549" cy="1715073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Клинико-диагностическая лаборатория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33400" y="7631065"/>
            <a:ext cx="3995059" cy="1567959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 «кризисной» беременности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Соединительная линия уступом 7"/>
          <p:cNvCxnSpPr>
            <a:stCxn id="5" idx="0"/>
          </p:cNvCxnSpPr>
          <p:nvPr/>
        </p:nvCxnSpPr>
        <p:spPr>
          <a:xfrm rot="5400000" flipH="1" flipV="1">
            <a:off x="2414742" y="5205472"/>
            <a:ext cx="1342721" cy="1117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0"/>
          </p:cNvCxnSpPr>
          <p:nvPr/>
        </p:nvCxnSpPr>
        <p:spPr>
          <a:xfrm rot="16200000" flipV="1">
            <a:off x="12747191" y="5147326"/>
            <a:ext cx="2538152" cy="242932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6" idx="0"/>
          </p:cNvCxnSpPr>
          <p:nvPr/>
        </p:nvCxnSpPr>
        <p:spPr>
          <a:xfrm rot="16200000" flipV="1">
            <a:off x="8973172" y="5347036"/>
            <a:ext cx="1890435" cy="13821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6982" y="1536017"/>
            <a:ext cx="14974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Девушка проходит </a:t>
            </a:r>
            <a:r>
              <a:rPr lang="ru-RU" b="1" dirty="0" smtClean="0">
                <a:solidFill>
                  <a:srgbClr val="008000"/>
                </a:solidFill>
              </a:rPr>
              <a:t>КВЕСТ</a:t>
            </a:r>
            <a:r>
              <a:rPr lang="ru-RU" dirty="0" smtClean="0">
                <a:solidFill>
                  <a:srgbClr val="008000"/>
                </a:solidFill>
              </a:rPr>
              <a:t> вместе с психологом, организуется общение с представителем Магнитогорской епархии.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45033" y="3"/>
            <a:ext cx="14167261" cy="1184447"/>
          </a:xfrm>
        </p:spPr>
        <p:txBody>
          <a:bodyPr/>
          <a:lstStyle/>
          <a:p>
            <a:r>
              <a:rPr lang="ru-RU" dirty="0" smtClean="0"/>
              <a:t>Разрешение страхов девушки-подростка.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66982" y="1184450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64200" y="7191420"/>
            <a:ext cx="2481608" cy="1841557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B2D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с семьей подростка</a:t>
            </a:r>
          </a:p>
        </p:txBody>
      </p:sp>
      <p:cxnSp>
        <p:nvCxnSpPr>
          <p:cNvPr id="17" name="Соединительная линия уступом 16"/>
          <p:cNvCxnSpPr>
            <a:stCxn id="14" idx="0"/>
          </p:cNvCxnSpPr>
          <p:nvPr/>
        </p:nvCxnSpPr>
        <p:spPr>
          <a:xfrm rot="5400000" flipH="1" flipV="1">
            <a:off x="5855751" y="6142165"/>
            <a:ext cx="2098508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3" y="3"/>
            <a:ext cx="14167261" cy="1184447"/>
          </a:xfrm>
        </p:spPr>
        <p:txBody>
          <a:bodyPr/>
          <a:lstStyle/>
          <a:p>
            <a:r>
              <a:rPr lang="ru-RU" dirty="0" smtClean="0"/>
              <a:t>Вместе – мы сила!!!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419" y="1946950"/>
            <a:ext cx="15707692" cy="854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 исхода юной беременности лишь два пути:</a:t>
            </a:r>
            <a:endParaRPr lang="ru-RU" dirty="0"/>
          </a:p>
        </p:txBody>
      </p:sp>
      <p:pic>
        <p:nvPicPr>
          <p:cNvPr id="3074" name="Picture 2" descr="E:\Мои документы\Презентации\Кротенские чтения СПб - 2022.12.02\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1142" y="3086877"/>
            <a:ext cx="10551884" cy="57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571" y="4798257"/>
            <a:ext cx="2307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Я -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СЕЙЧАС !!!!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7313" y="4708200"/>
            <a:ext cx="23077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БУДУ КОГДА-ТО, НО НЕ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СЕЙЧАС </a:t>
            </a:r>
            <a:r>
              <a:rPr lang="ru-RU" b="1" dirty="0" smtClean="0">
                <a:solidFill>
                  <a:srgbClr val="C00000"/>
                </a:solidFill>
              </a:rPr>
              <a:t>!!!!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95802">
            <a:off x="12702272" y="5321916"/>
            <a:ext cx="75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6600"/>
                </a:solidFill>
              </a:rPr>
              <a:t>?</a:t>
            </a:r>
            <a:endParaRPr lang="ru-RU" sz="115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08370">
            <a:off x="11573330" y="4281202"/>
            <a:ext cx="4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6600"/>
                </a:solidFill>
              </a:rPr>
              <a:t>?</a:t>
            </a:r>
            <a:endParaRPr lang="ru-RU" sz="66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29581">
            <a:off x="9425673" y="3510304"/>
            <a:ext cx="75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6600"/>
                </a:solidFill>
              </a:rPr>
              <a:t>?</a:t>
            </a:r>
            <a:endParaRPr lang="ru-RU" sz="115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08370">
            <a:off x="11563376" y="7075202"/>
            <a:ext cx="4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6600"/>
                </a:solidFill>
              </a:rPr>
              <a:t>?</a:t>
            </a:r>
            <a:endParaRPr lang="ru-RU" sz="66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318706">
            <a:off x="10303545" y="5949683"/>
            <a:ext cx="75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0000"/>
                </a:solidFill>
              </a:rPr>
              <a:t>?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737697">
            <a:off x="13058013" y="3452920"/>
            <a:ext cx="4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6600"/>
                </a:solidFill>
              </a:rPr>
              <a:t>?</a:t>
            </a:r>
            <a:endParaRPr lang="ru-RU" sz="6600" dirty="0">
              <a:solidFill>
                <a:srgbClr val="FF66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939800" y="3873500"/>
            <a:ext cx="2565399" cy="4969328"/>
          </a:xfrm>
          <a:prstGeom prst="downArrow">
            <a:avLst>
              <a:gd name="adj1" fmla="val 85644"/>
              <a:gd name="adj2" fmla="val 673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4668499" y="3873500"/>
            <a:ext cx="2565399" cy="4969328"/>
          </a:xfrm>
          <a:prstGeom prst="downArrow">
            <a:avLst>
              <a:gd name="adj1" fmla="val 85644"/>
              <a:gd name="adj2" fmla="val 673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66982" y="1184450"/>
            <a:ext cx="14184923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7986</TotalTime>
  <Words>1073</Words>
  <Application>Microsoft Office PowerPoint</Application>
  <PresentationFormat>Произвольный</PresentationFormat>
  <Paragraphs>159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Центр «Ювентус +» - гордость детского здравоохранения региона</vt:lpstr>
      <vt:lpstr>СТРУКТУРА  «ЮВЕНТУС +»</vt:lpstr>
      <vt:lpstr>Миссия  «Ювентус +»  - забота о соматическом и репродуктивном здоровье молодого поколения</vt:lpstr>
      <vt:lpstr>Материально-техническая база «Ювентус+»</vt:lpstr>
      <vt:lpstr>«Ювентус+» – Клиника, Дружественная к Молодежи,</vt:lpstr>
      <vt:lpstr>Страх от вопросов без ответа.</vt:lpstr>
      <vt:lpstr>Разрешение страхов девушки-подростка.</vt:lpstr>
      <vt:lpstr>Вместе – мы сила!!!</vt:lpstr>
      <vt:lpstr>«Я – мама сейчас»</vt:lpstr>
      <vt:lpstr>«Буду мамой когда-то, но не сейчас»</vt:lpstr>
      <vt:lpstr>Новые проекты центра «Ювентус +»</vt:lpstr>
      <vt:lpstr>За 24 года работы центра команде удалось увеличить репродуктивный потенциал в регионе путем снижения нежелательных юных беременностей.</vt:lpstr>
      <vt:lpstr>ВЫВОДЫ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root</cp:lastModifiedBy>
  <cp:revision>756</cp:revision>
  <cp:lastPrinted>2019-09-24T09:11:28Z</cp:lastPrinted>
  <dcterms:created xsi:type="dcterms:W3CDTF">2016-11-18T14:12:19Z</dcterms:created>
  <dcterms:modified xsi:type="dcterms:W3CDTF">2024-07-18T10:39:48Z</dcterms:modified>
</cp:coreProperties>
</file>