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145706910" r:id="rId2"/>
    <p:sldId id="2145706914" r:id="rId3"/>
    <p:sldId id="349" r:id="rId4"/>
    <p:sldId id="350" r:id="rId5"/>
    <p:sldId id="351" r:id="rId6"/>
    <p:sldId id="260" r:id="rId7"/>
    <p:sldId id="353" r:id="rId8"/>
    <p:sldId id="354" r:id="rId9"/>
    <p:sldId id="2145706911" r:id="rId10"/>
    <p:sldId id="355" r:id="rId11"/>
    <p:sldId id="2145706906" r:id="rId12"/>
    <p:sldId id="2145706905" r:id="rId13"/>
    <p:sldId id="2145706908" r:id="rId14"/>
    <p:sldId id="2145706912" r:id="rId15"/>
    <p:sldId id="2145706909" r:id="rId16"/>
    <p:sldId id="2145706896" r:id="rId17"/>
    <p:sldId id="2145706900" r:id="rId18"/>
    <p:sldId id="2145706901" r:id="rId19"/>
    <p:sldId id="2145706902" r:id="rId20"/>
    <p:sldId id="2145706904" r:id="rId21"/>
    <p:sldId id="2145706903" r:id="rId22"/>
    <p:sldId id="261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50F"/>
    <a:srgbClr val="A83018"/>
    <a:srgbClr val="FF6600"/>
    <a:srgbClr val="B25E8A"/>
    <a:srgbClr val="FF505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6" y="390"/>
      </p:cViewPr>
      <p:guideLst>
        <p:guide orient="horz" pos="1620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325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86814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441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6" r:id="rId3"/>
    <p:sldLayoutId id="2147483657" r:id="rId4"/>
    <p:sldLayoutId id="2147483665" r:id="rId5"/>
    <p:sldLayoutId id="2147483666" r:id="rId6"/>
    <p:sldLayoutId id="214748366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png"/><Relationship Id="rId7" Type="http://schemas.openxmlformats.org/officeDocument/2006/relationships/image" Target="../media/image3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29.jpeg"/><Relationship Id="rId4" Type="http://schemas.openxmlformats.org/officeDocument/2006/relationships/image" Target="../media/image28.sv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3.JP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2.svg"/><Relationship Id="rId7" Type="http://schemas.openxmlformats.org/officeDocument/2006/relationships/image" Target="../media/image6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2">
            <a:extLst>
              <a:ext uri="{FF2B5EF4-FFF2-40B4-BE49-F238E27FC236}">
                <a16:creationId xmlns:a16="http://schemas.microsoft.com/office/drawing/2014/main" id="{9A4B2127-7E8F-445C-A966-F63C25AF5AC7}"/>
              </a:ext>
            </a:extLst>
          </p:cNvPr>
          <p:cNvSpPr/>
          <p:nvPr/>
        </p:nvSpPr>
        <p:spPr>
          <a:xfrm>
            <a:off x="-4765" y="-3984150"/>
            <a:ext cx="9148763" cy="9148763"/>
          </a:xfrm>
          <a:custGeom>
            <a:avLst/>
            <a:gdLst/>
            <a:ahLst/>
            <a:cxnLst/>
            <a:rect l="l" t="t" r="r" b="b"/>
            <a:pathLst>
              <a:path w="18297525" h="18297525">
                <a:moveTo>
                  <a:pt x="0" y="0"/>
                </a:moveTo>
                <a:lnTo>
                  <a:pt x="18297525" y="0"/>
                </a:lnTo>
                <a:lnTo>
                  <a:pt x="18297525" y="18297525"/>
                </a:lnTo>
                <a:lnTo>
                  <a:pt x="0" y="182975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8CE9A-AED8-4424-B1FB-59A3014D8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57" y="1588045"/>
            <a:ext cx="8782843" cy="1224493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«ВСЕГДА НА СВЯЗИ!»</a:t>
            </a:r>
            <a:br>
              <a:rPr lang="ru-RU" sz="2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РЕСУРСНЫЕ ТЕХНОЛОГИИ СОЦИАЛЬНОГО СОПРОВОЖДЕНИЯ ПОДРОСТКОВ В УСЛОВИЯХ ГЦОРЗП «ЮВЕНТА» 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E03B0825-C84A-4CE6-B6AF-6701F1A4F941}"/>
              </a:ext>
            </a:extLst>
          </p:cNvPr>
          <p:cNvSpPr txBox="1">
            <a:spLocks/>
          </p:cNvSpPr>
          <p:nvPr/>
        </p:nvSpPr>
        <p:spPr>
          <a:xfrm>
            <a:off x="5649314" y="3429862"/>
            <a:ext cx="4572000" cy="1020564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Ульяна Николаевна Уерги</a:t>
            </a:r>
          </a:p>
          <a:p>
            <a:pPr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отделение психологической помощи </a:t>
            </a:r>
          </a:p>
          <a:p>
            <a:pPr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 службой «Телефон доверия» </a:t>
            </a:r>
          </a:p>
          <a:p>
            <a:pPr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СПб ГБУЗ ГЦОРЗП «Ювента»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6E6BB6C-46EC-4CCD-9DB4-0FE881FA9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964" y="134115"/>
            <a:ext cx="2214701" cy="45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91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D3D9986A-7323-43A0-B0CB-A2A77F621CC0}"/>
              </a:ext>
            </a:extLst>
          </p:cNvPr>
          <p:cNvSpPr/>
          <p:nvPr/>
        </p:nvSpPr>
        <p:spPr>
          <a:xfrm>
            <a:off x="340457" y="249251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80" t="-99028" r="-7454" b="-135701"/>
            </a:stretch>
          </a:blipFill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8BC468-C398-46AD-ADEA-15D0D70E263A}"/>
              </a:ext>
            </a:extLst>
          </p:cNvPr>
          <p:cNvSpPr/>
          <p:nvPr/>
        </p:nvSpPr>
        <p:spPr bwMode="auto">
          <a:xfrm>
            <a:off x="3689919" y="85862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EE6E6B1-1ADF-4552-BEE1-0C2E17CA7877}"/>
              </a:ext>
            </a:extLst>
          </p:cNvPr>
          <p:cNvSpPr/>
          <p:nvPr/>
        </p:nvSpPr>
        <p:spPr bwMode="auto">
          <a:xfrm>
            <a:off x="3825092" y="157635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293B97A-7E0E-4D54-AD45-063FFE490EC7}"/>
              </a:ext>
            </a:extLst>
          </p:cNvPr>
          <p:cNvSpPr/>
          <p:nvPr/>
        </p:nvSpPr>
        <p:spPr bwMode="auto">
          <a:xfrm>
            <a:off x="3689919" y="3112831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789B4A4-767D-4269-9159-0F2639E3655D}"/>
              </a:ext>
            </a:extLst>
          </p:cNvPr>
          <p:cNvSpPr/>
          <p:nvPr/>
        </p:nvSpPr>
        <p:spPr bwMode="auto">
          <a:xfrm>
            <a:off x="3743628" y="391064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90AC3F5-A0B9-429E-9CF6-38FD32EC18A7}"/>
              </a:ext>
            </a:extLst>
          </p:cNvPr>
          <p:cNvSpPr/>
          <p:nvPr/>
        </p:nvSpPr>
        <p:spPr bwMode="auto">
          <a:xfrm>
            <a:off x="3689919" y="85862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CB25F9F-52D6-4D01-8860-63A92CCC77B8}"/>
              </a:ext>
            </a:extLst>
          </p:cNvPr>
          <p:cNvSpPr/>
          <p:nvPr/>
        </p:nvSpPr>
        <p:spPr bwMode="auto">
          <a:xfrm>
            <a:off x="3825092" y="157635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13B0260-7DB2-480A-BD13-C094DBB30BD9}"/>
              </a:ext>
            </a:extLst>
          </p:cNvPr>
          <p:cNvSpPr/>
          <p:nvPr/>
        </p:nvSpPr>
        <p:spPr bwMode="auto">
          <a:xfrm>
            <a:off x="3689919" y="3112831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6D9F9A9-A7C9-414A-8C3A-E43FC4C3DA81}"/>
              </a:ext>
            </a:extLst>
          </p:cNvPr>
          <p:cNvSpPr/>
          <p:nvPr/>
        </p:nvSpPr>
        <p:spPr bwMode="auto">
          <a:xfrm>
            <a:off x="3743628" y="391064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37E4179-9B13-492C-B374-021B64F53176}"/>
              </a:ext>
            </a:extLst>
          </p:cNvPr>
          <p:cNvSpPr/>
          <p:nvPr/>
        </p:nvSpPr>
        <p:spPr bwMode="auto">
          <a:xfrm>
            <a:off x="2896713" y="1"/>
            <a:ext cx="6247288" cy="5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Google Shape;71;p15">
            <a:extLst>
              <a:ext uri="{FF2B5EF4-FFF2-40B4-BE49-F238E27FC236}">
                <a16:creationId xmlns:a16="http://schemas.microsoft.com/office/drawing/2014/main" id="{88F750CE-68B2-4189-BF1A-8E470CAB7A31}"/>
              </a:ext>
            </a:extLst>
          </p:cNvPr>
          <p:cNvSpPr txBox="1">
            <a:spLocks/>
          </p:cNvSpPr>
          <p:nvPr/>
        </p:nvSpPr>
        <p:spPr bwMode="auto">
          <a:xfrm>
            <a:off x="2720368" y="72799"/>
            <a:ext cx="5768596" cy="5367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СОДЕЙСТВИЕ </a:t>
            </a:r>
            <a:b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ПОЛУЧЕНИИ АДРЕСНОЙ ПОМОЩИ</a:t>
            </a:r>
          </a:p>
        </p:txBody>
      </p:sp>
      <p:pic>
        <p:nvPicPr>
          <p:cNvPr id="32" name="Picture 6" descr="https://sun9-38.userapi.com/impg/igf86otbjr_xWH3EYFxiuuRYbgoqtVO8COB7rw/kk_wIgJo4fY.jpg?size=1280x960&amp;quality=95&amp;sign=fb98cce75eae5a5241c3e1975b7606c5&amp;type=album">
            <a:extLst>
              <a:ext uri="{FF2B5EF4-FFF2-40B4-BE49-F238E27FC236}">
                <a16:creationId xmlns:a16="http://schemas.microsoft.com/office/drawing/2014/main" id="{A810FBF9-86B8-4699-84E0-AEF74B6EC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293" y="887722"/>
            <a:ext cx="3035790" cy="227684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A1B74219-F7DF-423B-9497-CA31C3F11716}"/>
              </a:ext>
            </a:extLst>
          </p:cNvPr>
          <p:cNvGrpSpPr/>
          <p:nvPr/>
        </p:nvGrpSpPr>
        <p:grpSpPr>
          <a:xfrm>
            <a:off x="247156" y="1155163"/>
            <a:ext cx="2257217" cy="3089608"/>
            <a:chOff x="176464" y="1110933"/>
            <a:chExt cx="2089246" cy="3017475"/>
          </a:xfrm>
        </p:grpSpPr>
        <p:pic>
          <p:nvPicPr>
            <p:cNvPr id="34" name="Picture 2" descr="https://sun9-13.userapi.com/impg/2sg486jUhTQS72-isMAUagUD9aMIMs3eVjTQTg/-8m9hWQK__8.jpg?size=486x1080&amp;quality=95&amp;sign=b2edace4c2f1a9b99802156f2ee49bac&amp;type=album">
              <a:extLst>
                <a:ext uri="{FF2B5EF4-FFF2-40B4-BE49-F238E27FC236}">
                  <a16:creationId xmlns:a16="http://schemas.microsoft.com/office/drawing/2014/main" id="{B2C1C6F5-76B3-4F3E-B250-6E2FF51137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1" t="10075" r="2220" b="68165"/>
            <a:stretch/>
          </p:blipFill>
          <p:spPr bwMode="auto">
            <a:xfrm>
              <a:off x="176464" y="1110933"/>
              <a:ext cx="2089246" cy="105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4" descr="https://sun9-7.userapi.com/impg/jvzPk9BbMNfdOI7xDBs8W3UUn2GiBexqAXTXYw/BFGNdLTIkeM.jpg?size=486x1080&amp;quality=95&amp;sign=d83b25a7c69769abd9d23efb5721bf47&amp;type=album">
              <a:extLst>
                <a:ext uri="{FF2B5EF4-FFF2-40B4-BE49-F238E27FC236}">
                  <a16:creationId xmlns:a16="http://schemas.microsoft.com/office/drawing/2014/main" id="{54B263BA-F447-4434-97D0-8C0FCC8BA4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84" t="22790" r="-262" b="22947"/>
            <a:stretch/>
          </p:blipFill>
          <p:spPr bwMode="auto">
            <a:xfrm>
              <a:off x="321518" y="2149502"/>
              <a:ext cx="1656626" cy="1978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6" name="Picture 6" descr="https://sun9-73.userapi.com/impg/0APVeJFf_YFbw7MMJ0BKWTw3nMfFTNIbP3rIAA/nhT-CrbYWBc.jpg?size=486x1080&amp;quality=95&amp;sign=492d70e1df5a2f06ccf0c28c3ebfcedc&amp;type=album">
            <a:extLst>
              <a:ext uri="{FF2B5EF4-FFF2-40B4-BE49-F238E27FC236}">
                <a16:creationId xmlns:a16="http://schemas.microsoft.com/office/drawing/2014/main" id="{C2D3FD5F-FD09-47EA-B0D2-A84E5ADB98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" t="2873" r="72" b="52531"/>
          <a:stretch/>
        </p:blipFill>
        <p:spPr bwMode="auto">
          <a:xfrm>
            <a:off x="2504373" y="3145016"/>
            <a:ext cx="1789815" cy="178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0" descr="https://sun9-55.userapi.com/impg/_Rq9yKqkQaX0YWAaIkARagYGwUC2T1GKsO9rlg/8WZGEJIdmhQ.jpg?size=486x1080&amp;quality=95&amp;sign=ec9cce76ddd01e4424235621df5e5476&amp;type=album">
            <a:extLst>
              <a:ext uri="{FF2B5EF4-FFF2-40B4-BE49-F238E27FC236}">
                <a16:creationId xmlns:a16="http://schemas.microsoft.com/office/drawing/2014/main" id="{1A1AFFE1-66C3-4EC6-A4B0-40349ADDCA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3" t="6749" r="-413" b="44129"/>
          <a:stretch/>
        </p:blipFill>
        <p:spPr bwMode="auto">
          <a:xfrm>
            <a:off x="4347932" y="3184114"/>
            <a:ext cx="1638878" cy="177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B10D4EAC-0914-48F4-A367-C151F3B9DD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6377739" y="3546554"/>
            <a:ext cx="2274850" cy="138827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090EE02-3A39-4224-ABC5-AA3F5F00D8F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0933" t="15977" r="40508" b="24797"/>
          <a:stretch/>
        </p:blipFill>
        <p:spPr bwMode="auto">
          <a:xfrm>
            <a:off x="6377739" y="887722"/>
            <a:ext cx="2215355" cy="256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9981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233701-043C-42A8-B0A0-C96F16B0AAC3}"/>
              </a:ext>
            </a:extLst>
          </p:cNvPr>
          <p:cNvSpPr txBox="1">
            <a:spLocks/>
          </p:cNvSpPr>
          <p:nvPr/>
        </p:nvSpPr>
        <p:spPr bwMode="auto">
          <a:xfrm>
            <a:off x="1180724" y="230378"/>
            <a:ext cx="7886700" cy="43361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2060"/>
                </a:solidFill>
                <a:latin typeface="Manrope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SzPts val="2800"/>
              <a:defRPr/>
            </a:pPr>
            <a:r>
              <a:rPr lang="ru-RU" sz="2000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ПРОЕКТ «ВСЕГДА НА СВЯЗИ»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50D4134-A300-46D3-8CD7-B8E0C7E3FE50}"/>
              </a:ext>
            </a:extLst>
          </p:cNvPr>
          <p:cNvGrpSpPr/>
          <p:nvPr/>
        </p:nvGrpSpPr>
        <p:grpSpPr>
          <a:xfrm>
            <a:off x="116476" y="2258455"/>
            <a:ext cx="3293692" cy="2535914"/>
            <a:chOff x="116476" y="2046228"/>
            <a:chExt cx="3293692" cy="2535914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1AEEACC7-FCD4-407B-8BCB-4C4E5381CD19}"/>
                </a:ext>
              </a:extLst>
            </p:cNvPr>
            <p:cNvSpPr/>
            <p:nvPr/>
          </p:nvSpPr>
          <p:spPr>
            <a:xfrm>
              <a:off x="118141" y="2046228"/>
              <a:ext cx="32858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/>
              <a:r>
                <a:rPr lang="ru-RU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Информационное просвещение </a:t>
              </a:r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05CE05D9-1419-4A49-B1B0-E0D7CA141E28}"/>
                </a:ext>
              </a:extLst>
            </p:cNvPr>
            <p:cNvSpPr/>
            <p:nvPr/>
          </p:nvSpPr>
          <p:spPr>
            <a:xfrm>
              <a:off x="124275" y="2507244"/>
              <a:ext cx="328589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/>
              <a:r>
                <a:rPr lang="ru-RU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Предоставление информационного содействия 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911196D3-E820-46EB-8905-F3EE484836BF}"/>
                </a:ext>
              </a:extLst>
            </p:cNvPr>
            <p:cNvSpPr/>
            <p:nvPr/>
          </p:nvSpPr>
          <p:spPr>
            <a:xfrm>
              <a:off x="124275" y="3090723"/>
              <a:ext cx="3285892" cy="9079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/>
              <a:endParaRPr lang="en-US" sz="1050" dirty="0"/>
            </a:p>
            <a:p>
              <a:pPr fontAlgn="base"/>
              <a:r>
                <a:rPr lang="ru-RU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Создание виртуальной площадки для общения</a:t>
              </a:r>
            </a:p>
            <a:p>
              <a:pPr algn="ctr" fontAlgn="base"/>
              <a:endParaRPr lang="ru-RU" sz="1050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FAC31615-21EA-428E-A2A3-B58BB3FB2E4A}"/>
                </a:ext>
              </a:extLst>
            </p:cNvPr>
            <p:cNvSpPr/>
            <p:nvPr/>
          </p:nvSpPr>
          <p:spPr>
            <a:xfrm>
              <a:off x="116476" y="3997367"/>
              <a:ext cx="329369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/>
              <a:r>
                <a:rPr lang="ru-RU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Мониторинг и анализ актуальных вопросов </a:t>
              </a:r>
            </a:p>
          </p:txBody>
        </p:sp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8E7B91C-2B7D-4151-BB4E-2579B53343CF}"/>
              </a:ext>
            </a:extLst>
          </p:cNvPr>
          <p:cNvSpPr/>
          <p:nvPr/>
        </p:nvSpPr>
        <p:spPr bwMode="auto">
          <a:xfrm>
            <a:off x="225188" y="1024755"/>
            <a:ext cx="8693624" cy="861004"/>
          </a:xfrm>
          <a:prstGeom prst="rect">
            <a:avLst/>
          </a:prstGeom>
          <a:solidFill>
            <a:schemeClr val="bg1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повышение социально-психологических компетенций и ответственности юных беременных и матерей с детьми в вопросах родительства, оказание им помощи в трудной жизненной ситуации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E33AD4-360D-4218-862F-8133604E1A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67" t="11021" r="858" b="4747"/>
          <a:stretch/>
        </p:blipFill>
        <p:spPr bwMode="auto">
          <a:xfrm>
            <a:off x="3436468" y="3529304"/>
            <a:ext cx="1859224" cy="123021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D07878F-18B2-42F3-B1E8-845A5BDBB1BE}"/>
              </a:ext>
            </a:extLst>
          </p:cNvPr>
          <p:cNvSpPr/>
          <p:nvPr/>
        </p:nvSpPr>
        <p:spPr bwMode="auto">
          <a:xfrm>
            <a:off x="5295692" y="2124015"/>
            <a:ext cx="43811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Инструменты реализации</a:t>
            </a:r>
          </a:p>
          <a:p>
            <a:pPr fontAlgn="base"/>
            <a:endParaRPr lang="ru-RU" dirty="0"/>
          </a:p>
          <a:p>
            <a:pPr fontAlgn="base"/>
            <a:r>
              <a:rPr lang="ru-RU" dirty="0"/>
              <a:t>	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«Телефон доверия»</a:t>
            </a:r>
          </a:p>
          <a:p>
            <a:pPr fontAlgn="base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	Закрытая группа ВКонтакте 		«Новые роли» </a:t>
            </a:r>
          </a:p>
          <a:p>
            <a:pPr fontAlgn="base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	Телеграмм-чат </a:t>
            </a:r>
          </a:p>
          <a:p>
            <a:pPr fontAlgn="base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	«Между нами мамочками»</a:t>
            </a:r>
          </a:p>
        </p:txBody>
      </p:sp>
      <p:pic>
        <p:nvPicPr>
          <p:cNvPr id="11" name="Рисунок 10" descr="Центр обработки вызовов">
            <a:extLst>
              <a:ext uri="{FF2B5EF4-FFF2-40B4-BE49-F238E27FC236}">
                <a16:creationId xmlns:a16="http://schemas.microsoft.com/office/drawing/2014/main" id="{E7F779C9-9B3B-49D4-A331-6CE107DFA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5559204" y="2410545"/>
            <a:ext cx="553205" cy="553205"/>
          </a:xfrm>
          <a:prstGeom prst="rect">
            <a:avLst/>
          </a:prstGeom>
        </p:spPr>
      </p:pic>
      <p:pic>
        <p:nvPicPr>
          <p:cNvPr id="12" name="Picture 8" descr="https://sun6-22.userapi.com/s/v1/ig2/ZEFfMz5sDtG4CODpfbTmhjwjKl2nAEeHEupCIcunuxLOdD4yJrXCD1fSVPCRJcRIBpDV6gOo1DD07R3XGXUpZXsc.jpg?size=1024x1024&amp;quality=96&amp;crop=0,0,1024,1024&amp;ava=1">
            <a:extLst>
              <a:ext uri="{FF2B5EF4-FFF2-40B4-BE49-F238E27FC236}">
                <a16:creationId xmlns:a16="http://schemas.microsoft.com/office/drawing/2014/main" id="{EEA170AE-E91A-4684-89F8-E73417433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092" y="3067915"/>
            <a:ext cx="435436" cy="43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Логотип Ювента">
            <a:extLst>
              <a:ext uri="{FF2B5EF4-FFF2-40B4-BE49-F238E27FC236}">
                <a16:creationId xmlns:a16="http://schemas.microsoft.com/office/drawing/2014/main" id="{C3A56849-15EA-4E08-8875-2B8A5B399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34" y="2306380"/>
            <a:ext cx="265370" cy="26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sun9-27.userapi.com/impg/EHdxZWSUTw6tgSAHmB7iJASQzM_umY__VTAbSA/IqzqrVW9H9c.jpg?size=1347x1347&amp;quality=95&amp;sign=284d870fc7ef7b39a847d36c247c4da3&amp;c_uniq_tag=Lsi2pgtJwQAWlyKXgJJXU_Sl3t7cCozjvfFQpJlQ9F0&amp;type=album">
            <a:extLst>
              <a:ext uri="{FF2B5EF4-FFF2-40B4-BE49-F238E27FC236}">
                <a16:creationId xmlns:a16="http://schemas.microsoft.com/office/drawing/2014/main" id="{8F4FA627-4404-46BC-A8DD-81A982A55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207" y="3691284"/>
            <a:ext cx="553205" cy="55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7859F0C3-F452-4161-BE33-EB27D728A5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5" r="725" b="54908"/>
          <a:stretch/>
        </p:blipFill>
        <p:spPr bwMode="auto">
          <a:xfrm>
            <a:off x="3589689" y="2025282"/>
            <a:ext cx="1418685" cy="134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reeform 4">
            <a:extLst>
              <a:ext uri="{FF2B5EF4-FFF2-40B4-BE49-F238E27FC236}">
                <a16:creationId xmlns:a16="http://schemas.microsoft.com/office/drawing/2014/main" id="{75D7DB90-13E9-4B5A-9A69-297C99799E3C}"/>
              </a:ext>
            </a:extLst>
          </p:cNvPr>
          <p:cNvSpPr/>
          <p:nvPr/>
        </p:nvSpPr>
        <p:spPr bwMode="auto">
          <a:xfrm>
            <a:off x="938392" y="222630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680" t="-99028" r="-7454" b="-135701"/>
            </a:stretch>
          </a:blipFill>
        </p:spPr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BAF73477-8095-4F84-B78F-62831E1A33A3}"/>
              </a:ext>
            </a:extLst>
          </p:cNvPr>
          <p:cNvSpPr/>
          <p:nvPr/>
        </p:nvSpPr>
        <p:spPr>
          <a:xfrm rot="-10800000">
            <a:off x="-7091" y="4908639"/>
            <a:ext cx="9151089" cy="249779"/>
          </a:xfrm>
          <a:prstGeom prst="rect">
            <a:avLst/>
          </a:prstGeom>
          <a:gradFill rotWithShape="1">
            <a:gsLst>
              <a:gs pos="0">
                <a:schemeClr val="accent4">
                  <a:alpha val="29000"/>
                </a:schemeClr>
              </a:gs>
              <a:gs pos="100000">
                <a:schemeClr val="accent4">
                  <a:alpha val="32000"/>
                </a:schemeClr>
              </a:gs>
            </a:gsLst>
            <a:lin ang="0"/>
          </a:gradFill>
        </p:spPr>
      </p:sp>
    </p:spTree>
    <p:extLst>
      <p:ext uri="{BB962C8B-B14F-4D97-AF65-F5344CB8AC3E}">
        <p14:creationId xmlns:p14="http://schemas.microsoft.com/office/powerpoint/2010/main" val="3288967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E22AC992-2F73-4010-A393-98F020DF3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0" r="26147" b="3672"/>
          <a:stretch/>
        </p:blipFill>
        <p:spPr bwMode="auto">
          <a:xfrm>
            <a:off x="6341893" y="2880544"/>
            <a:ext cx="1412724" cy="182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A8F611-5A2E-4F4D-AC1F-76064BF181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6" t="1782" r="4952"/>
          <a:stretch/>
        </p:blipFill>
        <p:spPr bwMode="auto">
          <a:xfrm rot="5400000">
            <a:off x="1503051" y="3053000"/>
            <a:ext cx="2323766" cy="1728756"/>
          </a:xfrm>
          <a:prstGeom prst="rect">
            <a:avLst/>
          </a:prstGeom>
        </p:spPr>
      </p:pic>
      <p:pic>
        <p:nvPicPr>
          <p:cNvPr id="4" name="Picture 6" descr="Picture background">
            <a:extLst>
              <a:ext uri="{FF2B5EF4-FFF2-40B4-BE49-F238E27FC236}">
                <a16:creationId xmlns:a16="http://schemas.microsoft.com/office/drawing/2014/main" id="{C8EE155A-B43A-4F4F-9EF3-B59692EA42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3" r="74200" b="20689"/>
          <a:stretch/>
        </p:blipFill>
        <p:spPr bwMode="auto">
          <a:xfrm>
            <a:off x="1758605" y="2443671"/>
            <a:ext cx="1879298" cy="270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71;p15">
            <a:extLst>
              <a:ext uri="{FF2B5EF4-FFF2-40B4-BE49-F238E27FC236}">
                <a16:creationId xmlns:a16="http://schemas.microsoft.com/office/drawing/2014/main" id="{95EF411B-98DE-4270-A228-3AD0E7CBA35D}"/>
              </a:ext>
            </a:extLst>
          </p:cNvPr>
          <p:cNvSpPr txBox="1">
            <a:spLocks/>
          </p:cNvSpPr>
          <p:nvPr/>
        </p:nvSpPr>
        <p:spPr bwMode="auto">
          <a:xfrm>
            <a:off x="2949107" y="188846"/>
            <a:ext cx="6341731" cy="752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ГРУППОВАЯ РАБОТА </a:t>
            </a:r>
          </a:p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ЮНЫМИ БЕРЕМЕННЫМИ И МОЛОДЫМИ СЕМЬЯМИ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515C440-DF53-4BD4-A61E-5992056E6A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5" r="1621" b="20194"/>
          <a:stretch/>
        </p:blipFill>
        <p:spPr bwMode="auto">
          <a:xfrm>
            <a:off x="0" y="2720072"/>
            <a:ext cx="1772924" cy="241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A5F748-6667-4ED4-A9AC-B0ED8748B52D}"/>
              </a:ext>
            </a:extLst>
          </p:cNvPr>
          <p:cNvSpPr txBox="1"/>
          <p:nvPr/>
        </p:nvSpPr>
        <p:spPr bwMode="auto">
          <a:xfrm>
            <a:off x="229413" y="1469322"/>
            <a:ext cx="882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50000"/>
                </a:schemeClr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400" b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Актуализация потребности в выработке новой социальной роли – роли родителя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50000"/>
                </a:schemeClr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400" b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Информирование о ресурсах повышения родительских компетенций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>
                  <a:lumMod val="50000"/>
                </a:schemeClr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400" b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Содействие формированию поддерживающих взаимоотношений между партнерами </a:t>
            </a:r>
            <a:br>
              <a:rPr lang="ru-RU" sz="1400" b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400" b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вопросах предстоящего родительства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3DBA8D-202D-4B0D-AC56-FBDE19CEDBDA}"/>
              </a:ext>
            </a:extLst>
          </p:cNvPr>
          <p:cNvSpPr/>
          <p:nvPr/>
        </p:nvSpPr>
        <p:spPr bwMode="auto">
          <a:xfrm>
            <a:off x="1233030" y="1024755"/>
            <a:ext cx="6509335" cy="360909"/>
          </a:xfrm>
          <a:prstGeom prst="rect">
            <a:avLst/>
          </a:prstGeom>
          <a:solidFill>
            <a:schemeClr val="bg1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Тренинг «Новые роли: ответственное родительство»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C5FED88C-0575-461D-B9B4-E04DE4213E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2" t="4242" r="26458"/>
          <a:stretch/>
        </p:blipFill>
        <p:spPr bwMode="auto">
          <a:xfrm>
            <a:off x="3493780" y="2719739"/>
            <a:ext cx="2873725" cy="242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Picture background">
            <a:extLst>
              <a:ext uri="{FF2B5EF4-FFF2-40B4-BE49-F238E27FC236}">
                <a16:creationId xmlns:a16="http://schemas.microsoft.com/office/drawing/2014/main" id="{F92656DD-71F6-45CA-8C53-D032D12CD8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3" r="74200" b="20689"/>
          <a:stretch/>
        </p:blipFill>
        <p:spPr bwMode="auto">
          <a:xfrm>
            <a:off x="3493780" y="2443671"/>
            <a:ext cx="2983649" cy="270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Picture background">
            <a:extLst>
              <a:ext uri="{FF2B5EF4-FFF2-40B4-BE49-F238E27FC236}">
                <a16:creationId xmlns:a16="http://schemas.microsoft.com/office/drawing/2014/main" id="{7392F4CC-1D60-4E2E-84FD-696A3D8F6A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3" r="74200" b="20689"/>
          <a:stretch/>
        </p:blipFill>
        <p:spPr bwMode="auto">
          <a:xfrm>
            <a:off x="0" y="2443671"/>
            <a:ext cx="1879298" cy="270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C47CCFFB-3CA6-4077-AF6A-2041B75893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" t="16749" r="11130" b="2268"/>
          <a:stretch/>
        </p:blipFill>
        <p:spPr bwMode="auto">
          <a:xfrm flipH="1">
            <a:off x="7754617" y="2951654"/>
            <a:ext cx="1324160" cy="176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Picture background">
            <a:extLst>
              <a:ext uri="{FF2B5EF4-FFF2-40B4-BE49-F238E27FC236}">
                <a16:creationId xmlns:a16="http://schemas.microsoft.com/office/drawing/2014/main" id="{C6A2A9D0-BABC-4555-99E6-912EA96AB6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3" r="74200" b="20689"/>
          <a:stretch/>
        </p:blipFill>
        <p:spPr bwMode="auto">
          <a:xfrm>
            <a:off x="7727240" y="2440226"/>
            <a:ext cx="1454179" cy="27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Picture background">
            <a:extLst>
              <a:ext uri="{FF2B5EF4-FFF2-40B4-BE49-F238E27FC236}">
                <a16:creationId xmlns:a16="http://schemas.microsoft.com/office/drawing/2014/main" id="{530D485D-BED3-483B-B634-E889A05614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3" r="74200" b="20689"/>
          <a:stretch/>
        </p:blipFill>
        <p:spPr bwMode="auto">
          <a:xfrm>
            <a:off x="6341893" y="2440227"/>
            <a:ext cx="1454179" cy="270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reeform 4">
            <a:extLst>
              <a:ext uri="{FF2B5EF4-FFF2-40B4-BE49-F238E27FC236}">
                <a16:creationId xmlns:a16="http://schemas.microsoft.com/office/drawing/2014/main" id="{C5607ADF-2932-41F6-9B32-981C8A718338}"/>
              </a:ext>
            </a:extLst>
          </p:cNvPr>
          <p:cNvSpPr/>
          <p:nvPr/>
        </p:nvSpPr>
        <p:spPr>
          <a:xfrm>
            <a:off x="738606" y="286910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680" t="-99028" r="-7454" b="-135701"/>
            </a:stretch>
          </a:blipFill>
        </p:spPr>
      </p:sp>
    </p:spTree>
    <p:extLst>
      <p:ext uri="{BB962C8B-B14F-4D97-AF65-F5344CB8AC3E}">
        <p14:creationId xmlns:p14="http://schemas.microsoft.com/office/powerpoint/2010/main" val="83586060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B2F4F2C-3623-417E-A491-CD4006B41D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3693" y="2729950"/>
            <a:ext cx="2859895" cy="1918123"/>
          </a:xfrm>
          <a:prstGeom prst="rect">
            <a:avLst/>
          </a:prstGeom>
        </p:spPr>
      </p:pic>
      <p:pic>
        <p:nvPicPr>
          <p:cNvPr id="3" name="Picture 6" descr="Picture background">
            <a:extLst>
              <a:ext uri="{FF2B5EF4-FFF2-40B4-BE49-F238E27FC236}">
                <a16:creationId xmlns:a16="http://schemas.microsoft.com/office/drawing/2014/main" id="{77A18E9C-7C51-493D-BB72-086AB6039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3" r="74200" b="20689"/>
          <a:stretch/>
        </p:blipFill>
        <p:spPr bwMode="auto">
          <a:xfrm>
            <a:off x="3160334" y="2436827"/>
            <a:ext cx="3056068" cy="271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sun9-47.userapi.com/impg/GOvy7dbJWEAeOE78v2mFJjmVc5L_Z0jmfP6kDw/Ctit4nTSCCc.jpg?size=1280x782&amp;quality=95&amp;sign=866d8ddcafc4df962a558b0ec9dc6473&amp;type=album">
            <a:extLst>
              <a:ext uri="{FF2B5EF4-FFF2-40B4-BE49-F238E27FC236}">
                <a16:creationId xmlns:a16="http://schemas.microsoft.com/office/drawing/2014/main" id="{B4F3D6D8-19A1-41D0-ADBF-E1B4F09EE9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"/>
          <a:stretch/>
        </p:blipFill>
        <p:spPr bwMode="auto">
          <a:xfrm>
            <a:off x="63359" y="2718831"/>
            <a:ext cx="3078790" cy="192924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Picture background">
            <a:extLst>
              <a:ext uri="{FF2B5EF4-FFF2-40B4-BE49-F238E27FC236}">
                <a16:creationId xmlns:a16="http://schemas.microsoft.com/office/drawing/2014/main" id="{920BF65A-4E30-4C55-97A8-B0B3BCAD44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3" r="74200" b="20689"/>
          <a:stretch/>
        </p:blipFill>
        <p:spPr bwMode="auto">
          <a:xfrm>
            <a:off x="0" y="2436828"/>
            <a:ext cx="3205508" cy="271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3ACE313A-617E-4818-908F-0AF03315F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60" y="2841681"/>
            <a:ext cx="2819460" cy="204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Picture background">
            <a:extLst>
              <a:ext uri="{FF2B5EF4-FFF2-40B4-BE49-F238E27FC236}">
                <a16:creationId xmlns:a16="http://schemas.microsoft.com/office/drawing/2014/main" id="{2A362075-4DBB-41AF-8F4F-D015355DD6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3" r="74200" b="20689"/>
          <a:stretch/>
        </p:blipFill>
        <p:spPr bwMode="auto">
          <a:xfrm>
            <a:off x="6130185" y="2429960"/>
            <a:ext cx="3050378" cy="271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71;p15">
            <a:extLst>
              <a:ext uri="{FF2B5EF4-FFF2-40B4-BE49-F238E27FC236}">
                <a16:creationId xmlns:a16="http://schemas.microsoft.com/office/drawing/2014/main" id="{031A24A3-37A5-4466-B538-E3313A948939}"/>
              </a:ext>
            </a:extLst>
          </p:cNvPr>
          <p:cNvSpPr txBox="1">
            <a:spLocks/>
          </p:cNvSpPr>
          <p:nvPr/>
        </p:nvSpPr>
        <p:spPr bwMode="auto">
          <a:xfrm>
            <a:off x="2949107" y="188846"/>
            <a:ext cx="6341731" cy="752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ГРУППОВАЯ РАБОТА </a:t>
            </a:r>
          </a:p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ЮНЫМИ БЕРЕМЕННЫМИ И МОЛОДЫМИ СЕМЬЯМИ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86736E6-B536-4AB2-982D-C0E3395BAA5A}"/>
              </a:ext>
            </a:extLst>
          </p:cNvPr>
          <p:cNvSpPr/>
          <p:nvPr/>
        </p:nvSpPr>
        <p:spPr bwMode="auto">
          <a:xfrm>
            <a:off x="1219380" y="1034880"/>
            <a:ext cx="6509335" cy="360909"/>
          </a:xfrm>
          <a:prstGeom prst="rect">
            <a:avLst/>
          </a:prstGeom>
          <a:solidFill>
            <a:schemeClr val="bg1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Ресурсные встречи для молодых родителей с детьми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9907F8-12AA-44F8-802F-326EF603E677}"/>
              </a:ext>
            </a:extLst>
          </p:cNvPr>
          <p:cNvSpPr txBox="1"/>
          <p:nvPr/>
        </p:nvSpPr>
        <p:spPr bwMode="auto">
          <a:xfrm>
            <a:off x="3742622" y="1468986"/>
            <a:ext cx="54013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Мастер-классы по оказанию помощи детям при несчастных случаях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F8691B-E4B3-4740-B493-D4F31BFEE717}"/>
              </a:ext>
            </a:extLst>
          </p:cNvPr>
          <p:cNvSpPr txBox="1"/>
          <p:nvPr/>
        </p:nvSpPr>
        <p:spPr bwMode="auto">
          <a:xfrm>
            <a:off x="3742622" y="1742155"/>
            <a:ext cx="68096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Мастер-классы по уходу и развитию детей раннего возраста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F61CE2-DA1C-4BF5-9F65-C407B3A5C182}"/>
              </a:ext>
            </a:extLst>
          </p:cNvPr>
          <p:cNvSpPr txBox="1"/>
          <p:nvPr/>
        </p:nvSpPr>
        <p:spPr bwMode="auto">
          <a:xfrm>
            <a:off x="3742622" y="2015324"/>
            <a:ext cx="46454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Мастер-классы по фитнес-занятиям для молодых </a:t>
            </a:r>
            <a:r>
              <a:rPr lang="ru-RU" sz="1400" dirty="0">
                <a:solidFill>
                  <a:schemeClr val="bg1"/>
                </a:solidFill>
                <a:latin typeface="Gilroy Light" panose="00000400000000000000" charset="-52"/>
              </a:rPr>
              <a:t>мам</a:t>
            </a:r>
            <a:endParaRPr lang="ru-RU" sz="1400" dirty="0">
              <a:solidFill>
                <a:schemeClr val="bg1"/>
              </a:solidFill>
              <a:latin typeface="Gilroy Light" panose="00000400000000000000" charset="-52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80D3F5-3A44-49BF-BE4A-D0F6E0264A82}"/>
              </a:ext>
            </a:extLst>
          </p:cNvPr>
          <p:cNvSpPr txBox="1"/>
          <p:nvPr/>
        </p:nvSpPr>
        <p:spPr bwMode="auto">
          <a:xfrm>
            <a:off x="40322" y="1439255"/>
            <a:ext cx="37023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Создание ресурсной среды </a:t>
            </a:r>
          </a:p>
          <a:p>
            <a:pPr marL="285750" indent="-285750"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Содействие формированию позитивного опыта родительства</a:t>
            </a:r>
          </a:p>
          <a:p>
            <a:pPr marL="285750" indent="-285750">
              <a:buClr>
                <a:srgbClr val="FF6600"/>
              </a:buClr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Создание условий для обмена опытом</a:t>
            </a:r>
          </a:p>
        </p:txBody>
      </p:sp>
      <p:pic>
        <p:nvPicPr>
          <p:cNvPr id="14" name="Picture 18" descr="FirstAid - Центр обучения первой помощи First Aid">
            <a:extLst>
              <a:ext uri="{FF2B5EF4-FFF2-40B4-BE49-F238E27FC236}">
                <a16:creationId xmlns:a16="http://schemas.microsoft.com/office/drawing/2014/main" id="{6FEA3A58-BC48-4BA5-8196-1C20C3367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073" y="3058030"/>
            <a:ext cx="203786" cy="20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Детская поликлиника 37 лого">
            <a:extLst>
              <a:ext uri="{FF2B5EF4-FFF2-40B4-BE49-F238E27FC236}">
                <a16:creationId xmlns:a16="http://schemas.microsoft.com/office/drawing/2014/main" id="{6D5B5213-763A-45BA-8C11-8D76BBB58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603" y="3077905"/>
            <a:ext cx="210654" cy="20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4" descr="Picture 64">
            <a:extLst>
              <a:ext uri="{FF2B5EF4-FFF2-40B4-BE49-F238E27FC236}">
                <a16:creationId xmlns:a16="http://schemas.microsoft.com/office/drawing/2014/main" id="{5A31FB6D-B4FF-4143-A84C-5BF426860D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8586945" y="3013996"/>
            <a:ext cx="333831" cy="333831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Freeform 4">
            <a:extLst>
              <a:ext uri="{FF2B5EF4-FFF2-40B4-BE49-F238E27FC236}">
                <a16:creationId xmlns:a16="http://schemas.microsoft.com/office/drawing/2014/main" id="{AE1312DD-1E77-4DC8-B731-4C59D822BE5E}"/>
              </a:ext>
            </a:extLst>
          </p:cNvPr>
          <p:cNvSpPr/>
          <p:nvPr/>
        </p:nvSpPr>
        <p:spPr>
          <a:xfrm>
            <a:off x="780059" y="286910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680" t="-99028" r="-7454" b="-135701"/>
            </a:stretch>
          </a:blipFill>
        </p:spPr>
      </p:sp>
    </p:spTree>
    <p:extLst>
      <p:ext uri="{BB962C8B-B14F-4D97-AF65-F5344CB8AC3E}">
        <p14:creationId xmlns:p14="http://schemas.microsoft.com/office/powerpoint/2010/main" val="206647946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45.userapi.com/impg/QeIvH4F_EeRKWiirBrqR2eFqWA2Qzk7HuKUmgA/pn87yj7ooNk.jpg?size=1280x853&amp;quality=95&amp;sign=3a6c05c980a66e65d3be6cd9a7bf283a&amp;type=album">
            <a:extLst>
              <a:ext uri="{FF2B5EF4-FFF2-40B4-BE49-F238E27FC236}">
                <a16:creationId xmlns:a16="http://schemas.microsoft.com/office/drawing/2014/main" id="{C06EB0C9-FEEA-4C54-B7EA-A111973EB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492" y="785467"/>
            <a:ext cx="3306761" cy="22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21.userapi.com/impg/dob-NKqq5WV6ZrWSLvEwlwceRRqUT3BkaMVe6w/ero3mUq_nXI.jpg?size=1280x853&amp;quality=95&amp;sign=487d70c81ef526f63d5fe3d00d353268&amp;type=album">
            <a:extLst>
              <a:ext uri="{FF2B5EF4-FFF2-40B4-BE49-F238E27FC236}">
                <a16:creationId xmlns:a16="http://schemas.microsoft.com/office/drawing/2014/main" id="{F4F5176C-F9CA-4F55-B690-B03F2278E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005" y="3256232"/>
            <a:ext cx="2355990" cy="157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77.userapi.com/impg/MjHhfZlohF8wTbJrlRmxrrWouYFokxlnMwjCrw/lFYjakbXX14.jpg?size=1280x853&amp;quality=95&amp;sign=8f82a3c3932a19fe40881bdc01cb726a&amp;type=album">
            <a:extLst>
              <a:ext uri="{FF2B5EF4-FFF2-40B4-BE49-F238E27FC236}">
                <a16:creationId xmlns:a16="http://schemas.microsoft.com/office/drawing/2014/main" id="{C7267E05-C65E-4A3F-9EC7-00E1A15FB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77" y="3256233"/>
            <a:ext cx="2355989" cy="157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49.userapi.com/impg/DOkypzIl29M_O_4loSt_kpXQfFXydKMlnc0g5g/HcUcBp3awJY.jpg?size=1280x853&amp;quality=95&amp;sign=9b279b3f5ad70a77035e4ccde1bf60ff&amp;type=album">
            <a:extLst>
              <a:ext uri="{FF2B5EF4-FFF2-40B4-BE49-F238E27FC236}">
                <a16:creationId xmlns:a16="http://schemas.microsoft.com/office/drawing/2014/main" id="{FB57A78E-44A9-425B-9BB0-826C5A41C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934" y="3256233"/>
            <a:ext cx="2355989" cy="157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71;p15">
            <a:extLst>
              <a:ext uri="{FF2B5EF4-FFF2-40B4-BE49-F238E27FC236}">
                <a16:creationId xmlns:a16="http://schemas.microsoft.com/office/drawing/2014/main" id="{13976B68-60F6-4E6D-B1AE-D5041048F4F5}"/>
              </a:ext>
            </a:extLst>
          </p:cNvPr>
          <p:cNvSpPr txBox="1">
            <a:spLocks/>
          </p:cNvSpPr>
          <p:nvPr/>
        </p:nvSpPr>
        <p:spPr bwMode="auto">
          <a:xfrm>
            <a:off x="1341954" y="41188"/>
            <a:ext cx="6813218" cy="752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«ДЕНЬ МАТЕРИ»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МОЛОДЁЖНОМ ЦЕНТРЕ ВАСИЛЕОСТРОВСКОГО РАЙОНА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F628CD7-0931-4AAA-AB68-9948678FE0A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837" t="19830" r="10930" b="40487"/>
          <a:stretch/>
        </p:blipFill>
        <p:spPr>
          <a:xfrm>
            <a:off x="359018" y="1102261"/>
            <a:ext cx="4590367" cy="157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67044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01AA76-08D8-4A7F-A122-7B918E304750}"/>
              </a:ext>
            </a:extLst>
          </p:cNvPr>
          <p:cNvSpPr txBox="1"/>
          <p:nvPr/>
        </p:nvSpPr>
        <p:spPr>
          <a:xfrm>
            <a:off x="1648896" y="1156882"/>
            <a:ext cx="51861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Что кроется за решением родить ребенка?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E198E-D538-4904-AC4D-570732408F2E}"/>
              </a:ext>
            </a:extLst>
          </p:cNvPr>
          <p:cNvSpPr txBox="1"/>
          <p:nvPr/>
        </p:nvSpPr>
        <p:spPr>
          <a:xfrm>
            <a:off x="2372495" y="2871766"/>
            <a:ext cx="7162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Молодая семья — 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это упущенные возможности или новые горизонты?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500D92-6CC2-49FB-B175-3A50020A9F75}"/>
              </a:ext>
            </a:extLst>
          </p:cNvPr>
          <p:cNvSpPr txBox="1"/>
          <p:nvPr/>
        </p:nvSpPr>
        <p:spPr>
          <a:xfrm>
            <a:off x="2880820" y="109137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ФОТОПРОЕКТ </a:t>
            </a:r>
          </a:p>
          <a:p>
            <a:pPr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«ОБРЕТАЯ СМЫСЛЫ:</a:t>
            </a:r>
          </a:p>
          <a:p>
            <a:pPr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ЛЮБОВЬ РЕБЕНОК СЕМЬЯ»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A542C-6331-43A6-846C-1FCDBFFD4ABA}"/>
              </a:ext>
            </a:extLst>
          </p:cNvPr>
          <p:cNvSpPr txBox="1"/>
          <p:nvPr/>
        </p:nvSpPr>
        <p:spPr>
          <a:xfrm>
            <a:off x="2184784" y="2096905"/>
            <a:ext cx="52680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складывается судьба юных беременных?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30C2A3-16D6-446A-A562-80417DE7A4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6" b="29543"/>
          <a:stretch/>
        </p:blipFill>
        <p:spPr bwMode="auto">
          <a:xfrm>
            <a:off x="81874" y="869501"/>
            <a:ext cx="1432381" cy="170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1B24116E-4746-4A89-B79F-CB1A977395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7" t="14608"/>
          <a:stretch/>
        </p:blipFill>
        <p:spPr bwMode="auto">
          <a:xfrm>
            <a:off x="857939" y="1986524"/>
            <a:ext cx="1326845" cy="20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0C4A4CE-76CE-4E12-A60D-2106E2F90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045" y="3366881"/>
            <a:ext cx="1326845" cy="176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870E2C-647E-46D3-9AAC-641FB66F5CB2}"/>
              </a:ext>
            </a:extLst>
          </p:cNvPr>
          <p:cNvSpPr txBox="1"/>
          <p:nvPr/>
        </p:nvSpPr>
        <p:spPr>
          <a:xfrm>
            <a:off x="3392611" y="4430951"/>
            <a:ext cx="57513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i="0" dirty="0">
                <a:solidFill>
                  <a:srgbClr val="FF66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РОЖДЕНИЕ РЕБЕНКА ПОМОГАЕТ ОБРЕТАТЬ НОВЫЕ СМЫСЛЫ!</a:t>
            </a:r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C1574C7F-4730-4E21-AB89-4B41942402A2}"/>
              </a:ext>
            </a:extLst>
          </p:cNvPr>
          <p:cNvSpPr/>
          <p:nvPr/>
        </p:nvSpPr>
        <p:spPr bwMode="auto">
          <a:xfrm>
            <a:off x="6423675" y="207528"/>
            <a:ext cx="2358017" cy="917272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680" t="-99028" r="-7454" b="-135701"/>
            </a:stretch>
          </a:blipFill>
        </p:spPr>
      </p:sp>
    </p:spTree>
    <p:extLst>
      <p:ext uri="{BB962C8B-B14F-4D97-AF65-F5344CB8AC3E}">
        <p14:creationId xmlns:p14="http://schemas.microsoft.com/office/powerpoint/2010/main" val="2917031549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">
            <a:extLst>
              <a:ext uri="{FF2B5EF4-FFF2-40B4-BE49-F238E27FC236}">
                <a16:creationId xmlns:a16="http://schemas.microsoft.com/office/drawing/2014/main" id="{0A7A5D20-6BB0-41F2-AEEF-284CA8936C4B}"/>
              </a:ext>
            </a:extLst>
          </p:cNvPr>
          <p:cNvSpPr/>
          <p:nvPr/>
        </p:nvSpPr>
        <p:spPr>
          <a:xfrm>
            <a:off x="0" y="409832"/>
            <a:ext cx="5651938" cy="1151682"/>
          </a:xfrm>
          <a:prstGeom prst="rect">
            <a:avLst/>
          </a:prstGeom>
          <a:solidFill>
            <a:srgbClr val="915966"/>
          </a:solidFill>
          <a:ln w="12700">
            <a:miter lim="400000"/>
          </a:ln>
        </p:spPr>
        <p:txBody>
          <a:bodyPr lIns="34289" rIns="34289" anchor="ctr"/>
          <a:lstStyle/>
          <a:p>
            <a:endParaRPr sz="105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B386EE-1575-4D19-AC47-1DCDB95650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938" y="1"/>
            <a:ext cx="3492062" cy="5149097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EB6CD6-1242-4240-BC39-F6BCC2A03A12}"/>
              </a:ext>
            </a:extLst>
          </p:cNvPr>
          <p:cNvSpPr txBox="1"/>
          <p:nvPr/>
        </p:nvSpPr>
        <p:spPr>
          <a:xfrm>
            <a:off x="181303" y="536549"/>
            <a:ext cx="5856890" cy="9694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500" b="1" dirty="0">
                <a:solidFill>
                  <a:schemeClr val="bg1"/>
                </a:solidFill>
                <a:latin typeface="Gilroy Light" panose="00000400000000000000" charset="-52"/>
                <a:cs typeface="Calibri" panose="020F0502020204030204" pitchFamily="34" charset="0"/>
              </a:rPr>
              <a:t>ФОТОПРОЕКТ </a:t>
            </a:r>
          </a:p>
          <a:p>
            <a:r>
              <a:rPr lang="ru-RU" sz="2100" b="1" dirty="0">
                <a:solidFill>
                  <a:schemeClr val="bg1"/>
                </a:solidFill>
                <a:latin typeface="Gilroy ExtraBold" panose="00000900000000000000" charset="-52"/>
                <a:cs typeface="Calibri" panose="020F0502020204030204" pitchFamily="34" charset="0"/>
              </a:rPr>
              <a:t>«ОБРЕТАЯ СМЫСЛЫ:</a:t>
            </a:r>
          </a:p>
          <a:p>
            <a:r>
              <a:rPr lang="ru-RU" sz="2100" b="1" dirty="0">
                <a:solidFill>
                  <a:schemeClr val="bg1"/>
                </a:solidFill>
                <a:latin typeface="Gilroy ExtraBold" panose="00000900000000000000" charset="-52"/>
                <a:cs typeface="Calibri" panose="020F0502020204030204" pitchFamily="34" charset="0"/>
              </a:rPr>
              <a:t>ЛЮБОВЬ РЕБЕНОК СЕМЬЯ» </a:t>
            </a:r>
          </a:p>
        </p:txBody>
      </p:sp>
      <p:graphicFrame>
        <p:nvGraphicFramePr>
          <p:cNvPr id="7" name="Таблица 5">
            <a:extLst>
              <a:ext uri="{FF2B5EF4-FFF2-40B4-BE49-F238E27FC236}">
                <a16:creationId xmlns:a16="http://schemas.microsoft.com/office/drawing/2014/main" id="{65577A70-02FF-4F65-88F6-AD42A3160E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5166114"/>
              </p:ext>
            </p:extLst>
          </p:nvPr>
        </p:nvGraphicFramePr>
        <p:xfrm>
          <a:off x="181304" y="1831326"/>
          <a:ext cx="4903076" cy="29184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903076">
                  <a:extLst>
                    <a:ext uri="{9D8B030D-6E8A-4147-A177-3AD203B41FA5}">
                      <a16:colId xmlns:a16="http://schemas.microsoft.com/office/drawing/2014/main" val="1955514233"/>
                    </a:ext>
                  </a:extLst>
                </a:gridCol>
              </a:tblGrid>
              <a:tr h="278892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21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latin typeface="Gilroy Light" panose="00000400000000000000" charset="-52"/>
                        </a:rPr>
                        <a:t>Представляет истории 5 молодых семей, которые прошли через программу комплексного сопровождения несовершеннолетних беременных и матерей с детьми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2121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dirty="0">
                        <a:latin typeface="Gilroy Light" panose="00000400000000000000" charset="-52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21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latin typeface="Gilroy Light" panose="00000400000000000000" charset="-52"/>
                        </a:rPr>
                        <a:t>Рассказ от лица главного героя истории, </a:t>
                      </a:r>
                      <a:r>
                        <a:rPr lang="ru-RU" sz="1100" b="1" dirty="0">
                          <a:latin typeface="Gilroy Light" panose="00000400000000000000" charset="-52"/>
                        </a:rPr>
                        <a:t>ребенка</a:t>
                      </a:r>
                      <a:r>
                        <a:rPr lang="ru-RU" sz="1100" b="0" dirty="0">
                          <a:latin typeface="Gilroy Light" panose="00000400000000000000" charset="-52"/>
                        </a:rPr>
                        <a:t>, раскрывает, что на самом деле кроется за решением сохранить жизнь...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2121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dirty="0">
                        <a:latin typeface="Gilroy Light" panose="00000400000000000000" charset="-52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21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latin typeface="Gilroy Light" panose="00000400000000000000" charset="-52"/>
                        </a:rPr>
                        <a:t>Каждая фотография - аргумент о том, что молодая семья — это не безмерная ответственность, а новые смыслы, не потерянные перспективы, а новые горизонты!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2121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dirty="0">
                        <a:latin typeface="Gilroy Light" panose="00000400000000000000" charset="-52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21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latin typeface="Gilroy Light" panose="00000400000000000000" charset="-52"/>
                        </a:rPr>
                        <a:t>Молодая семья </a:t>
                      </a:r>
                      <a:r>
                        <a:rPr lang="ru-RU" sz="1100" b="0" dirty="0">
                          <a:latin typeface="Gilroy Light" panose="00000400000000000000" charset="-52"/>
                        </a:rPr>
                        <a:t>— это </a:t>
                      </a:r>
                      <a:r>
                        <a:rPr lang="ru-RU" sz="1100" b="1" dirty="0">
                          <a:latin typeface="Gilroy Light" panose="00000400000000000000" charset="-52"/>
                        </a:rPr>
                        <a:t>возможность</a:t>
                      </a:r>
                      <a:r>
                        <a:rPr lang="ru-RU" sz="1100" b="0" dirty="0">
                          <a:latin typeface="Gilroy Light" panose="00000400000000000000" charset="-52"/>
                        </a:rPr>
                        <a:t> зажечь свой очаг, иметь время на семью и карьеру, не упустить шанс рождения нескольких детей, создать крепкую связь поколений... ведь здесь и сейчас любовь, ребенок, семья и вся жизнь еще впереди!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21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latin typeface="Gilroy Light" panose="00000400000000000000" charset="-52"/>
                        </a:rPr>
                        <a:t>М. Ф. </a:t>
                      </a:r>
                      <a:r>
                        <a:rPr lang="ru-RU" sz="1100" b="0" dirty="0" err="1">
                          <a:latin typeface="Gilroy Light" panose="00000400000000000000" charset="-52"/>
                        </a:rPr>
                        <a:t>Ипполитова</a:t>
                      </a:r>
                      <a:endParaRPr lang="ru-RU" sz="1100" b="0" dirty="0">
                        <a:latin typeface="Gilroy Light" panose="00000400000000000000" charset="-52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212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latin typeface="Gilroy Light" panose="00000400000000000000" charset="-52"/>
                        </a:rPr>
                        <a:t>Главный врач Центра «Ювента»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939087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732E97-0E35-4BB7-8A20-CBA1FC0E3C5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100000" detail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28288" y="0"/>
            <a:ext cx="3515712" cy="5143500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32906949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">
            <a:extLst>
              <a:ext uri="{FF2B5EF4-FFF2-40B4-BE49-F238E27FC236}">
                <a16:creationId xmlns:a16="http://schemas.microsoft.com/office/drawing/2014/main" id="{C14684BF-9E7E-45FF-8D82-9A886C5F82B2}"/>
              </a:ext>
            </a:extLst>
          </p:cNvPr>
          <p:cNvSpPr/>
          <p:nvPr/>
        </p:nvSpPr>
        <p:spPr>
          <a:xfrm>
            <a:off x="3429001" y="1017543"/>
            <a:ext cx="5713739" cy="751099"/>
          </a:xfrm>
          <a:prstGeom prst="rect">
            <a:avLst/>
          </a:prstGeom>
          <a:solidFill>
            <a:srgbClr val="915966"/>
          </a:solidFill>
          <a:ln w="12700">
            <a:miter lim="400000"/>
          </a:ln>
        </p:spPr>
        <p:txBody>
          <a:bodyPr lIns="34289" rIns="34289" anchor="ctr"/>
          <a:lstStyle/>
          <a:p>
            <a:endParaRPr sz="10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BD9EB4-0F27-46E4-9EAD-44EDD43DBA2C}"/>
              </a:ext>
            </a:extLst>
          </p:cNvPr>
          <p:cNvSpPr txBox="1"/>
          <p:nvPr/>
        </p:nvSpPr>
        <p:spPr>
          <a:xfrm>
            <a:off x="3622172" y="1060012"/>
            <a:ext cx="5416624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Gilroy ExtraBold" panose="00000900000000000000" charset="-52"/>
              </a:rPr>
              <a:t>«Семья для нас — это место, где каждый может быть собой, чувствовать себя свободно и безопасно, а быть вместе — значит быть поддержкой друг другу»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327604-7A32-428B-9556-8192297290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786517-3875-42B8-8237-60246661A90A}"/>
              </a:ext>
            </a:extLst>
          </p:cNvPr>
          <p:cNvSpPr txBox="1"/>
          <p:nvPr/>
        </p:nvSpPr>
        <p:spPr>
          <a:xfrm>
            <a:off x="3622172" y="2047573"/>
            <a:ext cx="5244123" cy="28392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ru-RU" sz="1050" dirty="0">
                <a:latin typeface="Gilroy Light" panose="00000400000000000000" charset="-52"/>
              </a:rPr>
              <a:t>«Мои родители — настоящие герои, как Человек-паук. Даже когда что-то идёт не по плану, они умеют по-взрослому принимать решения. Наверное, поэтому </a:t>
            </a:r>
          </a:p>
          <a:p>
            <a:pPr algn="just"/>
            <a:r>
              <a:rPr lang="ru-RU" sz="1050" dirty="0">
                <a:latin typeface="Gilroy Light" panose="00000400000000000000" charset="-52"/>
              </a:rPr>
              <a:t>я выбрал их! Их Любовь стала надежным фундаментом, который сплотил нас </a:t>
            </a: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в маленькую и крепкую семью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Мы ходим к врачу, он следит за здоровьем мамы и мои тоже. Оказывается, мама давно мечтала связать свою жизнь с медициной и помогать людям. Поэтому теперь она учится в медицинском колледже, будет акушеркой. Она сказала мне по секрету: что наша встреча помогла ей найти свое призвание! А папа уже давно выбрал для себя профессию: она очень серьезная, для умных мужчин, он </a:t>
            </a: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в университет за ней ходит. Я горжусь папой, он всё успевает: учится, работает, заботится о нас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Мои родители строят большие планы… Слышал, как они мечтают о большой семье. У меня есть все шансы стать старшим братом!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437ECE-7CA1-4ABD-8BFA-AC6347304359}"/>
              </a:ext>
            </a:extLst>
          </p:cNvPr>
          <p:cNvSpPr txBox="1"/>
          <p:nvPr/>
        </p:nvSpPr>
        <p:spPr>
          <a:xfrm>
            <a:off x="5124625" y="312564"/>
            <a:ext cx="3735596" cy="4154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ru-RU" sz="2100" dirty="0">
                <a:solidFill>
                  <a:srgbClr val="BE949E"/>
                </a:solidFill>
              </a:rPr>
              <a:t> </a:t>
            </a:r>
            <a:r>
              <a:rPr lang="ru-RU" sz="2100" dirty="0">
                <a:solidFill>
                  <a:srgbClr val="BE949E"/>
                </a:solidFill>
                <a:latin typeface="Gilroy Light" panose="00000400000000000000" charset="-52"/>
              </a:rPr>
              <a:t>Олеся и Тимофей (3 года)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0ABE99-9504-409D-AA21-A7D2CD36721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2781769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">
            <a:extLst>
              <a:ext uri="{FF2B5EF4-FFF2-40B4-BE49-F238E27FC236}">
                <a16:creationId xmlns:a16="http://schemas.microsoft.com/office/drawing/2014/main" id="{65A56670-AAED-4034-9AA2-6159B7462B5E}"/>
              </a:ext>
            </a:extLst>
          </p:cNvPr>
          <p:cNvSpPr/>
          <p:nvPr/>
        </p:nvSpPr>
        <p:spPr>
          <a:xfrm>
            <a:off x="1261" y="1125796"/>
            <a:ext cx="5895043" cy="498468"/>
          </a:xfrm>
          <a:prstGeom prst="rect">
            <a:avLst/>
          </a:prstGeom>
          <a:solidFill>
            <a:srgbClr val="915966"/>
          </a:solidFill>
          <a:ln w="12700">
            <a:miter lim="400000"/>
          </a:ln>
        </p:spPr>
        <p:txBody>
          <a:bodyPr lIns="34289" rIns="34289" anchor="ctr"/>
          <a:lstStyle/>
          <a:p>
            <a:pPr algn="just"/>
            <a:endParaRPr sz="10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6868D9-2B08-4FD3-A502-ACF06C369706}"/>
              </a:ext>
            </a:extLst>
          </p:cNvPr>
          <p:cNvSpPr txBox="1"/>
          <p:nvPr/>
        </p:nvSpPr>
        <p:spPr>
          <a:xfrm>
            <a:off x="153943" y="1248073"/>
            <a:ext cx="6541631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Gilroy ExtraBold" panose="00000900000000000000" charset="-52"/>
              </a:rPr>
              <a:t>«Крепкая семья – та, в которой часто гостит чувство счастья»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627897-F471-4B5F-A790-29B873DD5315}"/>
              </a:ext>
            </a:extLst>
          </p:cNvPr>
          <p:cNvSpPr txBox="1"/>
          <p:nvPr/>
        </p:nvSpPr>
        <p:spPr>
          <a:xfrm>
            <a:off x="174051" y="1923597"/>
            <a:ext cx="5176994" cy="26776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ru-RU" sz="1050" dirty="0">
                <a:latin typeface="Gilroy Light" panose="00000400000000000000" charset="-52"/>
              </a:rPr>
              <a:t>Привет! Меня зовут Эмилия. Мне 3 месяца, я встречаю свою первую весну. </a:t>
            </a: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А это мои родители: Оля и Илья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Мама и папа переехали в этот город недавно. Они строят теперь не только свою жизнь, но и нашу семью.  Вокруг так много интересного. Гуляя с мамой </a:t>
            </a: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и папой, я вглядываюсь в небо, оно такое разное каждый день. Кажется, мама и папа рады смотреть на мир вместе со мной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Мама такая добрая, она всегда готова помочь другим. В её руках я ощущаю нежность. А папа — сильный и надежный. В папиных глазах я вижу любовь. Чувствую, он защитит меня от всего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Я слышала, как родители говорят, что с моим появлением стали серьезнее </a:t>
            </a: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и ответственнее. Они стремятся быть друг другу опорой и заботиться обо мне. Знаете, я самая счастливая девочка на свете, потому что у меня замечательные родители! А, вместе мы — настоящая неразрушимая команда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D63B3B-EBC0-4A09-B7A6-2FB1761A60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9" r="5427"/>
          <a:stretch/>
        </p:blipFill>
        <p:spPr>
          <a:xfrm>
            <a:off x="5896303" y="0"/>
            <a:ext cx="3247697" cy="5143500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70D5BB-0919-490C-BAFA-38701986AA88}"/>
              </a:ext>
            </a:extLst>
          </p:cNvPr>
          <p:cNvSpPr txBox="1"/>
          <p:nvPr/>
        </p:nvSpPr>
        <p:spPr>
          <a:xfrm>
            <a:off x="153943" y="369124"/>
            <a:ext cx="4796553" cy="4154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2100" dirty="0">
                <a:solidFill>
                  <a:srgbClr val="BE949E"/>
                </a:solidFill>
                <a:latin typeface="Gilroy Light" panose="00000400000000000000" charset="-52"/>
              </a:rPr>
              <a:t>Илья, Оля и Эмилия (3 месяца)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181435-22A0-4B0D-8C8E-64D596FD5F3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96305" y="0"/>
            <a:ext cx="3247696" cy="5143500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300085842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">
            <a:extLst>
              <a:ext uri="{FF2B5EF4-FFF2-40B4-BE49-F238E27FC236}">
                <a16:creationId xmlns:a16="http://schemas.microsoft.com/office/drawing/2014/main" id="{8264E298-BE3D-4DEF-A7D9-9A1956C5B07D}"/>
              </a:ext>
            </a:extLst>
          </p:cNvPr>
          <p:cNvSpPr/>
          <p:nvPr/>
        </p:nvSpPr>
        <p:spPr>
          <a:xfrm>
            <a:off x="4362007" y="1035604"/>
            <a:ext cx="4781993" cy="772667"/>
          </a:xfrm>
          <a:prstGeom prst="rect">
            <a:avLst/>
          </a:prstGeom>
          <a:solidFill>
            <a:srgbClr val="915966"/>
          </a:solidFill>
          <a:ln w="12700">
            <a:miter lim="400000"/>
          </a:ln>
        </p:spPr>
        <p:txBody>
          <a:bodyPr lIns="34289" rIns="34289" anchor="ctr"/>
          <a:lstStyle/>
          <a:p>
            <a:pPr algn="just"/>
            <a:endParaRPr sz="10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FB7F8C-AA13-41DE-8248-C22A4AB0B139}"/>
              </a:ext>
            </a:extLst>
          </p:cNvPr>
          <p:cNvSpPr txBox="1"/>
          <p:nvPr/>
        </p:nvSpPr>
        <p:spPr>
          <a:xfrm>
            <a:off x="4441752" y="1101290"/>
            <a:ext cx="4781994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Gilroy ExtraBold" panose="00000900000000000000" charset="-52"/>
              </a:rPr>
              <a:t>«Моя дочь помогает мне обрести себя, задать курс на то, какой я хочу быть и как хочу жить, чтобы стать для нее хорошим примером»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C7BAC5-73CB-4B85-AA22-E5C4DACBC53E}"/>
              </a:ext>
            </a:extLst>
          </p:cNvPr>
          <p:cNvSpPr txBox="1"/>
          <p:nvPr/>
        </p:nvSpPr>
        <p:spPr>
          <a:xfrm>
            <a:off x="4441752" y="1964504"/>
            <a:ext cx="4362007" cy="30008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ru-RU" sz="1050" dirty="0">
                <a:latin typeface="Gilroy Light" panose="00000400000000000000" charset="-52"/>
              </a:rPr>
              <a:t>Привет! Меня зовут Эвелина. Это мама выбрала мне такое красивое и необычное имя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Взрослые очень любят планировать, но иногда самые важные открытия и радости случаются неожиданно. Мама говорит, что это я помогла ей понять: можно быть счастливым и достигать своих целей даже тогда, когда все идет не по плану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Сейчас мама учится на автомеханика, а я наблюдаю и помогаю, пока больше пытаюсь разбирать, чем чинить и собирать, уверенно ползу в сторону важных открытий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Мы вместе создаем свою историю и свою семью. Рядом с нами всегда есть люди, которые готовы поддержать: мои бабушка </a:t>
            </a: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и прабабушка, мамины друзья, учителя и врачи… 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Наша история про сильных девочек: моя мама самая лучшая, а я для неё самый важный в мире человек!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EF7B4C-5CBE-4130-BE49-12F4578371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2" r="8850"/>
          <a:stretch/>
        </p:blipFill>
        <p:spPr>
          <a:xfrm>
            <a:off x="0" y="0"/>
            <a:ext cx="4362007" cy="5143500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F1AB29-5812-4716-8BCF-6D5375012C1D}"/>
              </a:ext>
            </a:extLst>
          </p:cNvPr>
          <p:cNvSpPr txBox="1"/>
          <p:nvPr/>
        </p:nvSpPr>
        <p:spPr>
          <a:xfrm>
            <a:off x="4441752" y="321595"/>
            <a:ext cx="4362007" cy="4154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ru-RU" sz="2100" dirty="0"/>
              <a:t> </a:t>
            </a:r>
            <a:r>
              <a:rPr lang="ru-RU" sz="2100" dirty="0">
                <a:solidFill>
                  <a:srgbClr val="BE949E"/>
                </a:solidFill>
                <a:latin typeface="Gilroy Light" panose="00000400000000000000" charset="-52"/>
              </a:rPr>
              <a:t>Ксения и Эвелина (6 месяцев)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9946CF-BFBE-463A-9DFE-ED000A48AAD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4362006" cy="5143500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73522065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ъект 9">
            <a:extLst>
              <a:ext uri="{FF2B5EF4-FFF2-40B4-BE49-F238E27FC236}">
                <a16:creationId xmlns:a16="http://schemas.microsoft.com/office/drawing/2014/main" id="{26FD1344-057F-4D44-9B49-F54C8C35A2B4}"/>
              </a:ext>
            </a:extLst>
          </p:cNvPr>
          <p:cNvSpPr txBox="1">
            <a:spLocks/>
          </p:cNvSpPr>
          <p:nvPr/>
        </p:nvSpPr>
        <p:spPr bwMode="auto">
          <a:xfrm>
            <a:off x="297918" y="1287328"/>
            <a:ext cx="4317040" cy="3305256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dirty="0"/>
          </a:p>
        </p:txBody>
      </p:sp>
      <p:sp>
        <p:nvSpPr>
          <p:cNvPr id="18" name="Заголовок 5">
            <a:extLst>
              <a:ext uri="{FF2B5EF4-FFF2-40B4-BE49-F238E27FC236}">
                <a16:creationId xmlns:a16="http://schemas.microsoft.com/office/drawing/2014/main" id="{BFC6EFD9-7556-4934-A9CF-480E8F30777B}"/>
              </a:ext>
            </a:extLst>
          </p:cNvPr>
          <p:cNvSpPr txBox="1">
            <a:spLocks/>
          </p:cNvSpPr>
          <p:nvPr/>
        </p:nvSpPr>
        <p:spPr bwMode="auto">
          <a:xfrm>
            <a:off x="389972" y="746917"/>
            <a:ext cx="5725763" cy="994172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СУТЬ ПРОЕКТА «ВСЕГДА НА СВЯЗИ!»</a:t>
            </a:r>
          </a:p>
        </p:txBody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C9600554-837E-40ED-A06A-79806AF44700}"/>
              </a:ext>
            </a:extLst>
          </p:cNvPr>
          <p:cNvSpPr/>
          <p:nvPr/>
        </p:nvSpPr>
        <p:spPr>
          <a:xfrm>
            <a:off x="238408" y="157806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80" t="-99028" r="-7454" b="-135701"/>
            </a:stretch>
          </a:blipFill>
        </p:spPr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FCA740-73C0-43A2-B6DF-F94BF936AA80}"/>
              </a:ext>
            </a:extLst>
          </p:cNvPr>
          <p:cNvSpPr txBox="1"/>
          <p:nvPr/>
        </p:nvSpPr>
        <p:spPr>
          <a:xfrm>
            <a:off x="297918" y="1342145"/>
            <a:ext cx="4256184" cy="3181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 конца 2020 года проект «Всегда на связи!» является важной составляющей Программы оказания комплексной помощи несовершеннолетним беременным и юным матерям с детьми, реализуемой в Санкт-Петербургском государственном бюджетном учреждении здравоохранения «Городской центр охраны репродуктивного здоровья подростков «Ювента». 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Целью проекта «Всегда на связи!» является содействие формированию позитивного опыта родительства несовершеннолетних беременных и юных матерей, повышение качества жизни молодых семей с детьми.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5" name="AutoShape 2">
            <a:extLst>
              <a:ext uri="{FF2B5EF4-FFF2-40B4-BE49-F238E27FC236}">
                <a16:creationId xmlns:a16="http://schemas.microsoft.com/office/drawing/2014/main" id="{5D7E240C-3A7A-47C2-A47C-2A56E4D1AF73}"/>
              </a:ext>
            </a:extLst>
          </p:cNvPr>
          <p:cNvSpPr/>
          <p:nvPr/>
        </p:nvSpPr>
        <p:spPr>
          <a:xfrm rot="-10800000">
            <a:off x="-7091" y="4908639"/>
            <a:ext cx="9151089" cy="249779"/>
          </a:xfrm>
          <a:prstGeom prst="rect">
            <a:avLst/>
          </a:prstGeom>
          <a:gradFill rotWithShape="1">
            <a:gsLst>
              <a:gs pos="0">
                <a:schemeClr val="accent4">
                  <a:alpha val="29000"/>
                </a:schemeClr>
              </a:gs>
              <a:gs pos="100000">
                <a:schemeClr val="accent4">
                  <a:alpha val="32000"/>
                </a:schemeClr>
              </a:gs>
            </a:gsLst>
            <a:lin ang="0"/>
          </a:gradFill>
        </p:spPr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B43BFB-27A6-48AB-B932-C8EC45AA6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156" y="247748"/>
            <a:ext cx="4317040" cy="442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76993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">
            <a:extLst>
              <a:ext uri="{FF2B5EF4-FFF2-40B4-BE49-F238E27FC236}">
                <a16:creationId xmlns:a16="http://schemas.microsoft.com/office/drawing/2014/main" id="{B22C2418-01C6-435B-BBE2-FA1FE4623AF0}"/>
              </a:ext>
            </a:extLst>
          </p:cNvPr>
          <p:cNvSpPr/>
          <p:nvPr/>
        </p:nvSpPr>
        <p:spPr>
          <a:xfrm>
            <a:off x="0" y="974540"/>
            <a:ext cx="5961707" cy="622652"/>
          </a:xfrm>
          <a:prstGeom prst="rect">
            <a:avLst/>
          </a:prstGeom>
          <a:solidFill>
            <a:srgbClr val="915966"/>
          </a:solidFill>
          <a:ln w="12700">
            <a:miter lim="400000"/>
          </a:ln>
        </p:spPr>
        <p:txBody>
          <a:bodyPr lIns="34289" rIns="34289" anchor="ctr"/>
          <a:lstStyle/>
          <a:p>
            <a:pPr algn="just"/>
            <a:endParaRPr sz="105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2A7CEC-4F47-4D94-A762-7CE69F1095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1"/>
          <a:stretch/>
        </p:blipFill>
        <p:spPr>
          <a:xfrm>
            <a:off x="5961707" y="0"/>
            <a:ext cx="3182293" cy="5143500"/>
          </a:xfrm>
          <a:prstGeom prst="rect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6170E7-F365-4CAE-BB74-C61DCE29E213}"/>
              </a:ext>
            </a:extLst>
          </p:cNvPr>
          <p:cNvSpPr txBox="1"/>
          <p:nvPr/>
        </p:nvSpPr>
        <p:spPr>
          <a:xfrm>
            <a:off x="218243" y="1058320"/>
            <a:ext cx="5928102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Gilroy ExtraBold" panose="00000900000000000000" charset="-52"/>
              </a:rPr>
              <a:t>«Семья — это именно то, что наполняет жизнь смыслом, безграничным счастьем и вдохновляет. Я обрела свою семью»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2C13D6-5E07-481F-9409-EBD3505E0DDF}"/>
              </a:ext>
            </a:extLst>
          </p:cNvPr>
          <p:cNvSpPr txBox="1"/>
          <p:nvPr/>
        </p:nvSpPr>
        <p:spPr>
          <a:xfrm>
            <a:off x="244241" y="1706546"/>
            <a:ext cx="5260206" cy="31624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ru-RU" sz="1050" dirty="0">
                <a:latin typeface="Gilroy Light" panose="00000400000000000000" charset="-52"/>
              </a:rPr>
              <a:t>Здравствуйте, давайте знакомиться! Я – Кирилл, мне почти 3 годика. А это моя семья: мамочка, Кирилл и моя сестренка…ой, ну ее вы пока не увидите…я и сам-то её еще не видел, но очень жду встречи!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Мама – это моя любовь, радость и доброта! А еще она очень мудрая, потому что говорит, что это чудо – дать человеку жизнь. Я рад, что именно она стала моей мамой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Она очень любит меня, и я это чувствую! В семье главное – быть рядом в радости и в грусти. Но в нашей семье больше радости! Ее стало еще больше, когда мы познакомились с Кириллом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С тех пор как мы вместе, мама чаще улыбается, они с Кириллом строят большие планы, поддерживают друг друга, заботятся обо мне и о нашем доме. А недавно я был на свадьбе. Это там, где нас всех спросили, точно ли мы одна семья, и мы конечно сказали: да! 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Мама говорит, что я заботливый и ответственный. В этом мне помогает Коржик - мой четвероногий друг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DF00C8-6FA3-423C-9B90-EA889201704D}"/>
              </a:ext>
            </a:extLst>
          </p:cNvPr>
          <p:cNvSpPr txBox="1"/>
          <p:nvPr/>
        </p:nvSpPr>
        <p:spPr>
          <a:xfrm>
            <a:off x="244241" y="291062"/>
            <a:ext cx="4187577" cy="4154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2100" dirty="0">
                <a:solidFill>
                  <a:srgbClr val="BE949E"/>
                </a:solidFill>
                <a:latin typeface="Gilroy Light" panose="00000400000000000000" charset="-52"/>
              </a:rPr>
              <a:t>Ольга, Кирилл (Кирилл 3 года)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D160C5-675A-42D2-852B-F93C3C1C21A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61707" y="0"/>
            <a:ext cx="3182294" cy="5143500"/>
          </a:xfrm>
          <a:prstGeom prst="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272234720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">
            <a:extLst>
              <a:ext uri="{FF2B5EF4-FFF2-40B4-BE49-F238E27FC236}">
                <a16:creationId xmlns:a16="http://schemas.microsoft.com/office/drawing/2014/main" id="{76E70AC9-2E92-4BCB-BF5A-90296751B41D}"/>
              </a:ext>
            </a:extLst>
          </p:cNvPr>
          <p:cNvSpPr/>
          <p:nvPr/>
        </p:nvSpPr>
        <p:spPr>
          <a:xfrm>
            <a:off x="3507664" y="935429"/>
            <a:ext cx="5643365" cy="1061615"/>
          </a:xfrm>
          <a:prstGeom prst="rect">
            <a:avLst/>
          </a:prstGeom>
          <a:solidFill>
            <a:srgbClr val="915966"/>
          </a:solidFill>
          <a:ln w="12700">
            <a:miter lim="400000"/>
          </a:ln>
        </p:spPr>
        <p:txBody>
          <a:bodyPr lIns="34289" rIns="34289" anchor="ctr"/>
          <a:lstStyle/>
          <a:p>
            <a:pPr algn="just"/>
            <a:endParaRPr sz="105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E55B39-1A69-4FD5-8748-176445B1FD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" y="0"/>
            <a:ext cx="3500635" cy="5143500"/>
          </a:xfrm>
          <a:prstGeom prst="rect">
            <a:avLst/>
          </a:prstGeom>
          <a:ln w="28575">
            <a:solidFill>
              <a:schemeClr val="bg2">
                <a:lumMod val="40000"/>
                <a:lumOff val="60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45BA94-B452-41A8-92E1-C77A7A12F032}"/>
              </a:ext>
            </a:extLst>
          </p:cNvPr>
          <p:cNvSpPr txBox="1"/>
          <p:nvPr/>
        </p:nvSpPr>
        <p:spPr>
          <a:xfrm>
            <a:off x="3625421" y="1095197"/>
            <a:ext cx="5169417" cy="784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  <a:latin typeface="Gilroy ExtraBold" panose="00000900000000000000" charset="-52"/>
              </a:rPr>
              <a:t>«Семья – наш ориентир, который вдохновляет на достижения и утешает, когда не удалось их получить. Я люблю свою семью»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6441ED-B616-4622-BEC6-3F78652F4B11}"/>
              </a:ext>
            </a:extLst>
          </p:cNvPr>
          <p:cNvSpPr txBox="1"/>
          <p:nvPr/>
        </p:nvSpPr>
        <p:spPr>
          <a:xfrm>
            <a:off x="3637044" y="2114062"/>
            <a:ext cx="5113596" cy="28392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ru-RU" sz="1050" dirty="0">
                <a:latin typeface="Gilroy Light" panose="00000400000000000000" charset="-52"/>
              </a:rPr>
              <a:t>Привет! Меня зовут Елисей и мне уже почти 2 годика. А это моя мама Полина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Я появился в семье неожиданно и стал для них сюрпризом, но я точно знаю – приятным! 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Честно скажу, мама сначала боялась, что не справится. Но рядом с нами была моя бабушка. Она была уверена, что мы на пути к счастью, и наделила этой верой маму!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Сейчас она получает профессию, хочет стать юристом. А я ищу свое призвание. Поэтому я очень активный и общительный, на месте не сижу. Пока точно понял только одно – люблю машины! Может, я стану гонщиком? </a:t>
            </a:r>
          </a:p>
          <a:p>
            <a:pPr algn="just"/>
            <a:endParaRPr lang="ru-RU" sz="1050" dirty="0">
              <a:latin typeface="Gilroy Light" panose="00000400000000000000" charset="-52"/>
            </a:endParaRPr>
          </a:p>
          <a:p>
            <a:pPr algn="just"/>
            <a:r>
              <a:rPr lang="ru-RU" sz="1050" dirty="0">
                <a:latin typeface="Gilroy Light" panose="00000400000000000000" charset="-52"/>
              </a:rPr>
              <a:t>Я очень рад, что моя мама такая молодая и энергичная, вместе с ней весело познавать этот безграничный и очень интересный мир! С тех пор, как мы вместе, мама тоже открывает жизнь с новых сторон. Я слышал, как она сказала, что научилась ценить время, любить здесь и сейчас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CEC947-C54E-4B20-9308-6966308B6F74}"/>
              </a:ext>
            </a:extLst>
          </p:cNvPr>
          <p:cNvSpPr txBox="1"/>
          <p:nvPr/>
        </p:nvSpPr>
        <p:spPr>
          <a:xfrm>
            <a:off x="4259179" y="276424"/>
            <a:ext cx="4491461" cy="4154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ru-RU" sz="2100" dirty="0">
                <a:solidFill>
                  <a:srgbClr val="BE949E"/>
                </a:solidFill>
              </a:rPr>
              <a:t> </a:t>
            </a:r>
            <a:r>
              <a:rPr lang="ru-RU" sz="2100" dirty="0">
                <a:solidFill>
                  <a:srgbClr val="BE949E"/>
                </a:solidFill>
                <a:latin typeface="Gilroy Light" panose="00000400000000000000" charset="-52"/>
              </a:rPr>
              <a:t>Полина и Елисей (2 года)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7A7A84-3C63-4EDB-A39A-7F7669B02F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9" y="0"/>
            <a:ext cx="3500635" cy="5143500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890120423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4231262"/>
            <a:ext cx="9144000" cy="9374762"/>
          </a:xfrm>
          <a:custGeom>
            <a:avLst/>
            <a:gdLst/>
            <a:ahLst/>
            <a:cxnLst/>
            <a:rect l="l" t="t" r="r" b="b"/>
            <a:pathLst>
              <a:path w="18749523" h="18749523">
                <a:moveTo>
                  <a:pt x="0" y="0"/>
                </a:moveTo>
                <a:lnTo>
                  <a:pt x="18749523" y="0"/>
                </a:lnTo>
                <a:lnTo>
                  <a:pt x="18749523" y="18749523"/>
                </a:lnTo>
                <a:lnTo>
                  <a:pt x="0" y="187495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7" descr="Picture 7">
            <a:extLst>
              <a:ext uri="{FF2B5EF4-FFF2-40B4-BE49-F238E27FC236}">
                <a16:creationId xmlns:a16="http://schemas.microsoft.com/office/drawing/2014/main" id="{D7E08AE4-8491-45C4-AEB2-8F4C6F4B17F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1529283" y="2886276"/>
            <a:ext cx="371836" cy="40307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9E09A0-EF28-490A-91CB-E96F883DC0F3}"/>
              </a:ext>
            </a:extLst>
          </p:cNvPr>
          <p:cNvSpPr/>
          <p:nvPr/>
        </p:nvSpPr>
        <p:spPr bwMode="auto">
          <a:xfrm>
            <a:off x="1935991" y="2957441"/>
            <a:ext cx="1556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j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Gilroy Light" panose="00000400000000000000" charset="-52"/>
              </a:rPr>
              <a:t>uventa-spb.info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17" descr="Рисунок 17">
            <a:extLst>
              <a:ext uri="{FF2B5EF4-FFF2-40B4-BE49-F238E27FC236}">
                <a16:creationId xmlns:a16="http://schemas.microsoft.com/office/drawing/2014/main" id="{1BC9F07A-4037-4BB4-A9A4-87C2A59CD3A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3594119" y="2898161"/>
            <a:ext cx="438900" cy="4389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EBD60BB-5C0E-4AE5-9281-0A29AB5025D7}"/>
              </a:ext>
            </a:extLst>
          </p:cNvPr>
          <p:cNvSpPr/>
          <p:nvPr/>
        </p:nvSpPr>
        <p:spPr bwMode="auto">
          <a:xfrm>
            <a:off x="4062467" y="2957442"/>
            <a:ext cx="11192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Gilroy Light" panose="00000400000000000000" charset="-52"/>
              </a:rPr>
              <a:t>juventaspb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Gilroy Light" panose="00000400000000000000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8CF06D-8A4B-4AC1-8EB1-8E943946A46F}"/>
              </a:ext>
            </a:extLst>
          </p:cNvPr>
          <p:cNvSpPr/>
          <p:nvPr/>
        </p:nvSpPr>
        <p:spPr bwMode="auto">
          <a:xfrm>
            <a:off x="6328034" y="2957441"/>
            <a:ext cx="13179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Gilroy Light" panose="00000400000000000000" charset="-52"/>
              </a:rPr>
              <a:t>gkdc_juventa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Gilroy Light" panose="0000040000000000000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360CDD-C17A-462C-A52F-1A369793F3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6624" y="2649828"/>
            <a:ext cx="923001" cy="9230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6A4FD2-85C2-4C06-9A6E-916BDC961C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7278" y="2517457"/>
            <a:ext cx="450175" cy="4501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C97CFD8-8C0B-49AA-A355-8001A7C734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81031" y="2516172"/>
            <a:ext cx="451461" cy="451461"/>
          </a:xfrm>
          <a:prstGeom prst="rect">
            <a:avLst/>
          </a:prstGeom>
        </p:spPr>
      </p:pic>
      <p:pic>
        <p:nvPicPr>
          <p:cNvPr id="12" name="Picture 2" descr="http://qrcoder.ru/code/?https%3A%2F%2Ft.me%2Fjuventaspb&amp;4&amp;0">
            <a:extLst>
              <a:ext uri="{FF2B5EF4-FFF2-40B4-BE49-F238E27FC236}">
                <a16:creationId xmlns:a16="http://schemas.microsoft.com/office/drawing/2014/main" id="{C4745E84-5536-4947-BD8C-2E6118D76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144" y="2516172"/>
            <a:ext cx="451459" cy="45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12">
            <a:extLst>
              <a:ext uri="{FF2B5EF4-FFF2-40B4-BE49-F238E27FC236}">
                <a16:creationId xmlns:a16="http://schemas.microsoft.com/office/drawing/2014/main" id="{71F44DB8-F54A-4DDB-8EA1-C51D68B8EDE6}"/>
              </a:ext>
            </a:extLst>
          </p:cNvPr>
          <p:cNvSpPr txBox="1"/>
          <p:nvPr/>
        </p:nvSpPr>
        <p:spPr>
          <a:xfrm>
            <a:off x="2809374" y="1527996"/>
            <a:ext cx="332875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DM Sans"/>
              </a:rPr>
              <a:t>Мы готовы делиться опытом!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DM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3246" y="-75499"/>
            <a:ext cx="8785276" cy="4911645"/>
          </a:xfrm>
          <a:custGeom>
            <a:avLst/>
            <a:gdLst/>
            <a:ahLst/>
            <a:cxnLst/>
            <a:rect l="l" t="t" r="r" b="b"/>
            <a:pathLst>
              <a:path w="17570551" h="10031866">
                <a:moveTo>
                  <a:pt x="0" y="0"/>
                </a:moveTo>
                <a:lnTo>
                  <a:pt x="17570550" y="0"/>
                </a:lnTo>
                <a:lnTo>
                  <a:pt x="17570550" y="10031866"/>
                </a:lnTo>
                <a:lnTo>
                  <a:pt x="0" y="100318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551"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4" name="Freeform 4"/>
          <p:cNvSpPr/>
          <p:nvPr/>
        </p:nvSpPr>
        <p:spPr>
          <a:xfrm>
            <a:off x="187192" y="360351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80" t="-99028" r="-7454" b="-135701"/>
            </a:stretch>
          </a:blipFill>
        </p:spPr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B76D6FB-07EC-4D42-A20A-2FE6C6C0BB52}"/>
              </a:ext>
            </a:extLst>
          </p:cNvPr>
          <p:cNvSpPr txBox="1">
            <a:spLocks/>
          </p:cNvSpPr>
          <p:nvPr/>
        </p:nvSpPr>
        <p:spPr bwMode="auto">
          <a:xfrm>
            <a:off x="2115593" y="201499"/>
            <a:ext cx="5170904" cy="895914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АЛГОРИТМ </a:t>
            </a:r>
          </a:p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ОКАЗАНИЯ КОМПЛЕКСНОЙ ПОМОЩИ НЕСОВЕРШЕННОЛЕТНИМ БЕРЕМЕННЫМ </a:t>
            </a:r>
          </a:p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УСЛОВИЯХ ГЦОРЗП «ЮВЕНТА»</a:t>
            </a:r>
          </a:p>
        </p:txBody>
      </p:sp>
      <p:pic>
        <p:nvPicPr>
          <p:cNvPr id="6" name="Объект 24">
            <a:extLst>
              <a:ext uri="{FF2B5EF4-FFF2-40B4-BE49-F238E27FC236}">
                <a16:creationId xmlns:a16="http://schemas.microsoft.com/office/drawing/2014/main" id="{D5CAFFFC-779E-4B88-9A03-68582527BF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26" y="1975037"/>
            <a:ext cx="1538750" cy="176214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Скругленный прямоугольник 17">
            <a:extLst>
              <a:ext uri="{FF2B5EF4-FFF2-40B4-BE49-F238E27FC236}">
                <a16:creationId xmlns:a16="http://schemas.microsoft.com/office/drawing/2014/main" id="{C6E06C21-51CE-4023-9282-4494D232E057}"/>
              </a:ext>
            </a:extLst>
          </p:cNvPr>
          <p:cNvSpPr/>
          <p:nvPr/>
        </p:nvSpPr>
        <p:spPr bwMode="auto">
          <a:xfrm>
            <a:off x="1633473" y="1685889"/>
            <a:ext cx="3359219" cy="28914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/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Медицинская помощь</a:t>
            </a:r>
          </a:p>
        </p:txBody>
      </p:sp>
      <p:sp>
        <p:nvSpPr>
          <p:cNvPr id="8" name="Скругленный прямоугольник 17">
            <a:extLst>
              <a:ext uri="{FF2B5EF4-FFF2-40B4-BE49-F238E27FC236}">
                <a16:creationId xmlns:a16="http://schemas.microsoft.com/office/drawing/2014/main" id="{ABB585AD-C252-4DA3-A8CA-7222EA1A2D18}"/>
              </a:ext>
            </a:extLst>
          </p:cNvPr>
          <p:cNvSpPr/>
          <p:nvPr/>
        </p:nvSpPr>
        <p:spPr bwMode="auto">
          <a:xfrm>
            <a:off x="1628490" y="2239216"/>
            <a:ext cx="3349256" cy="28914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Психологическое сопровождение*</a:t>
            </a:r>
          </a:p>
        </p:txBody>
      </p:sp>
      <p:sp>
        <p:nvSpPr>
          <p:cNvPr id="9" name="Скругленный прямоугольник 17">
            <a:extLst>
              <a:ext uri="{FF2B5EF4-FFF2-40B4-BE49-F238E27FC236}">
                <a16:creationId xmlns:a16="http://schemas.microsoft.com/office/drawing/2014/main" id="{E39DCDFB-27D5-43FC-97E8-CFBB4E8216B1}"/>
              </a:ext>
            </a:extLst>
          </p:cNvPr>
          <p:cNvSpPr/>
          <p:nvPr/>
        </p:nvSpPr>
        <p:spPr bwMode="auto">
          <a:xfrm>
            <a:off x="1633473" y="2788209"/>
            <a:ext cx="3349255" cy="289148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Социальное сопровождение*</a:t>
            </a:r>
          </a:p>
        </p:txBody>
      </p:sp>
      <p:sp>
        <p:nvSpPr>
          <p:cNvPr id="10" name="Скругленный прямоугольник 17">
            <a:extLst>
              <a:ext uri="{FF2B5EF4-FFF2-40B4-BE49-F238E27FC236}">
                <a16:creationId xmlns:a16="http://schemas.microsoft.com/office/drawing/2014/main" id="{FB4D518F-37C9-42E0-B424-6F69AAB3D321}"/>
              </a:ext>
            </a:extLst>
          </p:cNvPr>
          <p:cNvSpPr/>
          <p:nvPr/>
        </p:nvSpPr>
        <p:spPr bwMode="auto">
          <a:xfrm>
            <a:off x="1623509" y="3896639"/>
            <a:ext cx="3359219" cy="289147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Духовная поддержка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D00E8E-7356-45C8-AC95-A4E5F0B6EB81}"/>
              </a:ext>
            </a:extLst>
          </p:cNvPr>
          <p:cNvSpPr txBox="1"/>
          <p:nvPr/>
        </p:nvSpPr>
        <p:spPr bwMode="auto">
          <a:xfrm>
            <a:off x="5834903" y="1385048"/>
            <a:ext cx="283889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Подтверждение медицинского факта беременности</a:t>
            </a:r>
          </a:p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Медицинское обследование</a:t>
            </a:r>
          </a:p>
          <a:p>
            <a:endParaRPr lang="ru-RU" sz="105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43C944-55DD-494B-8DA8-7D2EB7C4CB49}"/>
              </a:ext>
            </a:extLst>
          </p:cNvPr>
          <p:cNvSpPr txBox="1"/>
          <p:nvPr/>
        </p:nvSpPr>
        <p:spPr bwMode="auto">
          <a:xfrm>
            <a:off x="5848026" y="2069505"/>
            <a:ext cx="284603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Трехэтапная модель консультирования в ситуации репродуктивного выбора</a:t>
            </a:r>
          </a:p>
          <a:p>
            <a:endParaRPr lang="ru-RU" sz="10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E1CB9E-F372-4B82-8B17-E4A896982D28}"/>
              </a:ext>
            </a:extLst>
          </p:cNvPr>
          <p:cNvSpPr txBox="1"/>
          <p:nvPr/>
        </p:nvSpPr>
        <p:spPr bwMode="auto">
          <a:xfrm>
            <a:off x="5848026" y="2612724"/>
            <a:ext cx="2949085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5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Консультирование по социальным вопросам  </a:t>
            </a:r>
          </a:p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Содействие в получении помощи</a:t>
            </a:r>
          </a:p>
        </p:txBody>
      </p:sp>
      <p:sp>
        <p:nvSpPr>
          <p:cNvPr id="14" name="Выгнутая вверх стрелка 16">
            <a:extLst>
              <a:ext uri="{FF2B5EF4-FFF2-40B4-BE49-F238E27FC236}">
                <a16:creationId xmlns:a16="http://schemas.microsoft.com/office/drawing/2014/main" id="{E09C57D2-0D48-4B65-98BB-20C2412DF42B}"/>
              </a:ext>
            </a:extLst>
          </p:cNvPr>
          <p:cNvSpPr/>
          <p:nvPr/>
        </p:nvSpPr>
        <p:spPr bwMode="auto">
          <a:xfrm rot="5137043">
            <a:off x="5120319" y="1696919"/>
            <a:ext cx="545471" cy="458409"/>
          </a:xfrm>
          <a:prstGeom prst="curved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dirty="0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7">
            <a:extLst>
              <a:ext uri="{FF2B5EF4-FFF2-40B4-BE49-F238E27FC236}">
                <a16:creationId xmlns:a16="http://schemas.microsoft.com/office/drawing/2014/main" id="{142B2B9F-8061-40FB-8632-3D8EFF8A45D0}"/>
              </a:ext>
            </a:extLst>
          </p:cNvPr>
          <p:cNvSpPr/>
          <p:nvPr/>
        </p:nvSpPr>
        <p:spPr bwMode="auto">
          <a:xfrm rot="5137043">
            <a:off x="5120320" y="2316540"/>
            <a:ext cx="545471" cy="458409"/>
          </a:xfrm>
          <a:prstGeom prst="curved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8">
            <a:extLst>
              <a:ext uri="{FF2B5EF4-FFF2-40B4-BE49-F238E27FC236}">
                <a16:creationId xmlns:a16="http://schemas.microsoft.com/office/drawing/2014/main" id="{83FFE2BC-E146-4CA9-9346-AE7809A2A555}"/>
              </a:ext>
            </a:extLst>
          </p:cNvPr>
          <p:cNvSpPr/>
          <p:nvPr/>
        </p:nvSpPr>
        <p:spPr bwMode="auto">
          <a:xfrm rot="5137043">
            <a:off x="5078412" y="2942605"/>
            <a:ext cx="708979" cy="532806"/>
          </a:xfrm>
          <a:prstGeom prst="curved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schemeClr val="tx1"/>
              </a:solidFill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B56ABAE6-DC52-4BDF-87E4-970DF0764909}"/>
              </a:ext>
            </a:extLst>
          </p:cNvPr>
          <p:cNvSpPr txBox="1">
            <a:spLocks/>
          </p:cNvSpPr>
          <p:nvPr/>
        </p:nvSpPr>
        <p:spPr bwMode="auto">
          <a:xfrm>
            <a:off x="13826" y="4620837"/>
            <a:ext cx="8979195" cy="4306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02060"/>
                </a:solidFill>
                <a:latin typeface="Manrope" pitchFamily="2" charset="0"/>
                <a:ea typeface="+mj-ea"/>
                <a:cs typeface="+mj-cs"/>
              </a:defRPr>
            </a:lvl1pPr>
          </a:lstStyle>
          <a:p>
            <a:r>
              <a:rPr lang="ru-RU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Приказ Минздрава РФ № 1130н от 20.10.2020 г. «Об утверждении порядка оказания медицинской помощи по профилю «акушерство и гинекология»</a:t>
            </a:r>
          </a:p>
          <a:p>
            <a:r>
              <a:rPr lang="ru-RU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** Приказ Минздрава РФ № 664н от 24.06.2021 г. «Об утверждении Порядка информирования медицинскими организациями органов внутренних дел в случаях, установленных п. 5 ч. 4 ст. 13 Федерального закона «Об основах охраны здоровья граждан в Российской Федерации»; </a:t>
            </a:r>
          </a:p>
          <a:p>
            <a:r>
              <a:rPr lang="ru-RU" sz="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Минтруда РФ № 69н, Минздрава РФ № 95н от 17.02.2020 г. «Об утверждении Порядка оказания медицинскими организациями услуг по правовой, психологической и медико-социальной помощи женщинам в период беременности»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F46C4C-FDA5-4C65-9EB5-05A1BEEE9CA7}"/>
              </a:ext>
            </a:extLst>
          </p:cNvPr>
          <p:cNvSpPr txBox="1"/>
          <p:nvPr/>
        </p:nvSpPr>
        <p:spPr bwMode="auto">
          <a:xfrm>
            <a:off x="5879547" y="3507564"/>
            <a:ext cx="2368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Содействие в защите прав </a:t>
            </a:r>
            <a:b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законных интересов</a:t>
            </a:r>
          </a:p>
        </p:txBody>
      </p:sp>
      <p:sp>
        <p:nvSpPr>
          <p:cNvPr id="19" name="Скругленный прямоугольник 17">
            <a:extLst>
              <a:ext uri="{FF2B5EF4-FFF2-40B4-BE49-F238E27FC236}">
                <a16:creationId xmlns:a16="http://schemas.microsoft.com/office/drawing/2014/main" id="{E73F6915-CA44-4AC0-972D-86D0C3085977}"/>
              </a:ext>
            </a:extLst>
          </p:cNvPr>
          <p:cNvSpPr/>
          <p:nvPr/>
        </p:nvSpPr>
        <p:spPr bwMode="auto">
          <a:xfrm>
            <a:off x="1662081" y="3334995"/>
            <a:ext cx="3359219" cy="289147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Правовая помощь**</a:t>
            </a:r>
          </a:p>
        </p:txBody>
      </p:sp>
      <p:sp>
        <p:nvSpPr>
          <p:cNvPr id="20" name="Выгнутая вверх стрелка 18">
            <a:extLst>
              <a:ext uri="{FF2B5EF4-FFF2-40B4-BE49-F238E27FC236}">
                <a16:creationId xmlns:a16="http://schemas.microsoft.com/office/drawing/2014/main" id="{32BF9661-6FA6-4357-9798-3707C4A7071D}"/>
              </a:ext>
            </a:extLst>
          </p:cNvPr>
          <p:cNvSpPr/>
          <p:nvPr/>
        </p:nvSpPr>
        <p:spPr bwMode="auto">
          <a:xfrm rot="5137043">
            <a:off x="4881819" y="3158918"/>
            <a:ext cx="1163235" cy="540089"/>
          </a:xfrm>
          <a:prstGeom prst="curved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BE57BB-4C27-427B-80AE-45A6D6344D2D}"/>
              </a:ext>
            </a:extLst>
          </p:cNvPr>
          <p:cNvSpPr txBox="1"/>
          <p:nvPr/>
        </p:nvSpPr>
        <p:spPr bwMode="auto">
          <a:xfrm>
            <a:off x="5879547" y="3966776"/>
            <a:ext cx="2368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Духовные беседы (сотрудничество с ЕЦЗМ)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ABB7E2F-F6BF-4C1D-8818-80A8E29510AF}"/>
              </a:ext>
            </a:extLst>
          </p:cNvPr>
          <p:cNvCxnSpPr>
            <a:cxnSpLocks/>
          </p:cNvCxnSpPr>
          <p:nvPr/>
        </p:nvCxnSpPr>
        <p:spPr bwMode="auto">
          <a:xfrm>
            <a:off x="13826" y="4505410"/>
            <a:ext cx="7481823" cy="2796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B26A61F-C65A-4A32-89C3-D87C29A6F0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55917" y="161334"/>
            <a:ext cx="1128119" cy="112811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278576" y="334996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80" t="-99028" r="-7454" b="-135701"/>
            </a:stretch>
          </a:blipFill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D7768AD-6D6B-4FCF-8272-9919D83EC527}"/>
              </a:ext>
            </a:extLst>
          </p:cNvPr>
          <p:cNvSpPr/>
          <p:nvPr/>
        </p:nvSpPr>
        <p:spPr bwMode="auto">
          <a:xfrm>
            <a:off x="91652" y="1117989"/>
            <a:ext cx="8693624" cy="496152"/>
          </a:xfrm>
          <a:prstGeom prst="rect">
            <a:avLst/>
          </a:prstGeom>
          <a:solidFill>
            <a:schemeClr val="bg1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Цель: создание условий для ответственного репродуктивного выбора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5C08F4D-D3A5-4571-A7DC-2CC652335C0B}"/>
              </a:ext>
            </a:extLst>
          </p:cNvPr>
          <p:cNvSpPr txBox="1">
            <a:spLocks/>
          </p:cNvSpPr>
          <p:nvPr/>
        </p:nvSpPr>
        <p:spPr bwMode="auto">
          <a:xfrm>
            <a:off x="2110888" y="214927"/>
            <a:ext cx="6152025" cy="994172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ПСИХОЛОГО-СОЦИАЛЬНОЕ СОПРОВОЖДЕНИЕ НЕСОВЕРШЕННОЛЕТНИХ БЕРЕМЕННЫХ </a:t>
            </a:r>
          </a:p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СИТУАЦИИ РЕПРОДУКТИВНОГО ВЫБОРА</a:t>
            </a:r>
          </a:p>
        </p:txBody>
      </p:sp>
      <p:pic>
        <p:nvPicPr>
          <p:cNvPr id="7" name="Объект 5">
            <a:extLst>
              <a:ext uri="{FF2B5EF4-FFF2-40B4-BE49-F238E27FC236}">
                <a16:creationId xmlns:a16="http://schemas.microsoft.com/office/drawing/2014/main" id="{744C3B49-3682-4BA0-9E1F-E1CFA0D6FB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84405" y="2009030"/>
            <a:ext cx="2302496" cy="23600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9C53E5-A0BE-46BC-BF0D-A2765E9CE03D}"/>
              </a:ext>
            </a:extLst>
          </p:cNvPr>
          <p:cNvSpPr txBox="1"/>
          <p:nvPr/>
        </p:nvSpPr>
        <p:spPr bwMode="auto">
          <a:xfrm>
            <a:off x="158444" y="1480900"/>
            <a:ext cx="3145277" cy="3577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Медицинский психолог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Эмоциональная поддержка / Информирование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Прояснение мотивов/ репродуктивных установок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Аргументы «за» и «против»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Работа с внутренними и внешними ресурсами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Мотивация на получение помощи специалистов</a:t>
            </a:r>
          </a:p>
          <a:p>
            <a:endParaRPr lang="ru-RU" sz="10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F08C1-D193-4298-890E-3355FC00CBAF}"/>
              </a:ext>
            </a:extLst>
          </p:cNvPr>
          <p:cNvSpPr txBox="1"/>
          <p:nvPr/>
        </p:nvSpPr>
        <p:spPr bwMode="auto">
          <a:xfrm>
            <a:off x="5016620" y="1480900"/>
            <a:ext cx="36912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Специалист по социальной работе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Эмоциональная поддержка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Информирование по социальным вопросам в связи с беременностью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Содействие формированию поддерживающей социальной среды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Социально-правовое сопровождение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Содействие формированию позитивного образа родительства</a:t>
            </a:r>
          </a:p>
          <a:p>
            <a:endParaRPr lang="ru-RU" sz="1050" dirty="0"/>
          </a:p>
          <a:p>
            <a:endParaRPr lang="ru-RU" sz="105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9052128-F8C5-498A-A745-4884C548A5E6}"/>
              </a:ext>
            </a:extLst>
          </p:cNvPr>
          <p:cNvSpPr/>
          <p:nvPr/>
        </p:nvSpPr>
        <p:spPr bwMode="auto">
          <a:xfrm>
            <a:off x="-471701" y="4807427"/>
            <a:ext cx="9014709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>
              <a:lnSpc>
                <a:spcPct val="90000"/>
              </a:lnSpc>
              <a:spcBef>
                <a:spcPct val="0"/>
              </a:spcBef>
            </a:pPr>
            <a:r>
              <a:rPr lang="ru-RU" sz="8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Кононова Т.А. Психологическое сопровождение несовершеннолетних беременных в ситуации репродуктивного выбора (трехэтапная модель консультирования). </a:t>
            </a:r>
          </a:p>
          <a:p>
            <a:pPr marL="457200" lvl="1">
              <a:lnSpc>
                <a:spcPct val="90000"/>
              </a:lnSpc>
              <a:spcBef>
                <a:spcPct val="0"/>
              </a:spcBef>
            </a:pPr>
            <a:r>
              <a:rPr lang="ru-RU" sz="8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Учебно-методическое пособие / ред. В.И. Орел, М.Ф. Ипполитова. – Санкт-Петербург, 2022. – 48 с.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18D3C0B-5FB6-4167-8263-F52F9012C5F0}"/>
              </a:ext>
            </a:extLst>
          </p:cNvPr>
          <p:cNvCxnSpPr>
            <a:cxnSpLocks/>
          </p:cNvCxnSpPr>
          <p:nvPr/>
        </p:nvCxnSpPr>
        <p:spPr bwMode="auto">
          <a:xfrm>
            <a:off x="0" y="4795958"/>
            <a:ext cx="8543008" cy="35973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3">
            <a:extLst>
              <a:ext uri="{FF2B5EF4-FFF2-40B4-BE49-F238E27FC236}">
                <a16:creationId xmlns:a16="http://schemas.microsoft.com/office/drawing/2014/main" id="{F81433E1-46FD-4D37-A175-84D50EF04FD1}"/>
              </a:ext>
            </a:extLst>
          </p:cNvPr>
          <p:cNvSpPr txBox="1">
            <a:spLocks/>
          </p:cNvSpPr>
          <p:nvPr/>
        </p:nvSpPr>
        <p:spPr bwMode="auto">
          <a:xfrm>
            <a:off x="302600" y="1105658"/>
            <a:ext cx="3030141" cy="286287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Аргументы «За»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4778A15F-5245-458B-98A8-FBDD6C5FAA31}"/>
              </a:ext>
            </a:extLst>
          </p:cNvPr>
          <p:cNvSpPr txBox="1">
            <a:spLocks/>
          </p:cNvSpPr>
          <p:nvPr/>
        </p:nvSpPr>
        <p:spPr bwMode="auto">
          <a:xfrm>
            <a:off x="302600" y="1532099"/>
            <a:ext cx="3249269" cy="277679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lnSpc>
                <a:spcPct val="115000"/>
              </a:lnSpc>
              <a:buClr>
                <a:schemeClr val="accent2">
                  <a:lumMod val="75000"/>
                  <a:lumOff val="25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Негативные последствия           </a:t>
            </a:r>
            <a:b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(«не смогу иметь детей») 62%</a:t>
            </a:r>
          </a:p>
          <a:p>
            <a:pPr marL="285750" indent="-285750">
              <a:lnSpc>
                <a:spcPct val="115000"/>
              </a:lnSpc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Создание семьи </a:t>
            </a:r>
            <a:b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(«выйду замуж») 27%</a:t>
            </a:r>
          </a:p>
          <a:p>
            <a:pPr marL="285750" indent="-285750">
              <a:lnSpc>
                <a:spcPct val="115000"/>
              </a:lnSpc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Возможность воспитания детей </a:t>
            </a:r>
            <a:b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(«не буду повторять ошибки родителей») 24%</a:t>
            </a:r>
          </a:p>
          <a:p>
            <a:pPr marL="285750" indent="-285750">
              <a:lnSpc>
                <a:spcPct val="115000"/>
              </a:lnSpc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Религиозные установки</a:t>
            </a:r>
          </a:p>
          <a:p>
            <a:pPr marL="114300"/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(«аборт - убийство») 14%</a:t>
            </a:r>
          </a:p>
          <a:p>
            <a:endParaRPr lang="ru-RU" sz="1500" dirty="0">
              <a:solidFill>
                <a:srgbClr val="FF6600"/>
              </a:solidFill>
            </a:endParaRP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87C3E8C2-FBD3-4D63-9D3B-C2A02746C778}"/>
              </a:ext>
            </a:extLst>
          </p:cNvPr>
          <p:cNvSpPr txBox="1">
            <a:spLocks/>
          </p:cNvSpPr>
          <p:nvPr/>
        </p:nvSpPr>
        <p:spPr bwMode="auto">
          <a:xfrm>
            <a:off x="5356277" y="1163785"/>
            <a:ext cx="3031331" cy="34029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Аргументы «Против»</a:t>
            </a:r>
          </a:p>
        </p:txBody>
      </p:sp>
      <p:sp>
        <p:nvSpPr>
          <p:cNvPr id="16" name="Объект 9">
            <a:extLst>
              <a:ext uri="{FF2B5EF4-FFF2-40B4-BE49-F238E27FC236}">
                <a16:creationId xmlns:a16="http://schemas.microsoft.com/office/drawing/2014/main" id="{26FD1344-057F-4D44-9B49-F54C8C35A2B4}"/>
              </a:ext>
            </a:extLst>
          </p:cNvPr>
          <p:cNvSpPr txBox="1">
            <a:spLocks/>
          </p:cNvSpPr>
          <p:nvPr/>
        </p:nvSpPr>
        <p:spPr bwMode="auto">
          <a:xfrm>
            <a:off x="5247309" y="1617173"/>
            <a:ext cx="3249269" cy="2776797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Учеба 82%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Материальные трудности 68%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Неготовность к материнству 58%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Нет поддержки от родителей 38% 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Нет поддержки от партнера 34%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Социальные перспективы 18%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Нет желания иметь детей 12%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Изменения внешности 10%</a:t>
            </a:r>
          </a:p>
          <a:p>
            <a:endParaRPr lang="ru-RU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00A3259B-2798-45F4-A6C9-1F7183F1D2BD}"/>
              </a:ext>
            </a:extLst>
          </p:cNvPr>
          <p:cNvSpPr txBox="1">
            <a:spLocks/>
          </p:cNvSpPr>
          <p:nvPr/>
        </p:nvSpPr>
        <p:spPr bwMode="auto">
          <a:xfrm>
            <a:off x="-364277" y="4479043"/>
            <a:ext cx="8524306" cy="639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125" dirty="0">
              <a:latin typeface="Arial Narrow" panose="020B0606020202030204" pitchFamily="34" charset="0"/>
            </a:endParaRPr>
          </a:p>
          <a:p>
            <a:pPr marL="457200" lvl="1">
              <a:spcBef>
                <a:spcPct val="0"/>
              </a:spcBef>
            </a:pPr>
            <a:r>
              <a:rPr lang="ru-RU" sz="8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Исследование мотивов прерывания беременности  несовершеннолетними. </a:t>
            </a:r>
          </a:p>
          <a:p>
            <a:pPr marL="457200" lvl="1">
              <a:spcBef>
                <a:spcPct val="0"/>
              </a:spcBef>
            </a:pPr>
            <a:r>
              <a:rPr lang="ru-RU" sz="8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Санкт-Петербургское государственное бюджетное учреждение здравоохранения «Городской консультативно-диагностический центр </a:t>
            </a:r>
          </a:p>
          <a:p>
            <a:pPr marL="457200" lvl="1">
              <a:spcBef>
                <a:spcPct val="0"/>
              </a:spcBef>
            </a:pPr>
            <a:r>
              <a:rPr lang="ru-RU" sz="8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для детей «Ювента» (репродуктивное здоровье)». 2019 г.</a:t>
            </a:r>
          </a:p>
        </p:txBody>
      </p:sp>
      <p:sp>
        <p:nvSpPr>
          <p:cNvPr id="18" name="Заголовок 5">
            <a:extLst>
              <a:ext uri="{FF2B5EF4-FFF2-40B4-BE49-F238E27FC236}">
                <a16:creationId xmlns:a16="http://schemas.microsoft.com/office/drawing/2014/main" id="{BFC6EFD9-7556-4934-A9CF-480E8F30777B}"/>
              </a:ext>
            </a:extLst>
          </p:cNvPr>
          <p:cNvSpPr txBox="1">
            <a:spLocks/>
          </p:cNvSpPr>
          <p:nvPr/>
        </p:nvSpPr>
        <p:spPr bwMode="auto">
          <a:xfrm>
            <a:off x="2131895" y="261774"/>
            <a:ext cx="5725763" cy="994172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МОТИВЫ, ВЛИЯЮЩИЕ НА ПРИНЯТИЕ РЕШЕНИЯ ОБ ИСХОДЕ БЕРЕМЕННОСТИ</a:t>
            </a:r>
          </a:p>
        </p:txBody>
      </p:sp>
      <p:pic>
        <p:nvPicPr>
          <p:cNvPr id="19" name="Рисунок 18" descr="https://hansonattorney.com/wp-content/uploads/2017/09/mana-768x610.jpg">
            <a:extLst>
              <a:ext uri="{FF2B5EF4-FFF2-40B4-BE49-F238E27FC236}">
                <a16:creationId xmlns:a16="http://schemas.microsoft.com/office/drawing/2014/main" id="{C7A2B45C-F280-4939-B0D9-44104057DEEA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067" y="1820177"/>
            <a:ext cx="1497044" cy="10801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7FAC227-2DD0-45AA-B1BF-D437FE499ED2}"/>
              </a:ext>
            </a:extLst>
          </p:cNvPr>
          <p:cNvCxnSpPr>
            <a:cxnSpLocks/>
          </p:cNvCxnSpPr>
          <p:nvPr/>
        </p:nvCxnSpPr>
        <p:spPr bwMode="auto">
          <a:xfrm>
            <a:off x="123947" y="4678417"/>
            <a:ext cx="8372631" cy="4709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4">
            <a:extLst>
              <a:ext uri="{FF2B5EF4-FFF2-40B4-BE49-F238E27FC236}">
                <a16:creationId xmlns:a16="http://schemas.microsoft.com/office/drawing/2014/main" id="{C9600554-837E-40ED-A06A-79806AF44700}"/>
              </a:ext>
            </a:extLst>
          </p:cNvPr>
          <p:cNvSpPr/>
          <p:nvPr/>
        </p:nvSpPr>
        <p:spPr>
          <a:xfrm>
            <a:off x="278576" y="334996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680" t="-99028" r="-7454" b="-135701"/>
            </a:stretch>
          </a:blipFill>
        </p:spPr>
      </p:sp>
    </p:spTree>
    <p:extLst>
      <p:ext uri="{BB962C8B-B14F-4D97-AF65-F5344CB8AC3E}">
        <p14:creationId xmlns:p14="http://schemas.microsoft.com/office/powerpoint/2010/main" val="308362537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52748" y="4894090"/>
            <a:ext cx="3223683" cy="84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1"/>
              </a:lnSpc>
            </a:pPr>
            <a:r>
              <a:rPr lang="en-US" sz="55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»</a:t>
            </a:r>
          </a:p>
        </p:txBody>
      </p:sp>
      <p:pic>
        <p:nvPicPr>
          <p:cNvPr id="10" name="Picture 2" descr="Picture background">
            <a:extLst>
              <a:ext uri="{FF2B5EF4-FFF2-40B4-BE49-F238E27FC236}">
                <a16:creationId xmlns:a16="http://schemas.microsoft.com/office/drawing/2014/main" id="{3A155682-781F-47E8-A3BA-66CD9E229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2" y="1936151"/>
            <a:ext cx="4054423" cy="270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5D3D0B-54D3-47D1-B656-B513CBC412A0}"/>
              </a:ext>
            </a:extLst>
          </p:cNvPr>
          <p:cNvSpPr txBox="1"/>
          <p:nvPr/>
        </p:nvSpPr>
        <p:spPr>
          <a:xfrm>
            <a:off x="4303889" y="1750844"/>
            <a:ext cx="4572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Социально-медицинские и правовые аспекты ситуации репродуктивного выбора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Социально-правовые аспекты родительства несовершеннолетних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Образовательные возможности в ситуации беременности и рождения ребенка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Меры социальной поддержки семей с детьми и беременных женщин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Возможности социального обслуживания юных матерей и их семей, оказавших в трудной жизненной ситуации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Наличие поддерживающей среды</a:t>
            </a:r>
          </a:p>
        </p:txBody>
      </p:sp>
      <p:sp>
        <p:nvSpPr>
          <p:cNvPr id="12" name="Скругленный прямоугольник 17">
            <a:extLst>
              <a:ext uri="{FF2B5EF4-FFF2-40B4-BE49-F238E27FC236}">
                <a16:creationId xmlns:a16="http://schemas.microsoft.com/office/drawing/2014/main" id="{3061ED0F-A53B-42A0-86A8-CAF500B37CD6}"/>
              </a:ext>
            </a:extLst>
          </p:cNvPr>
          <p:cNvSpPr/>
          <p:nvPr/>
        </p:nvSpPr>
        <p:spPr bwMode="auto">
          <a:xfrm>
            <a:off x="115978" y="1413255"/>
            <a:ext cx="2693967" cy="28914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/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Индивидуальные консультации</a:t>
            </a:r>
          </a:p>
        </p:txBody>
      </p:sp>
      <p:sp>
        <p:nvSpPr>
          <p:cNvPr id="13" name="Скругленный прямоугольник 17">
            <a:extLst>
              <a:ext uri="{FF2B5EF4-FFF2-40B4-BE49-F238E27FC236}">
                <a16:creationId xmlns:a16="http://schemas.microsoft.com/office/drawing/2014/main" id="{C7B75BE0-B6C1-4B53-8A80-8E14143DD7FD}"/>
              </a:ext>
            </a:extLst>
          </p:cNvPr>
          <p:cNvSpPr/>
          <p:nvPr/>
        </p:nvSpPr>
        <p:spPr bwMode="auto">
          <a:xfrm>
            <a:off x="3201144" y="1409452"/>
            <a:ext cx="2506002" cy="302472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Семейные консультации</a:t>
            </a:r>
          </a:p>
        </p:txBody>
      </p:sp>
      <p:sp>
        <p:nvSpPr>
          <p:cNvPr id="14" name="Скругленный прямоугольник 17">
            <a:extLst>
              <a:ext uri="{FF2B5EF4-FFF2-40B4-BE49-F238E27FC236}">
                <a16:creationId xmlns:a16="http://schemas.microsoft.com/office/drawing/2014/main" id="{BDC3D29E-ADB3-457A-BDAF-D2733A4C17A2}"/>
              </a:ext>
            </a:extLst>
          </p:cNvPr>
          <p:cNvSpPr/>
          <p:nvPr/>
        </p:nvSpPr>
        <p:spPr bwMode="auto">
          <a:xfrm>
            <a:off x="6098345" y="1413255"/>
            <a:ext cx="2506002" cy="28914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/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Работа с партнером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13234FFE-0C12-436E-BCE4-1AA15E89DD26}"/>
              </a:ext>
            </a:extLst>
          </p:cNvPr>
          <p:cNvSpPr txBox="1">
            <a:spLocks/>
          </p:cNvSpPr>
          <p:nvPr/>
        </p:nvSpPr>
        <p:spPr bwMode="auto">
          <a:xfrm>
            <a:off x="2039397" y="288885"/>
            <a:ext cx="6152025" cy="994172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ПСИХОЛОГО-СОЦИАЛЬНОЕ СОПРОВОЖДЕНИЕ НЕСОВЕРШЕННОЛЕТНИХ БЕРЕМЕННЫХ </a:t>
            </a:r>
          </a:p>
          <a:p>
            <a:pPr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СИТУАЦИИ РЕПРОДУКТИВНОГО ВЫБОРА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545B437C-6E75-468F-BEB6-3D0FF207AFF6}"/>
              </a:ext>
            </a:extLst>
          </p:cNvPr>
          <p:cNvSpPr/>
          <p:nvPr/>
        </p:nvSpPr>
        <p:spPr>
          <a:xfrm>
            <a:off x="308745" y="462200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80" t="-99028" r="-7454" b="-135701"/>
            </a:stretch>
          </a:blipFill>
        </p:spPr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BD5DCE48-831A-4B8F-87AD-2406BA8EB93D}"/>
              </a:ext>
            </a:extLst>
          </p:cNvPr>
          <p:cNvSpPr/>
          <p:nvPr/>
        </p:nvSpPr>
        <p:spPr>
          <a:xfrm rot="-10800000">
            <a:off x="-7091" y="4908639"/>
            <a:ext cx="9151089" cy="249779"/>
          </a:xfrm>
          <a:prstGeom prst="rect">
            <a:avLst/>
          </a:prstGeom>
          <a:gradFill rotWithShape="1">
            <a:gsLst>
              <a:gs pos="0">
                <a:schemeClr val="accent4">
                  <a:alpha val="29000"/>
                </a:schemeClr>
              </a:gs>
              <a:gs pos="100000">
                <a:schemeClr val="accent4">
                  <a:alpha val="32000"/>
                </a:schemeClr>
              </a:gs>
            </a:gsLst>
            <a:lin ang="0"/>
          </a:gradFill>
        </p:spPr>
      </p:sp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D3D9986A-7323-43A0-B0CB-A2A77F621CC0}"/>
              </a:ext>
            </a:extLst>
          </p:cNvPr>
          <p:cNvSpPr/>
          <p:nvPr/>
        </p:nvSpPr>
        <p:spPr>
          <a:xfrm>
            <a:off x="632260" y="334478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80" t="-99028" r="-7454" b="-135701"/>
            </a:stretch>
          </a:blipFill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8BC468-C398-46AD-ADEA-15D0D70E263A}"/>
              </a:ext>
            </a:extLst>
          </p:cNvPr>
          <p:cNvSpPr/>
          <p:nvPr/>
        </p:nvSpPr>
        <p:spPr bwMode="auto">
          <a:xfrm>
            <a:off x="3689919" y="85862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EE6E6B1-1ADF-4552-BEE1-0C2E17CA7877}"/>
              </a:ext>
            </a:extLst>
          </p:cNvPr>
          <p:cNvSpPr/>
          <p:nvPr/>
        </p:nvSpPr>
        <p:spPr bwMode="auto">
          <a:xfrm>
            <a:off x="3825092" y="157635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293B97A-7E0E-4D54-AD45-063FFE490EC7}"/>
              </a:ext>
            </a:extLst>
          </p:cNvPr>
          <p:cNvSpPr/>
          <p:nvPr/>
        </p:nvSpPr>
        <p:spPr bwMode="auto">
          <a:xfrm>
            <a:off x="3689919" y="3112831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789B4A4-767D-4269-9159-0F2639E3655D}"/>
              </a:ext>
            </a:extLst>
          </p:cNvPr>
          <p:cNvSpPr/>
          <p:nvPr/>
        </p:nvSpPr>
        <p:spPr bwMode="auto">
          <a:xfrm>
            <a:off x="3743628" y="391064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Заголовок 7">
            <a:extLst>
              <a:ext uri="{FF2B5EF4-FFF2-40B4-BE49-F238E27FC236}">
                <a16:creationId xmlns:a16="http://schemas.microsoft.com/office/drawing/2014/main" id="{64FD990A-FAFA-4227-BDD1-6634D4B4E186}"/>
              </a:ext>
            </a:extLst>
          </p:cNvPr>
          <p:cNvSpPr txBox="1">
            <a:spLocks/>
          </p:cNvSpPr>
          <p:nvPr/>
        </p:nvSpPr>
        <p:spPr bwMode="auto">
          <a:xfrm>
            <a:off x="-33296" y="1027903"/>
            <a:ext cx="3372282" cy="7557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2800"/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СОЦИАЛЬНО-ПСИХОЛОГИЧЕСКОЕ СОПРОВОЖДЕНИЕ</a:t>
            </a:r>
            <a:br>
              <a:rPr lang="en-US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ПРОЛОНГИРОВАННОЙ БЕРЕМЕННОСТИ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6066A85-A106-4DA2-98DE-F7805857C7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614333"/>
            <a:ext cx="3131693" cy="240879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F45F21E-2B84-45B3-86AA-E1C8EF4A4DFA}"/>
              </a:ext>
            </a:extLst>
          </p:cNvPr>
          <p:cNvSpPr/>
          <p:nvPr/>
        </p:nvSpPr>
        <p:spPr bwMode="auto">
          <a:xfrm>
            <a:off x="3435064" y="32593"/>
            <a:ext cx="482458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Постановка на учет по беременности </a:t>
            </a: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женской консультации по месту жительства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endParaRPr lang="ru-RU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Оформление ежемесячной выплаты в связи </a:t>
            </a: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беременностью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endParaRPr lang="ru-RU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Оформление академического отпуска, оформление соответствующих выплат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Оформление отпуска по беременности родам </a:t>
            </a: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месту работы / переход на легкий труд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endParaRPr lang="ru-RU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Получение медико-психолого-социального сопровождения: «Школа материнства»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endParaRPr lang="ru-RU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Жилищно-бытовая подготовка к рождению ребенка: составление списка и приобретение необходимых вещей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90AC3F5-A0B9-429E-9CF6-38FD32EC18A7}"/>
              </a:ext>
            </a:extLst>
          </p:cNvPr>
          <p:cNvSpPr/>
          <p:nvPr/>
        </p:nvSpPr>
        <p:spPr bwMode="auto">
          <a:xfrm>
            <a:off x="3689919" y="85862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CB25F9F-52D6-4D01-8860-63A92CCC77B8}"/>
              </a:ext>
            </a:extLst>
          </p:cNvPr>
          <p:cNvSpPr/>
          <p:nvPr/>
        </p:nvSpPr>
        <p:spPr bwMode="auto">
          <a:xfrm>
            <a:off x="3825092" y="157635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13B0260-7DB2-480A-BD13-C094DBB30BD9}"/>
              </a:ext>
            </a:extLst>
          </p:cNvPr>
          <p:cNvSpPr/>
          <p:nvPr/>
        </p:nvSpPr>
        <p:spPr bwMode="auto">
          <a:xfrm>
            <a:off x="3689919" y="3112831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6D9F9A9-A7C9-414A-8C3A-E43FC4C3DA81}"/>
              </a:ext>
            </a:extLst>
          </p:cNvPr>
          <p:cNvSpPr/>
          <p:nvPr/>
        </p:nvSpPr>
        <p:spPr bwMode="auto">
          <a:xfrm>
            <a:off x="3743628" y="391064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24858EDB-3728-49C3-8891-72B62A3BB786}"/>
              </a:ext>
            </a:extLst>
          </p:cNvPr>
          <p:cNvCxnSpPr>
            <a:cxnSpLocks/>
          </p:cNvCxnSpPr>
          <p:nvPr/>
        </p:nvCxnSpPr>
        <p:spPr bwMode="auto">
          <a:xfrm flipV="1">
            <a:off x="3227771" y="73418"/>
            <a:ext cx="0" cy="4907126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884976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D3D9986A-7323-43A0-B0CB-A2A77F621CC0}"/>
              </a:ext>
            </a:extLst>
          </p:cNvPr>
          <p:cNvSpPr/>
          <p:nvPr/>
        </p:nvSpPr>
        <p:spPr>
          <a:xfrm>
            <a:off x="632260" y="334478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80" t="-99028" r="-7454" b="-135701"/>
            </a:stretch>
          </a:blipFill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8BC468-C398-46AD-ADEA-15D0D70E263A}"/>
              </a:ext>
            </a:extLst>
          </p:cNvPr>
          <p:cNvSpPr/>
          <p:nvPr/>
        </p:nvSpPr>
        <p:spPr bwMode="auto">
          <a:xfrm>
            <a:off x="3689919" y="85862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EE6E6B1-1ADF-4552-BEE1-0C2E17CA7877}"/>
              </a:ext>
            </a:extLst>
          </p:cNvPr>
          <p:cNvSpPr/>
          <p:nvPr/>
        </p:nvSpPr>
        <p:spPr bwMode="auto">
          <a:xfrm>
            <a:off x="3825092" y="157635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293B97A-7E0E-4D54-AD45-063FFE490EC7}"/>
              </a:ext>
            </a:extLst>
          </p:cNvPr>
          <p:cNvSpPr/>
          <p:nvPr/>
        </p:nvSpPr>
        <p:spPr bwMode="auto">
          <a:xfrm>
            <a:off x="3689919" y="3112831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789B4A4-767D-4269-9159-0F2639E3655D}"/>
              </a:ext>
            </a:extLst>
          </p:cNvPr>
          <p:cNvSpPr/>
          <p:nvPr/>
        </p:nvSpPr>
        <p:spPr bwMode="auto">
          <a:xfrm>
            <a:off x="3743628" y="391064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90AC3F5-A0B9-429E-9CF6-38FD32EC18A7}"/>
              </a:ext>
            </a:extLst>
          </p:cNvPr>
          <p:cNvSpPr/>
          <p:nvPr/>
        </p:nvSpPr>
        <p:spPr bwMode="auto">
          <a:xfrm>
            <a:off x="3689919" y="85862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CB25F9F-52D6-4D01-8860-63A92CCC77B8}"/>
              </a:ext>
            </a:extLst>
          </p:cNvPr>
          <p:cNvSpPr/>
          <p:nvPr/>
        </p:nvSpPr>
        <p:spPr bwMode="auto">
          <a:xfrm>
            <a:off x="3825092" y="157635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13B0260-7DB2-480A-BD13-C094DBB30BD9}"/>
              </a:ext>
            </a:extLst>
          </p:cNvPr>
          <p:cNvSpPr/>
          <p:nvPr/>
        </p:nvSpPr>
        <p:spPr bwMode="auto">
          <a:xfrm>
            <a:off x="3689919" y="3112831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6D9F9A9-A7C9-414A-8C3A-E43FC4C3DA81}"/>
              </a:ext>
            </a:extLst>
          </p:cNvPr>
          <p:cNvSpPr/>
          <p:nvPr/>
        </p:nvSpPr>
        <p:spPr bwMode="auto">
          <a:xfrm>
            <a:off x="3743628" y="391064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Заголовок 7">
            <a:extLst>
              <a:ext uri="{FF2B5EF4-FFF2-40B4-BE49-F238E27FC236}">
                <a16:creationId xmlns:a16="http://schemas.microsoft.com/office/drawing/2014/main" id="{7B9AEAA1-F1A3-4BF6-9F74-4F7DE1191D1B}"/>
              </a:ext>
            </a:extLst>
          </p:cNvPr>
          <p:cNvSpPr txBox="1">
            <a:spLocks/>
          </p:cNvSpPr>
          <p:nvPr/>
        </p:nvSpPr>
        <p:spPr bwMode="auto">
          <a:xfrm>
            <a:off x="-17064" y="1026744"/>
            <a:ext cx="3557234" cy="969476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2800"/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СОЦИАЛЬНО-ПСИХОЛОГИЧЕСКОЕ СОПРОВОЖДЕНИЕ</a:t>
            </a:r>
            <a:br>
              <a:rPr lang="en-US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МОЛОДЫХ СЕМЕЙ С ДЕТЬМИ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EDBD29B-5159-4D6D-8383-E6FAFE266634}"/>
              </a:ext>
            </a:extLst>
          </p:cNvPr>
          <p:cNvSpPr/>
          <p:nvPr/>
        </p:nvSpPr>
        <p:spPr bwMode="auto">
          <a:xfrm>
            <a:off x="3791010" y="302941"/>
            <a:ext cx="464016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base">
              <a:buNone/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Содействие в оформлении документов </a:t>
            </a: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выплат в связи с рождением ребенка</a:t>
            </a: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Патронаж адаптации к новому жизненному укладу и родительской роли </a:t>
            </a:r>
          </a:p>
          <a:p>
            <a:pPr fontAlgn="base"/>
            <a:endParaRPr lang="ru-RU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Мотивация на заботу о собственном здоровье</a:t>
            </a:r>
          </a:p>
          <a:p>
            <a:pPr fontAlgn="base"/>
            <a:endParaRPr lang="ru-RU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Содействие в получении адресной помощи</a:t>
            </a: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Вовлечение в ресурсное информационное пространство </a:t>
            </a:r>
          </a:p>
          <a:p>
            <a:pPr fontAlgn="base"/>
            <a:endParaRPr lang="ru-RU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Содействие формированию поддерживающей социальной среды</a:t>
            </a:r>
          </a:p>
          <a:p>
            <a:pPr indent="0" algn="ctr" fontAlgn="base">
              <a:buNone/>
            </a:pP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05572C52-57B3-4FA2-939C-FCFD89CD8B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273" r="-1582" b="-739"/>
          <a:stretch/>
        </p:blipFill>
        <p:spPr bwMode="auto">
          <a:xfrm>
            <a:off x="1761553" y="3632017"/>
            <a:ext cx="1213924" cy="144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>
            <a:extLst>
              <a:ext uri="{FF2B5EF4-FFF2-40B4-BE49-F238E27FC236}">
                <a16:creationId xmlns:a16="http://schemas.microsoft.com/office/drawing/2014/main" id="{4E881DD2-A670-4C4F-BCCF-59DC9FBC67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" t="18168" r="1853" b="7518"/>
          <a:stretch/>
        </p:blipFill>
        <p:spPr bwMode="auto">
          <a:xfrm>
            <a:off x="500583" y="3632018"/>
            <a:ext cx="1135573" cy="144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ttps://sun9-36.userapi.com/impg/zI3YBpNBTC7ZRF6d5wCqldwOzMHROuXwXF8I_w/GS94GOcIQMo.jpg?size=810x1080&amp;quality=95&amp;sign=4f24ead144819db52c6ca916070fd00e&amp;type=album">
            <a:extLst>
              <a:ext uri="{FF2B5EF4-FFF2-40B4-BE49-F238E27FC236}">
                <a16:creationId xmlns:a16="http://schemas.microsoft.com/office/drawing/2014/main" id="{6D877609-0701-41E8-8650-E8CFB0AC58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" t="5011" r="9651" b="35444"/>
          <a:stretch/>
        </p:blipFill>
        <p:spPr bwMode="auto">
          <a:xfrm>
            <a:off x="1771183" y="2481357"/>
            <a:ext cx="1194665" cy="110203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DC4C27E0-00A0-4167-97EB-783DE11893E7}"/>
              </a:ext>
            </a:extLst>
          </p:cNvPr>
          <p:cNvCxnSpPr>
            <a:cxnSpLocks/>
          </p:cNvCxnSpPr>
          <p:nvPr/>
        </p:nvCxnSpPr>
        <p:spPr bwMode="auto">
          <a:xfrm flipV="1">
            <a:off x="3618183" y="132459"/>
            <a:ext cx="0" cy="4833334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29" name="Picture 10">
            <a:extLst>
              <a:ext uri="{FF2B5EF4-FFF2-40B4-BE49-F238E27FC236}">
                <a16:creationId xmlns:a16="http://schemas.microsoft.com/office/drawing/2014/main" id="{2254EB45-F46E-4E37-ACC3-D5003389CE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4" t="-2" r="1" b="22287"/>
          <a:stretch/>
        </p:blipFill>
        <p:spPr bwMode="auto">
          <a:xfrm>
            <a:off x="500582" y="2465039"/>
            <a:ext cx="1139613" cy="111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402599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B97820-F040-4003-94EC-187E7AD09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50359" y="1570997"/>
            <a:ext cx="2654451" cy="2175313"/>
          </a:xfrm>
          <a:prstGeom prst="rect">
            <a:avLst/>
          </a:prstGeom>
        </p:spPr>
      </p:pic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690BA080-EC71-4031-8DD8-69E1E683B0DA}"/>
              </a:ext>
            </a:extLst>
          </p:cNvPr>
          <p:cNvSpPr/>
          <p:nvPr/>
        </p:nvSpPr>
        <p:spPr bwMode="auto">
          <a:xfrm>
            <a:off x="433839" y="1521775"/>
            <a:ext cx="2189221" cy="313699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Информирование</a:t>
            </a:r>
            <a:endParaRPr lang="ru-RU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Блок-схема: альтернативный процесс 7">
            <a:extLst>
              <a:ext uri="{FF2B5EF4-FFF2-40B4-BE49-F238E27FC236}">
                <a16:creationId xmlns:a16="http://schemas.microsoft.com/office/drawing/2014/main" id="{63208B63-5904-449F-9D7B-C474BC1E7EE4}"/>
              </a:ext>
            </a:extLst>
          </p:cNvPr>
          <p:cNvSpPr/>
          <p:nvPr/>
        </p:nvSpPr>
        <p:spPr bwMode="auto">
          <a:xfrm>
            <a:off x="433838" y="2256938"/>
            <a:ext cx="2189221" cy="313699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Наставничество</a:t>
            </a:r>
          </a:p>
        </p:txBody>
      </p:sp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id="{045A3040-754D-4949-9929-BD360A03ED32}"/>
              </a:ext>
            </a:extLst>
          </p:cNvPr>
          <p:cNvSpPr/>
          <p:nvPr/>
        </p:nvSpPr>
        <p:spPr bwMode="auto">
          <a:xfrm>
            <a:off x="433836" y="2992101"/>
            <a:ext cx="2189221" cy="313699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Посредничество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29F8995E-995A-4D60-BAD3-990CBBAC82EE}"/>
              </a:ext>
            </a:extLst>
          </p:cNvPr>
          <p:cNvSpPr/>
          <p:nvPr/>
        </p:nvSpPr>
        <p:spPr bwMode="auto">
          <a:xfrm>
            <a:off x="433836" y="3727264"/>
            <a:ext cx="2189221" cy="313699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Сопровождение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64" descr="Picture 64">
            <a:extLst>
              <a:ext uri="{FF2B5EF4-FFF2-40B4-BE49-F238E27FC236}">
                <a16:creationId xmlns:a16="http://schemas.microsoft.com/office/drawing/2014/main" id="{4AF0B95C-85CE-4FF6-8A46-ED69CC967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21014" y="1735670"/>
            <a:ext cx="390215" cy="39021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8E98ED-ACD1-4A36-8465-33BBDCA4ABD4}"/>
              </a:ext>
            </a:extLst>
          </p:cNvPr>
          <p:cNvSpPr txBox="1"/>
          <p:nvPr/>
        </p:nvSpPr>
        <p:spPr bwMode="auto">
          <a:xfrm>
            <a:off x="3062764" y="246199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ts val="2800"/>
              <a:defRPr/>
            </a:pPr>
            <a:r>
              <a:rPr lang="ru-RU" sz="2000" b="1" dirty="0">
                <a:solidFill>
                  <a:srgbClr val="02898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СОЦИАЛЬНОЕ СОПРОВОЖДЕНИЕ МОЛОДЫХ СЕМЕЙ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CB101BF-84D4-47C4-9F43-3DF59EA87451}"/>
              </a:ext>
            </a:extLst>
          </p:cNvPr>
          <p:cNvCxnSpPr/>
          <p:nvPr/>
        </p:nvCxnSpPr>
        <p:spPr bwMode="auto">
          <a:xfrm>
            <a:off x="5518179" y="1467365"/>
            <a:ext cx="2395330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DD76C0D-2818-4344-906A-438AF2AC92AD}"/>
              </a:ext>
            </a:extLst>
          </p:cNvPr>
          <p:cNvCxnSpPr/>
          <p:nvPr/>
        </p:nvCxnSpPr>
        <p:spPr bwMode="auto">
          <a:xfrm>
            <a:off x="5898120" y="1955629"/>
            <a:ext cx="2395330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F9C2336-2EDD-4EA1-A5DF-0025E0F54D8E}"/>
              </a:ext>
            </a:extLst>
          </p:cNvPr>
          <p:cNvCxnSpPr>
            <a:cxnSpLocks/>
          </p:cNvCxnSpPr>
          <p:nvPr/>
        </p:nvCxnSpPr>
        <p:spPr bwMode="auto">
          <a:xfrm>
            <a:off x="6264037" y="2676907"/>
            <a:ext cx="2253954" cy="497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242BCCC-7EFF-48F3-9B86-5949C92386E3}"/>
              </a:ext>
            </a:extLst>
          </p:cNvPr>
          <p:cNvCxnSpPr>
            <a:cxnSpLocks/>
          </p:cNvCxnSpPr>
          <p:nvPr/>
        </p:nvCxnSpPr>
        <p:spPr bwMode="auto">
          <a:xfrm>
            <a:off x="6232204" y="3337839"/>
            <a:ext cx="2253954" cy="497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A5712B6-D4F3-45BF-A918-DFDAF8A84C1C}"/>
              </a:ext>
            </a:extLst>
          </p:cNvPr>
          <p:cNvCxnSpPr/>
          <p:nvPr/>
        </p:nvCxnSpPr>
        <p:spPr bwMode="auto">
          <a:xfrm>
            <a:off x="5858541" y="3884113"/>
            <a:ext cx="2395330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8A154EC-C3CA-411A-9107-EAFB77F0C92C}"/>
              </a:ext>
            </a:extLst>
          </p:cNvPr>
          <p:cNvCxnSpPr>
            <a:cxnSpLocks/>
          </p:cNvCxnSpPr>
          <p:nvPr/>
        </p:nvCxnSpPr>
        <p:spPr bwMode="auto">
          <a:xfrm>
            <a:off x="5206204" y="4412442"/>
            <a:ext cx="2511101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BA20229-54D7-416A-8143-446EB73CE597}"/>
              </a:ext>
            </a:extLst>
          </p:cNvPr>
          <p:cNvSpPr txBox="1"/>
          <p:nvPr/>
        </p:nvSpPr>
        <p:spPr bwMode="auto">
          <a:xfrm>
            <a:off x="5694280" y="1198856"/>
            <a:ext cx="25111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Медицинские организации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E43943-C9A8-4CA6-8862-052AED3A606F}"/>
              </a:ext>
            </a:extLst>
          </p:cNvPr>
          <p:cNvSpPr txBox="1"/>
          <p:nvPr/>
        </p:nvSpPr>
        <p:spPr bwMode="auto">
          <a:xfrm>
            <a:off x="5801306" y="1675656"/>
            <a:ext cx="2611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Образовательные организации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C8B99A-3BB4-4615-AD19-1303D760D5EB}"/>
              </a:ext>
            </a:extLst>
          </p:cNvPr>
          <p:cNvSpPr txBox="1"/>
          <p:nvPr/>
        </p:nvSpPr>
        <p:spPr bwMode="auto">
          <a:xfrm>
            <a:off x="6135463" y="2125884"/>
            <a:ext cx="2511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Учреждения социального обслуживания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C4CED9-583B-4C62-89D3-CADD7E0824A8}"/>
              </a:ext>
            </a:extLst>
          </p:cNvPr>
          <p:cNvSpPr txBox="1"/>
          <p:nvPr/>
        </p:nvSpPr>
        <p:spPr bwMode="auto">
          <a:xfrm>
            <a:off x="4879912" y="4083612"/>
            <a:ext cx="25111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МФЦ, СФР и др.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17BD10-73A8-4058-B1B7-446F7A5DBC92}"/>
              </a:ext>
            </a:extLst>
          </p:cNvPr>
          <p:cNvSpPr txBox="1"/>
          <p:nvPr/>
        </p:nvSpPr>
        <p:spPr bwMode="auto">
          <a:xfrm>
            <a:off x="6135463" y="2965815"/>
            <a:ext cx="25111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Молодежные организации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57EF0A-5BA2-4102-A18A-C3FED071E773}"/>
              </a:ext>
            </a:extLst>
          </p:cNvPr>
          <p:cNvSpPr txBox="1"/>
          <p:nvPr/>
        </p:nvSpPr>
        <p:spPr bwMode="auto">
          <a:xfrm>
            <a:off x="5721036" y="3535488"/>
            <a:ext cx="26703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Некоммерческие организации</a:t>
            </a:r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BD365B26-249C-40B9-8F4D-A297BE1BA208}"/>
              </a:ext>
            </a:extLst>
          </p:cNvPr>
          <p:cNvSpPr/>
          <p:nvPr/>
        </p:nvSpPr>
        <p:spPr bwMode="auto">
          <a:xfrm>
            <a:off x="846851" y="246199"/>
            <a:ext cx="1645389" cy="556121"/>
          </a:xfrm>
          <a:custGeom>
            <a:avLst/>
            <a:gdLst/>
            <a:ahLst/>
            <a:cxnLst/>
            <a:rect l="l" t="t" r="r" b="b"/>
            <a:pathLst>
              <a:path w="3290777" h="1112241">
                <a:moveTo>
                  <a:pt x="0" y="0"/>
                </a:moveTo>
                <a:lnTo>
                  <a:pt x="3290777" y="0"/>
                </a:lnTo>
                <a:lnTo>
                  <a:pt x="3290777" y="1112241"/>
                </a:lnTo>
                <a:lnTo>
                  <a:pt x="0" y="11122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680" t="-99028" r="-7454" b="-135701"/>
            </a:stretch>
          </a:blipFill>
        </p:spPr>
      </p:sp>
      <p:sp>
        <p:nvSpPr>
          <p:cNvPr id="26" name="AutoShape 2">
            <a:extLst>
              <a:ext uri="{FF2B5EF4-FFF2-40B4-BE49-F238E27FC236}">
                <a16:creationId xmlns:a16="http://schemas.microsoft.com/office/drawing/2014/main" id="{B679975D-81A2-4A05-84EF-979FD63F45C2}"/>
              </a:ext>
            </a:extLst>
          </p:cNvPr>
          <p:cNvSpPr/>
          <p:nvPr/>
        </p:nvSpPr>
        <p:spPr>
          <a:xfrm rot="-10800000">
            <a:off x="-7089" y="4825647"/>
            <a:ext cx="9197810" cy="332772"/>
          </a:xfrm>
          <a:prstGeom prst="rect">
            <a:avLst/>
          </a:prstGeom>
          <a:gradFill rotWithShape="1">
            <a:gsLst>
              <a:gs pos="0">
                <a:schemeClr val="accent4">
                  <a:alpha val="29000"/>
                </a:schemeClr>
              </a:gs>
              <a:gs pos="100000">
                <a:schemeClr val="accent4">
                  <a:alpha val="32000"/>
                </a:schemeClr>
              </a:gs>
            </a:gsLst>
            <a:lin ang="0"/>
          </a:gradFill>
        </p:spPr>
      </p:sp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</TotalTime>
  <Words>2069</Words>
  <Application>Microsoft Office PowerPoint</Application>
  <PresentationFormat>Экран (16:9)</PresentationFormat>
  <Paragraphs>228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Arial Narrow</vt:lpstr>
      <vt:lpstr>Calibri</vt:lpstr>
      <vt:lpstr>Gilroy ExtraBold</vt:lpstr>
      <vt:lpstr>Gilroy Light</vt:lpstr>
      <vt:lpstr>Montserrat Bold</vt:lpstr>
      <vt:lpstr>Wingdings</vt:lpstr>
      <vt:lpstr>Simple Light</vt:lpstr>
      <vt:lpstr>«ВСЕГДА НА СВЯЗИ!» РЕСУРСНЫЕ ТЕХНОЛОГИИ СОЦИАЛЬНОГО СОПРОВОЖДЕНИЯ ПОДРОСТКОВ В УСЛОВИЯХ ГЦОРЗП «ЮВЕНТА»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</dc:creator>
  <cp:lastModifiedBy>Дарья</cp:lastModifiedBy>
  <cp:revision>138</cp:revision>
  <dcterms:modified xsi:type="dcterms:W3CDTF">2025-04-09T12:10:07Z</dcterms:modified>
</cp:coreProperties>
</file>