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27.04.2025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9B813D-2B66-114A-A35A-8916837DF786}"/>
              </a:ext>
            </a:extLst>
          </p:cNvPr>
          <p:cNvSpPr txBox="1"/>
          <p:nvPr/>
        </p:nvSpPr>
        <p:spPr>
          <a:xfrm>
            <a:off x="767254" y="2890121"/>
            <a:ext cx="95725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Наименование</a:t>
            </a:r>
            <a:r>
              <a:rPr lang="ru-RU" sz="4800" dirty="0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Playfair Display" pitchFamily="2" charset="-52"/>
              </a:rPr>
              <a:t>проекта «Учитель в ресурсе»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0758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err="1" smtClean="0">
                <a:solidFill>
                  <a:schemeClr val="bg1"/>
                </a:solidFill>
              </a:rPr>
              <a:t>Пучкова</a:t>
            </a:r>
            <a:r>
              <a:rPr lang="ru-RU" sz="2000" dirty="0" smtClean="0">
                <a:solidFill>
                  <a:schemeClr val="bg1"/>
                </a:solidFill>
              </a:rPr>
              <a:t> Оксана Сергеевна, Россия, Московская область, город Королев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981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Номинация «Ментальное здоровье»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DC3B501B-B269-614F-917B-772DB15CA874}"/>
              </a:ext>
            </a:extLst>
          </p:cNvPr>
          <p:cNvSpPr/>
          <p:nvPr/>
        </p:nvSpPr>
        <p:spPr>
          <a:xfrm>
            <a:off x="476517" y="1475812"/>
            <a:ext cx="2661319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Личная страница в ВК</a:t>
            </a:r>
          </a:p>
          <a:p>
            <a:r>
              <a:rPr lang="en-US" dirty="0"/>
              <a:t>https://vk.com/wall78788929_5754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7C7832D9-CBDF-B945-8F10-B649688DA286}"/>
              </a:ext>
            </a:extLst>
          </p:cNvPr>
          <p:cNvSpPr/>
          <p:nvPr/>
        </p:nvSpPr>
        <p:spPr>
          <a:xfrm>
            <a:off x="3275801" y="1475813"/>
            <a:ext cx="8409543" cy="128175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Описание </a:t>
            </a:r>
          </a:p>
          <a:p>
            <a:r>
              <a:rPr lang="ru-RU" dirty="0" smtClean="0"/>
              <a:t>Опубликован пост – приглашение стать участниками сообщества, адресованный подписчикам.</a:t>
            </a:r>
          </a:p>
          <a:p>
            <a:r>
              <a:rPr lang="ru-RU" dirty="0" smtClean="0"/>
              <a:t>Посты о проведенных  и готовящихся мероприятиях сообщества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80EBE8EA-8E2C-004C-ABBC-D37E06429DD1}"/>
              </a:ext>
            </a:extLst>
          </p:cNvPr>
          <p:cNvSpPr/>
          <p:nvPr/>
        </p:nvSpPr>
        <p:spPr>
          <a:xfrm>
            <a:off x="479024" y="4668939"/>
            <a:ext cx="2661319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Социальные сети учительских сообществ города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475633CC-A75F-0848-98FF-DB9865A7CF51}"/>
              </a:ext>
            </a:extLst>
          </p:cNvPr>
          <p:cNvSpPr/>
          <p:nvPr/>
        </p:nvSpPr>
        <p:spPr>
          <a:xfrm>
            <a:off x="3439647" y="466893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Описание</a:t>
            </a:r>
          </a:p>
          <a:p>
            <a:r>
              <a:rPr lang="ru-RU" dirty="0" smtClean="0"/>
              <a:t>Группы предметных методических объединений</a:t>
            </a:r>
          </a:p>
          <a:p>
            <a:r>
              <a:rPr lang="ru-RU" dirty="0" smtClean="0"/>
              <a:t>Личные чаты и сети учителей, входящих в сообщество</a:t>
            </a:r>
            <a:endParaRPr lang="ru-RU" dirty="0"/>
          </a:p>
        </p:txBody>
      </p:sp>
      <p:sp>
        <p:nvSpPr>
          <p:cNvPr id="14" name="Прямоугольник: скругленные углы 21">
            <a:extLst>
              <a:ext uri="{FF2B5EF4-FFF2-40B4-BE49-F238E27FC236}">
                <a16:creationId xmlns:a16="http://schemas.microsoft.com/office/drawing/2014/main" xmlns="" id="{80EBE8EA-8E2C-004C-ABBC-D37E06429DD1}"/>
              </a:ext>
            </a:extLst>
          </p:cNvPr>
          <p:cNvSpPr/>
          <p:nvPr/>
        </p:nvSpPr>
        <p:spPr>
          <a:xfrm>
            <a:off x="479024" y="3060614"/>
            <a:ext cx="2661319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dirty="0" smtClean="0"/>
          </a:p>
          <a:p>
            <a:r>
              <a:rPr lang="ru-RU" dirty="0" smtClean="0"/>
              <a:t>Канал </a:t>
            </a:r>
            <a:r>
              <a:rPr lang="ru-RU" dirty="0" smtClean="0"/>
              <a:t>в Телеграмм </a:t>
            </a:r>
          </a:p>
          <a:p>
            <a:r>
              <a:rPr lang="en-US" dirty="0"/>
              <a:t>https://t.me/ychitelvresurse</a:t>
            </a:r>
          </a:p>
          <a:p>
            <a:endParaRPr lang="ru-RU" dirty="0"/>
          </a:p>
        </p:txBody>
      </p:sp>
      <p:sp>
        <p:nvSpPr>
          <p:cNvPr id="15" name="Прямоугольник: скругленные углы 22">
            <a:extLst>
              <a:ext uri="{FF2B5EF4-FFF2-40B4-BE49-F238E27FC236}">
                <a16:creationId xmlns:a16="http://schemas.microsoft.com/office/drawing/2014/main" xmlns="" id="{475633CC-A75F-0848-98FF-DB9865A7CF51}"/>
              </a:ext>
            </a:extLst>
          </p:cNvPr>
          <p:cNvSpPr/>
          <p:nvPr/>
        </p:nvSpPr>
        <p:spPr>
          <a:xfrm>
            <a:off x="3357724" y="3060614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Описание</a:t>
            </a:r>
          </a:p>
          <a:p>
            <a:r>
              <a:rPr lang="ru-RU" dirty="0" smtClean="0"/>
              <a:t>Канал «Учитель в ресурсе» (публичный)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EE874E-3323-BF4D-9B75-DF953D69A747}"/>
              </a:ext>
            </a:extLst>
          </p:cNvPr>
          <p:cNvSpPr txBox="1"/>
          <p:nvPr/>
        </p:nvSpPr>
        <p:spPr>
          <a:xfrm>
            <a:off x="529038" y="122351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B1303B-4984-EF43-9CF9-35A1F375DD81}"/>
              </a:ext>
            </a:extLst>
          </p:cNvPr>
          <p:cNvSpPr txBox="1"/>
          <p:nvPr/>
        </p:nvSpPr>
        <p:spPr>
          <a:xfrm>
            <a:off x="581177" y="4363935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F2C625-2AC4-0B4D-B712-C83866954A68}"/>
              </a:ext>
            </a:extLst>
          </p:cNvPr>
          <p:cNvSpPr txBox="1"/>
          <p:nvPr/>
        </p:nvSpPr>
        <p:spPr>
          <a:xfrm>
            <a:off x="572044" y="552649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1146034" y="1223512"/>
            <a:ext cx="4700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/>
              <a:t>Кадровый</a:t>
            </a:r>
            <a:r>
              <a:rPr lang="ru-RU" dirty="0" smtClean="0"/>
              <a:t> – руководитель и команда с педагогическим, психологическим образованием,  опыт руководящей деятельности в университете; опыт организации проектной работы; региональный эксперт АСИ по направлению «Образование и кадры» и др.</a:t>
            </a:r>
          </a:p>
          <a:p>
            <a:pPr algn="just"/>
            <a:r>
              <a:rPr lang="ru-RU" dirty="0" smtClean="0"/>
              <a:t>Команда – люди с педагогическим образованием, большим опытом, включая методическую работу, опыт проведения мероприятий различного уровня для разных категорий участников.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E612C6-676E-3449-8945-F356D1293AB0}"/>
              </a:ext>
            </a:extLst>
          </p:cNvPr>
          <p:cNvSpPr txBox="1"/>
          <p:nvPr/>
        </p:nvSpPr>
        <p:spPr>
          <a:xfrm>
            <a:off x="1146036" y="4456268"/>
            <a:ext cx="470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/>
              <a:t>Информационные</a:t>
            </a:r>
            <a:r>
              <a:rPr lang="ru-RU" dirty="0" smtClean="0"/>
              <a:t> – есть связи с общественными организациями города и не только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46D28A-C696-C14B-ADEF-559FBD28C51A}"/>
              </a:ext>
            </a:extLst>
          </p:cNvPr>
          <p:cNvSpPr txBox="1"/>
          <p:nvPr/>
        </p:nvSpPr>
        <p:spPr>
          <a:xfrm>
            <a:off x="1146036" y="5618832"/>
            <a:ext cx="470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/>
              <a:t>Организационные</a:t>
            </a:r>
            <a:r>
              <a:rPr lang="ru-RU" dirty="0" smtClean="0"/>
              <a:t> – поддержка директором Гимназии, городским методическим центром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6C6BCC-4033-BA49-82B0-5C88AD80D52D}"/>
              </a:ext>
            </a:extLst>
          </p:cNvPr>
          <p:cNvSpPr txBox="1"/>
          <p:nvPr/>
        </p:nvSpPr>
        <p:spPr>
          <a:xfrm>
            <a:off x="6665446" y="1336140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 smtClean="0">
                <a:solidFill>
                  <a:srgbClr val="002060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002060"/>
              </a:solidFill>
              <a:latin typeface="Dita Sweet" panose="0200050309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4FA4F9-94E1-1144-8DE5-0D8925FF38C7}"/>
              </a:ext>
            </a:extLst>
          </p:cNvPr>
          <p:cNvSpPr txBox="1"/>
          <p:nvPr/>
        </p:nvSpPr>
        <p:spPr>
          <a:xfrm>
            <a:off x="6756668" y="3336667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002060"/>
              </a:solidFill>
              <a:latin typeface="Dita Sweet" panose="0200050309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BBEFB7-12E9-3A4E-9AA1-6E4D32AD633C}"/>
              </a:ext>
            </a:extLst>
          </p:cNvPr>
          <p:cNvSpPr txBox="1"/>
          <p:nvPr/>
        </p:nvSpPr>
        <p:spPr>
          <a:xfrm>
            <a:off x="7261686" y="1500511"/>
            <a:ext cx="4500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Участие в деятельности сообщества специалистов регионального и Всероссийского уровня; возможность знакомиться с коллегами из других регионов; участие в федеральных проектах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D5F436-7DDA-D64A-A811-BF722EC6DE01}"/>
              </a:ext>
            </a:extLst>
          </p:cNvPr>
          <p:cNvSpPr txBox="1"/>
          <p:nvPr/>
        </p:nvSpPr>
        <p:spPr>
          <a:xfrm>
            <a:off x="7377500" y="3429000"/>
            <a:ext cx="422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Финансовая поддержка сообщества для публикации материалов участниц, создания логотипа и </a:t>
            </a:r>
            <a:r>
              <a:rPr lang="ru-RU" dirty="0" err="1" smtClean="0"/>
              <a:t>мерча</a:t>
            </a:r>
            <a:r>
              <a:rPr lang="ru-RU" dirty="0" smtClean="0"/>
              <a:t> сообщества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E1AB8-A27C-0540-B40E-DDBEBC322F07}"/>
              </a:ext>
            </a:extLst>
          </p:cNvPr>
          <p:cNvSpPr txBox="1"/>
          <p:nvPr/>
        </p:nvSpPr>
        <p:spPr>
          <a:xfrm>
            <a:off x="2283734" y="2059789"/>
            <a:ext cx="4080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Пучкова</a:t>
            </a:r>
            <a:r>
              <a:rPr lang="ru-RU" sz="1400" dirty="0" smtClean="0"/>
              <a:t> Оксана Сергеевна, Россия, Московская область, город Королёв, 1969 г. </a:t>
            </a:r>
            <a:r>
              <a:rPr lang="ru-RU" sz="1400" dirty="0"/>
              <a:t>р., </a:t>
            </a:r>
            <a:endParaRPr lang="ru-RU" sz="1400" dirty="0" smtClean="0"/>
          </a:p>
          <a:p>
            <a:r>
              <a:rPr lang="ru-RU" sz="1400" dirty="0" smtClean="0"/>
              <a:t>педагогическое, психологическое образование,  </a:t>
            </a:r>
            <a:r>
              <a:rPr lang="ru-RU" sz="1400" dirty="0"/>
              <a:t>опыт руководящей деятельности в </a:t>
            </a:r>
            <a:r>
              <a:rPr lang="ru-RU" sz="1400" dirty="0" smtClean="0"/>
              <a:t>университете и на региональном уровне; </a:t>
            </a:r>
            <a:r>
              <a:rPr lang="ru-RU" sz="1400" dirty="0"/>
              <a:t>опыт организации проектной работы; региональный эксперт АСИ по направлению «Образование и кадры» и др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Интересы: Просветительская деятельность. Женское </a:t>
            </a:r>
            <a:r>
              <a:rPr lang="ru-RU" sz="1400" dirty="0"/>
              <a:t>здоровье, </a:t>
            </a:r>
            <a:r>
              <a:rPr lang="ru-RU" sz="1400" dirty="0" smtClean="0"/>
              <a:t>Здоровье </a:t>
            </a:r>
            <a:r>
              <a:rPr lang="ru-RU" sz="1400" dirty="0"/>
              <a:t>детей</a:t>
            </a:r>
            <a:r>
              <a:rPr lang="ru-RU" sz="1400" dirty="0" smtClean="0"/>
              <a:t>, Психология, Творческое самовыражение, Наставничество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D5AE49-FCC8-D949-836F-A74AD3355702}"/>
              </a:ext>
            </a:extLst>
          </p:cNvPr>
          <p:cNvSpPr txBox="1"/>
          <p:nvPr/>
        </p:nvSpPr>
        <p:spPr>
          <a:xfrm>
            <a:off x="8092790" y="2225914"/>
            <a:ext cx="3227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Зубакина</a:t>
            </a:r>
            <a:r>
              <a:rPr lang="ru-RU" sz="1400" dirty="0" smtClean="0"/>
              <a:t> Ольга Николаевна, Россия, </a:t>
            </a:r>
            <a:r>
              <a:rPr lang="ru-RU" sz="1400" dirty="0" err="1" smtClean="0"/>
              <a:t>г.Москва</a:t>
            </a:r>
            <a:r>
              <a:rPr lang="ru-RU" sz="1400" dirty="0" smtClean="0"/>
              <a:t>, 1973 г. р.</a:t>
            </a:r>
          </a:p>
          <a:p>
            <a:r>
              <a:rPr lang="ru-RU" sz="1400" dirty="0" smtClean="0"/>
              <a:t>Педагогическое образование, опыт руководящей и методической деятельности на уровне региона.</a:t>
            </a:r>
          </a:p>
          <a:p>
            <a:r>
              <a:rPr lang="ru-RU" sz="1400" dirty="0" smtClean="0"/>
              <a:t>Опыт </a:t>
            </a:r>
            <a:r>
              <a:rPr lang="ru-RU" sz="1400" dirty="0"/>
              <a:t>проведения мероприятий различного уровня для разных категорий участников.</a:t>
            </a:r>
          </a:p>
          <a:p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86B73B-7217-4A43-8A68-5F8E11397A44}"/>
              </a:ext>
            </a:extLst>
          </p:cNvPr>
          <p:cNvSpPr txBox="1"/>
          <p:nvPr/>
        </p:nvSpPr>
        <p:spPr>
          <a:xfrm>
            <a:off x="8114727" y="4459531"/>
            <a:ext cx="342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Двойных Екатерина Викторовна, Россия,  г. Москва,  1970 г. р., </a:t>
            </a:r>
          </a:p>
          <a:p>
            <a:r>
              <a:rPr lang="ru-RU" sz="1400" dirty="0" smtClean="0"/>
              <a:t>Педагогическое образование</a:t>
            </a:r>
          </a:p>
          <a:p>
            <a:r>
              <a:rPr lang="ru-RU" sz="1400" dirty="0" smtClean="0"/>
              <a:t>Опыт </a:t>
            </a:r>
            <a:r>
              <a:rPr lang="ru-RU" sz="1400" dirty="0"/>
              <a:t>проведения мероприятий различного уровня для разных категорий участников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A5C35F-2BAF-3D4B-ACCF-DC530FD2EB68}"/>
              </a:ext>
            </a:extLst>
          </p:cNvPr>
          <p:cNvSpPr txBox="1"/>
          <p:nvPr/>
        </p:nvSpPr>
        <p:spPr>
          <a:xfrm>
            <a:off x="626758" y="1419006"/>
            <a:ext cx="324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A72E88"/>
                </a:solidFill>
                <a:latin typeface="Playfair Display SemiBold" pitchFamily="2" charset="-52"/>
              </a:rPr>
              <a:t>Руководитель 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8F5C6B-9DA1-054C-BDF6-066529B98D57}"/>
              </a:ext>
            </a:extLst>
          </p:cNvPr>
          <p:cNvSpPr txBox="1"/>
          <p:nvPr/>
        </p:nvSpPr>
        <p:spPr>
          <a:xfrm>
            <a:off x="6893541" y="1441430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050" name="Picture 2" descr="C:\Users\vi.puchkov\Desktop\конкурс Женщины за здоровое общество 25\photo_5352794797745764878_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8" b="5289"/>
          <a:stretch/>
        </p:blipFill>
        <p:spPr bwMode="auto">
          <a:xfrm>
            <a:off x="599090" y="2040638"/>
            <a:ext cx="1596267" cy="20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4" t="16173" r="49589" b="58545"/>
          <a:stretch/>
        </p:blipFill>
        <p:spPr bwMode="auto">
          <a:xfrm>
            <a:off x="6503828" y="2073819"/>
            <a:ext cx="1339403" cy="182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9" t="33488" r="38864" b="50301"/>
          <a:stretch/>
        </p:blipFill>
        <p:spPr bwMode="auto">
          <a:xfrm>
            <a:off x="6542462" y="4306558"/>
            <a:ext cx="1423453" cy="197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FA4AC9-FA2A-F546-B98E-179AC30F4925}"/>
              </a:ext>
            </a:extLst>
          </p:cNvPr>
          <p:cNvSpPr txBox="1"/>
          <p:nvPr/>
        </p:nvSpPr>
        <p:spPr>
          <a:xfrm>
            <a:off x="704193" y="252248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9F6E69A9-5301-7B4E-92FA-1F8457768E3C}"/>
              </a:ext>
            </a:extLst>
          </p:cNvPr>
          <p:cNvSpPr/>
          <p:nvPr/>
        </p:nvSpPr>
        <p:spPr>
          <a:xfrm>
            <a:off x="809296" y="1156870"/>
            <a:ext cx="10731062" cy="4982308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910EEE-BC29-304B-9E47-CEEC63703760}"/>
              </a:ext>
            </a:extLst>
          </p:cNvPr>
          <p:cNvSpPr txBox="1"/>
          <p:nvPr/>
        </p:nvSpPr>
        <p:spPr>
          <a:xfrm>
            <a:off x="1659281" y="1312519"/>
            <a:ext cx="929565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 большинства женщин  учителей есть проблемы с эмоциональным выгоранием, потерей личных границ, обесцениванием и заниженной самооценкой. </a:t>
            </a:r>
            <a:r>
              <a:rPr lang="ru-RU" dirty="0" smtClean="0">
                <a:solidFill>
                  <a:schemeClr val="bg1"/>
                </a:solidFill>
              </a:rPr>
              <a:t>Это приводит к снижению мотивации не только в работе, но и в вопросах личной жизни, здоровья, развития. Женщины чаще  проявляют раздражение, недовольство, апатию.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9DE830-45A8-874C-AFAB-3F5290048970}"/>
              </a:ext>
            </a:extLst>
          </p:cNvPr>
          <p:cNvSpPr txBox="1"/>
          <p:nvPr/>
        </p:nvSpPr>
        <p:spPr>
          <a:xfrm>
            <a:off x="1674203" y="2724694"/>
            <a:ext cx="929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Объединяясь в сообщество, женщины смогут  помочь  друг другу  </a:t>
            </a:r>
            <a:r>
              <a:rPr lang="ru-RU" dirty="0">
                <a:solidFill>
                  <a:schemeClr val="bg1"/>
                </a:solidFill>
              </a:rPr>
              <a:t>найти силы преодолевать препятствия и получать удовольствие от работы, общения с людьми. </a:t>
            </a:r>
            <a:r>
              <a:rPr lang="ru-RU" dirty="0" smtClean="0">
                <a:solidFill>
                  <a:schemeClr val="bg1"/>
                </a:solidFill>
              </a:rPr>
              <a:t>Они поверят в себя, будут </a:t>
            </a:r>
            <a:r>
              <a:rPr lang="ru-RU" dirty="0">
                <a:solidFill>
                  <a:schemeClr val="bg1"/>
                </a:solidFill>
              </a:rPr>
              <a:t>относится внимательнее к своему здоровью (физическому, психическому, эмоциональному). Почувствуют  общее состояние благополучия для реализации своего потенциала, научатся противостоять обычным жизненным стрессорам и адаптироваться к происходящему в их жизни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56765F-582D-8346-8EDF-C67D0745B7AB}"/>
              </a:ext>
            </a:extLst>
          </p:cNvPr>
          <p:cNvSpPr txBox="1"/>
          <p:nvPr/>
        </p:nvSpPr>
        <p:spPr>
          <a:xfrm>
            <a:off x="1708902" y="4713462"/>
            <a:ext cx="9295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данный момент, идея проекта только  в начале реализации. Однако, есть положительные тенденции, убеждающие нас в правильности выбранной дороги. В декабре 2024 года  идею поддержали 18  учителей Гимназии, в апреле 2025 года нас уже 30 человек и среди участниц  не только коллеги из Гимназии, а учителя из Москвы, Саратова. На данном этапе проект реализуется в Гимназии.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C306F3-43A5-3A4C-BCD8-D0207E3A747A}"/>
              </a:ext>
            </a:extLst>
          </p:cNvPr>
          <p:cNvSpPr txBox="1"/>
          <p:nvPr/>
        </p:nvSpPr>
        <p:spPr>
          <a:xfrm>
            <a:off x="984096" y="1312519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CF2911-A4F6-6F4B-94D7-5D790B8B48F4}"/>
              </a:ext>
            </a:extLst>
          </p:cNvPr>
          <p:cNvSpPr txBox="1"/>
          <p:nvPr/>
        </p:nvSpPr>
        <p:spPr>
          <a:xfrm>
            <a:off x="999018" y="272469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0AB43A-6FF0-EC46-A91F-70C0BBFB8398}"/>
              </a:ext>
            </a:extLst>
          </p:cNvPr>
          <p:cNvSpPr txBox="1"/>
          <p:nvPr/>
        </p:nvSpPr>
        <p:spPr>
          <a:xfrm>
            <a:off x="936912" y="469911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11088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Участницы проекта женщины, работающие в образовании – учителя, преподаватели ВУЗа. </a:t>
            </a:r>
          </a:p>
          <a:p>
            <a:r>
              <a:rPr lang="ru-RU" sz="2000" dirty="0" smtClean="0"/>
              <a:t>Для проекта не имеет значение возраст, место жительства (город или сельская местность), социальная принадлежность, уровень образования, работает ли женщина в данный момент или нет , национальность.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9E9D96-F053-B14C-97B3-0191C1B7F1A9}"/>
              </a:ext>
            </a:extLst>
          </p:cNvPr>
          <p:cNvSpPr txBox="1"/>
          <p:nvPr/>
        </p:nvSpPr>
        <p:spPr>
          <a:xfrm>
            <a:off x="1066988" y="2382319"/>
            <a:ext cx="10290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Инициатива (хорошая, продуманная идея, но проект еще не реализован)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Активный проект (продумана архитектура проекта собрана команда, понятны ресурсы, источники продвижения проекта, реализация начата/продолжается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A17177B6-1C68-8E47-9657-8BC211F975BA}"/>
              </a:ext>
            </a:extLst>
          </p:cNvPr>
          <p:cNvSpPr/>
          <p:nvPr/>
        </p:nvSpPr>
        <p:spPr>
          <a:xfrm>
            <a:off x="736839" y="238320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D715F0-A4C3-AB47-8EB8-B2A9F769791D}"/>
              </a:ext>
            </a:extLst>
          </p:cNvPr>
          <p:cNvSpPr txBox="1"/>
          <p:nvPr/>
        </p:nvSpPr>
        <p:spPr>
          <a:xfrm>
            <a:off x="599090" y="1324418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Проект находится в промежуточной стадии. Есть инициатива, есть команда, создана площадка для взаимодействия и начата реализация.</a:t>
            </a:r>
            <a:endParaRPr lang="ru-RU" sz="2000" dirty="0"/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xmlns="" id="{50AA3D16-0778-D44B-A60F-38464793EC86}"/>
              </a:ext>
            </a:extLst>
          </p:cNvPr>
          <p:cNvSpPr/>
          <p:nvPr/>
        </p:nvSpPr>
        <p:spPr>
          <a:xfrm>
            <a:off x="707844" y="3086918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C69FB-0247-0B45-B74E-CC7C827B27CE}"/>
              </a:ext>
            </a:extLst>
          </p:cNvPr>
          <p:cNvSpPr txBox="1"/>
          <p:nvPr/>
        </p:nvSpPr>
        <p:spPr>
          <a:xfrm>
            <a:off x="599090" y="1111797"/>
            <a:ext cx="11078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Миссия </a:t>
            </a:r>
            <a:r>
              <a:rPr lang="ru-RU" sz="2000" dirty="0" smtClean="0"/>
              <a:t>проекта </a:t>
            </a:r>
            <a:r>
              <a:rPr lang="ru-RU" sz="2000" dirty="0"/>
              <a:t>- популяризация среди женщин всех возрастов принципа ценностей здорового образа жизни, внедрения инструментов, позволяющих повысить ресурсное, психоэмоциональное состояние; быть активной и счастливой в профессии и в личной жизни.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78B6A2-483B-5041-9AAB-37FF081A67F6}"/>
              </a:ext>
            </a:extLst>
          </p:cNvPr>
          <p:cNvSpPr txBox="1"/>
          <p:nvPr/>
        </p:nvSpPr>
        <p:spPr>
          <a:xfrm>
            <a:off x="421125" y="2748589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3A1142-CF42-E546-891A-29A412372602}"/>
              </a:ext>
            </a:extLst>
          </p:cNvPr>
          <p:cNvSpPr txBox="1"/>
          <p:nvPr/>
        </p:nvSpPr>
        <p:spPr>
          <a:xfrm>
            <a:off x="6174827" y="2753237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C7FB12-663E-BB45-B0AE-A412BADB16B3}"/>
              </a:ext>
            </a:extLst>
          </p:cNvPr>
          <p:cNvSpPr txBox="1"/>
          <p:nvPr/>
        </p:nvSpPr>
        <p:spPr>
          <a:xfrm>
            <a:off x="6203206" y="446686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A06FC8-20DC-1442-B6F9-1D752E470FFA}"/>
              </a:ext>
            </a:extLst>
          </p:cNvPr>
          <p:cNvSpPr txBox="1"/>
          <p:nvPr/>
        </p:nvSpPr>
        <p:spPr>
          <a:xfrm>
            <a:off x="694598" y="212746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AEF22A-80F6-934F-814E-7A34502A8484}"/>
              </a:ext>
            </a:extLst>
          </p:cNvPr>
          <p:cNvSpPr txBox="1"/>
          <p:nvPr/>
        </p:nvSpPr>
        <p:spPr>
          <a:xfrm>
            <a:off x="930772" y="2650680"/>
            <a:ext cx="5115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Создать сообщество для женщин учителей , где каждая сможет лучше узнать себя, найти те ресурсы, которые позволят чувствовать </a:t>
            </a:r>
            <a:r>
              <a:rPr lang="ru-RU" dirty="0"/>
              <a:t>себя гармонично и </a:t>
            </a:r>
            <a:r>
              <a:rPr lang="ru-RU" dirty="0" smtClean="0"/>
              <a:t>комфортно, </a:t>
            </a:r>
            <a:r>
              <a:rPr lang="ru-RU" dirty="0"/>
              <a:t>легче взаимодействовать с окружающими, принимать осознанные решения и наслаждаться каждым моментом собственной жизни, несмотря на возникающие трудности.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B1BA54-CEA8-324D-A51C-67190010D735}"/>
              </a:ext>
            </a:extLst>
          </p:cNvPr>
          <p:cNvSpPr txBox="1"/>
          <p:nvPr/>
        </p:nvSpPr>
        <p:spPr>
          <a:xfrm>
            <a:off x="6878391" y="2748589"/>
            <a:ext cx="5056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Через взаимодействие друг с другом показать, что опыт каждого человека важен. Дать возможность каждой женщине поделиться своими мыслями, практиками без страха осуждения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EC083BC-A197-F644-8276-D16BE958C6FF}"/>
              </a:ext>
            </a:extLst>
          </p:cNvPr>
          <p:cNvSpPr txBox="1"/>
          <p:nvPr/>
        </p:nvSpPr>
        <p:spPr>
          <a:xfrm>
            <a:off x="7054528" y="4491814"/>
            <a:ext cx="4781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Привлечение специалистов и экспертов для </a:t>
            </a:r>
            <a:r>
              <a:rPr lang="ru-RU" dirty="0" smtClean="0"/>
              <a:t> получения разносторонней информации о женском здоровье (физическом, </a:t>
            </a:r>
            <a:r>
              <a:rPr lang="ru-RU" dirty="0" err="1" smtClean="0"/>
              <a:t>психо</a:t>
            </a:r>
            <a:r>
              <a:rPr lang="ru-RU" dirty="0" smtClean="0"/>
              <a:t> – эмоциональном) и возможных ресурсах для профилактики и восстановления  через практический опыт.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690254-2E86-BE45-BDF3-C531AFA98911}"/>
              </a:ext>
            </a:extLst>
          </p:cNvPr>
          <p:cNvSpPr txBox="1"/>
          <p:nvPr/>
        </p:nvSpPr>
        <p:spPr>
          <a:xfrm>
            <a:off x="599090" y="4688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xmlns="" id="{A94B22EA-478D-ED42-A6D1-AF33314DED96}"/>
              </a:ext>
            </a:extLst>
          </p:cNvPr>
          <p:cNvSpPr/>
          <p:nvPr/>
        </p:nvSpPr>
        <p:spPr>
          <a:xfrm>
            <a:off x="925577" y="1068028"/>
            <a:ext cx="10624628" cy="157214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Современному учителю необходимо находить ресурсы, чтобы оставаться профессионалом и здоровой, развитой личностью. "Учитель в ресурсе" - сообщество, где женщины педагоги могут обмениваться опытом, поддерживать друг друга, расти и делиться радостью. Нам важно состояние женщины, работающей в образовании. Ведь здоровая, наполненная, счастливая женщина создаёт вокруг себя особое пространство любви, добра и счастья.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BEB46AAA-30A5-DB41-83AD-72BC9CB91D2F}"/>
              </a:ext>
            </a:extLst>
          </p:cNvPr>
          <p:cNvSpPr/>
          <p:nvPr/>
        </p:nvSpPr>
        <p:spPr>
          <a:xfrm>
            <a:off x="978794" y="2884868"/>
            <a:ext cx="10624628" cy="197400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Сообщество создано в телеграмм канале, с возможностью комментировать, задавать вопросы, делиться опытом и т.д. На данный момент проект в начальной стадии реализации,  однако определены направления, в которых планируется развитие: рубрика «Интересное рядом» – о культурных событиях, выставках, концертах, впечатления и рекомендации (для очного и онлайн посещения). Рубрика «Психология жизни» – об особенностях работы мозга, причинах перепада настроения, практиках осознанного восприятия себя и мира и т.д. Команда проекта ведет рубрики, исходя из запросов или актуальности тем.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xmlns="" id="{67F45B01-050D-CE47-83F2-B1A6474A87AF}"/>
              </a:ext>
            </a:extLst>
          </p:cNvPr>
          <p:cNvSpPr/>
          <p:nvPr/>
        </p:nvSpPr>
        <p:spPr>
          <a:xfrm>
            <a:off x="978795" y="5048519"/>
            <a:ext cx="10571410" cy="154546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Планируется проведение опросов на разнообразные темы, онлайн встречи (1 раз в 2 месяца), приглашение спикеров/экспертов по определенным направлениям, возможно запись интервью. Рекомендации и советы от участниц сообщества. Очные практикумы м семинары . Проект в данный момент развивается и реализуется в рамках образовательной организации  одного  города, хотя есть участницы из других городов.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xmlns="" id="{89879918-B16C-1F4D-A71E-A636346F56B4}"/>
              </a:ext>
            </a:extLst>
          </p:cNvPr>
          <p:cNvSpPr/>
          <p:nvPr/>
        </p:nvSpPr>
        <p:spPr>
          <a:xfrm>
            <a:off x="496059" y="1065630"/>
            <a:ext cx="5209282" cy="320157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Описание запуска </a:t>
            </a:r>
            <a:r>
              <a:rPr lang="ru-RU" dirty="0" smtClean="0"/>
              <a:t>проекта: </a:t>
            </a:r>
          </a:p>
          <a:p>
            <a:r>
              <a:rPr lang="ru-RU" dirty="0" smtClean="0"/>
              <a:t>Возникла идея организовать сообщество, в котором все могли бы поддерживать друг друга, делиться опытом и мотивировать к изменению своего состояния в лучшую сторону. Определение смыслов и ценностей. Проведение пробных тренингов и консультаций. Создание первой группы. Подбор команды. Разработка </a:t>
            </a:r>
            <a:r>
              <a:rPr lang="ru-RU" dirty="0"/>
              <a:t>канала </a:t>
            </a:r>
            <a:r>
              <a:rPr lang="ru-RU" dirty="0" smtClean="0"/>
              <a:t>сообщества. Ссылка </a:t>
            </a:r>
            <a:r>
              <a:rPr lang="ru-RU" dirty="0"/>
              <a:t>– приглашение в общем чате </a:t>
            </a:r>
            <a:r>
              <a:rPr lang="ru-RU" dirty="0" smtClean="0"/>
              <a:t>учителей, в ВК </a:t>
            </a:r>
            <a:r>
              <a:rPr lang="ru-RU" dirty="0"/>
              <a:t>Гимназии.</a:t>
            </a:r>
            <a:endParaRPr lang="ru-RU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C99722BC-85BA-A140-9E9E-71C5F0D0B7CC}"/>
              </a:ext>
            </a:extLst>
          </p:cNvPr>
          <p:cNvSpPr/>
          <p:nvPr/>
        </p:nvSpPr>
        <p:spPr>
          <a:xfrm>
            <a:off x="5964621" y="1065631"/>
            <a:ext cx="5628290" cy="320157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</a:t>
            </a:r>
            <a:r>
              <a:rPr lang="ru-RU" dirty="0"/>
              <a:t>. </a:t>
            </a:r>
            <a:r>
              <a:rPr lang="ru-RU" dirty="0" smtClean="0"/>
              <a:t>Контент канала: полезные </a:t>
            </a:r>
            <a:r>
              <a:rPr lang="ru-RU" dirty="0"/>
              <a:t>статьи, чек-листы, </a:t>
            </a:r>
            <a:r>
              <a:rPr lang="ru-RU" dirty="0" err="1"/>
              <a:t>гайды</a:t>
            </a:r>
            <a:r>
              <a:rPr lang="ru-RU" dirty="0"/>
              <a:t>; </a:t>
            </a:r>
            <a:r>
              <a:rPr lang="ru-RU" dirty="0" smtClean="0"/>
              <a:t> опросы</a:t>
            </a:r>
            <a:r>
              <a:rPr lang="ru-RU" dirty="0"/>
              <a:t>, обсуждения, </a:t>
            </a:r>
            <a:r>
              <a:rPr lang="ru-RU" dirty="0" err="1"/>
              <a:t>вебинары</a:t>
            </a:r>
            <a:r>
              <a:rPr lang="ru-RU" dirty="0"/>
              <a:t>; </a:t>
            </a:r>
            <a:r>
              <a:rPr lang="ru-RU" dirty="0" smtClean="0"/>
              <a:t> эксклюзивный </a:t>
            </a:r>
            <a:r>
              <a:rPr lang="ru-RU" dirty="0"/>
              <a:t>контент, доступный только для участников; </a:t>
            </a:r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Приглашённые </a:t>
            </a:r>
            <a:r>
              <a:rPr lang="ru-RU" dirty="0"/>
              <a:t>спикеры по </a:t>
            </a:r>
            <a:r>
              <a:rPr lang="ru-RU" dirty="0" smtClean="0"/>
              <a:t>определенной теме </a:t>
            </a:r>
            <a:r>
              <a:rPr lang="ru-RU" dirty="0"/>
              <a:t>и смежным. </a:t>
            </a:r>
            <a:endParaRPr lang="ru-RU" dirty="0"/>
          </a:p>
          <a:p>
            <a:r>
              <a:rPr lang="ru-RU" dirty="0" smtClean="0"/>
              <a:t>3.Проведение очных и онлайн тренингов и практикумом</a:t>
            </a:r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xmlns="" id="{2FEE36DE-3F0A-2C4F-8F97-DC06DFD1A9D9}"/>
              </a:ext>
            </a:extLst>
          </p:cNvPr>
          <p:cNvSpPr/>
          <p:nvPr/>
        </p:nvSpPr>
        <p:spPr>
          <a:xfrm>
            <a:off x="599090" y="4572000"/>
            <a:ext cx="10993820" cy="203107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pPr algn="just"/>
            <a:r>
              <a:rPr lang="ru-RU" dirty="0" smtClean="0"/>
              <a:t>1.Анализ ситуации в рамках одной организации, выявление потребности женщин учителей в дополнительных ресурсах поддержки и восстановления состояния наполненности и целостности</a:t>
            </a:r>
            <a:endParaRPr lang="ru-RU" dirty="0"/>
          </a:p>
          <a:p>
            <a:r>
              <a:rPr lang="ru-RU" dirty="0" smtClean="0"/>
              <a:t>2.Проведение пробных очных практикумов, консультаций, создание группы в </a:t>
            </a:r>
            <a:r>
              <a:rPr lang="ru-RU" dirty="0" err="1" smtClean="0"/>
              <a:t>соцсетях</a:t>
            </a:r>
            <a:endParaRPr lang="ru-RU" dirty="0"/>
          </a:p>
          <a:p>
            <a:r>
              <a:rPr lang="ru-RU" dirty="0" smtClean="0"/>
              <a:t>3.Создание и развитие канала «Учитель в ресурсе» для женщин учителей (для коллег из Гимназии и всех, кто проявил интерес из других организаций и городов)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012B77-6744-9940-BDBF-145020A371EA}"/>
              </a:ext>
            </a:extLst>
          </p:cNvPr>
          <p:cNvSpPr txBox="1"/>
          <p:nvPr/>
        </p:nvSpPr>
        <p:spPr>
          <a:xfrm>
            <a:off x="599090" y="1148641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</a:t>
            </a:r>
            <a:r>
              <a:rPr lang="ru-RU" sz="2000" dirty="0" smtClean="0"/>
              <a:t>2025 </a:t>
            </a:r>
            <a:r>
              <a:rPr lang="ru-RU" sz="2000" dirty="0"/>
              <a:t>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xmlns="" id="{95A6727E-4E54-5049-AD3F-7E4D733BE664}"/>
              </a:ext>
            </a:extLst>
          </p:cNvPr>
          <p:cNvSpPr/>
          <p:nvPr/>
        </p:nvSpPr>
        <p:spPr>
          <a:xfrm>
            <a:off x="653843" y="20573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xmlns="" id="{F97F9C59-89C4-ED46-BC9F-0D3E4EABDB46}"/>
              </a:ext>
            </a:extLst>
          </p:cNvPr>
          <p:cNvSpPr/>
          <p:nvPr/>
        </p:nvSpPr>
        <p:spPr>
          <a:xfrm>
            <a:off x="653842" y="2724858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xmlns="" id="{0B50C7FF-C535-C04C-BB21-B8312DB0B06A}"/>
              </a:ext>
            </a:extLst>
          </p:cNvPr>
          <p:cNvSpPr/>
          <p:nvPr/>
        </p:nvSpPr>
        <p:spPr>
          <a:xfrm>
            <a:off x="653841" y="344097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xmlns="" id="{1A11A1F6-0531-364A-AD8A-E589334E16B2}"/>
              </a:ext>
            </a:extLst>
          </p:cNvPr>
          <p:cNvSpPr/>
          <p:nvPr/>
        </p:nvSpPr>
        <p:spPr>
          <a:xfrm>
            <a:off x="644199" y="413785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661064" y="543356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678E1D-1ED6-9A49-824B-A22693BFE844}"/>
              </a:ext>
            </a:extLst>
          </p:cNvPr>
          <p:cNvSpPr txBox="1"/>
          <p:nvPr/>
        </p:nvSpPr>
        <p:spPr>
          <a:xfrm>
            <a:off x="935000" y="1883356"/>
            <a:ext cx="1066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Понимание участницами, что проблемы можно и нужно решать, а не прятать их в глубине души и тела 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C87659-64EE-F442-B024-A538C907FAFE}"/>
              </a:ext>
            </a:extLst>
          </p:cNvPr>
          <p:cNvSpPr txBox="1"/>
          <p:nvPr/>
        </p:nvSpPr>
        <p:spPr>
          <a:xfrm>
            <a:off x="935000" y="2610198"/>
            <a:ext cx="1083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Расширение кругозора по разным областям  знания, повышения интереса к получению новых знаний, занятие творческими видами деятельности (появление новых хобби)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9F775E-F051-4040-A4CF-F5F248A66BCF}"/>
              </a:ext>
            </a:extLst>
          </p:cNvPr>
          <p:cNvSpPr txBox="1"/>
          <p:nvPr/>
        </p:nvSpPr>
        <p:spPr>
          <a:xfrm>
            <a:off x="935000" y="3386028"/>
            <a:ext cx="1083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Открытие  </a:t>
            </a:r>
            <a:r>
              <a:rPr lang="ru-RU" sz="2000" dirty="0"/>
              <a:t>для </a:t>
            </a:r>
            <a:r>
              <a:rPr lang="ru-RU" sz="2000" dirty="0" smtClean="0"/>
              <a:t>участниц различных практик и здоровье-сберегающих </a:t>
            </a:r>
            <a:r>
              <a:rPr lang="ru-RU" sz="2000" dirty="0"/>
              <a:t>технологий, </a:t>
            </a:r>
            <a:r>
              <a:rPr lang="ru-RU" sz="2000" dirty="0" smtClean="0"/>
              <a:t>возможность применения их в повседневной жизни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2F3FE3-DDDF-F04D-99FC-5558F11755A7}"/>
              </a:ext>
            </a:extLst>
          </p:cNvPr>
          <p:cNvSpPr txBox="1"/>
          <p:nvPr/>
        </p:nvSpPr>
        <p:spPr>
          <a:xfrm>
            <a:off x="935000" y="4093914"/>
            <a:ext cx="10939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Женщины будут относится внимательнее к своему здоровью (физическому, психическому, эмоциональному). Почувствуют  общее состояние благополучия для реализации своего потенциала, научатся противостоять обычным жизненным стрессорам и адаптироваться к происходящему в их жизни.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6DD552-DC4B-A740-A522-4DBB1979DBB7}"/>
              </a:ext>
            </a:extLst>
          </p:cNvPr>
          <p:cNvSpPr txBox="1"/>
          <p:nvPr/>
        </p:nvSpPr>
        <p:spPr>
          <a:xfrm>
            <a:off x="935000" y="5313919"/>
            <a:ext cx="10939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Женщины будут </a:t>
            </a:r>
            <a:r>
              <a:rPr lang="ru-RU" sz="2000" dirty="0"/>
              <a:t>легче взаимодействовать с окружающими, принимать осознанные решения и наслаждаться каждым моментом собственной жизни, несмотря на возникающие трудности</a:t>
            </a:r>
            <a:r>
              <a:rPr lang="ru-RU" sz="2000" dirty="0" smtClean="0"/>
              <a:t>. Смогут поддерживать тех, кто не в сообществе, но рядом с ними.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C4169BAA-4B12-B14F-A2F9-009A19F16532}"/>
              </a:ext>
            </a:extLst>
          </p:cNvPr>
          <p:cNvSpPr/>
          <p:nvPr/>
        </p:nvSpPr>
        <p:spPr>
          <a:xfrm>
            <a:off x="599089" y="1656461"/>
            <a:ext cx="5814589" cy="251629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Шаги по </a:t>
            </a:r>
            <a:r>
              <a:rPr lang="ru-RU" dirty="0" smtClean="0"/>
              <a:t>реализации: </a:t>
            </a:r>
          </a:p>
          <a:p>
            <a:r>
              <a:rPr lang="ru-RU" dirty="0" smtClean="0"/>
              <a:t>Создан телеграмм канал «Учитель в ресурсе», в котором ведется работа по информированию участниц , осуществляется их взаимодействие. На данном этапе преодолеваем барьер страха осуждения, боязни высказать свое мнение., проявиться.  Команда проекта работает над контентом и поиском спикеров и экспертов.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C18EE8D4-00F3-1F40-B507-684B74EA7715}"/>
              </a:ext>
            </a:extLst>
          </p:cNvPr>
          <p:cNvSpPr/>
          <p:nvPr/>
        </p:nvSpPr>
        <p:spPr>
          <a:xfrm>
            <a:off x="599089" y="4494727"/>
            <a:ext cx="10993820" cy="191895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Статистические </a:t>
            </a:r>
            <a:r>
              <a:rPr lang="ru-RU" dirty="0" smtClean="0"/>
              <a:t>данные:</a:t>
            </a:r>
          </a:p>
          <a:p>
            <a:r>
              <a:rPr lang="ru-RU" dirty="0"/>
              <a:t>В декабре 2024 года  идею поддержали 18  учителей Гимназии, в апреле 2025 года нас уже 30 человек и среди участниц  не только коллеги из Гимназии, а учителя из Москвы, Саратова. </a:t>
            </a:r>
            <a:r>
              <a:rPr lang="ru-RU" dirty="0" smtClean="0"/>
              <a:t>Увеличилось количество очных консультаций, проведение  поддерживающих активностей – </a:t>
            </a:r>
            <a:r>
              <a:rPr lang="ru-RU" dirty="0" err="1" smtClean="0"/>
              <a:t>стикеры</a:t>
            </a:r>
            <a:r>
              <a:rPr lang="ru-RU" dirty="0" smtClean="0"/>
              <a:t> добра для учителей и школьников; добрые слова и улыбки при встрече в школе т.п. Команда проекта 3 человека.</a:t>
            </a:r>
            <a:endParaRPr lang="ru-RU" dirty="0"/>
          </a:p>
          <a:p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6925F8D5-4A90-3449-9C15-AFA3927AC4E0}"/>
              </a:ext>
            </a:extLst>
          </p:cNvPr>
          <p:cNvSpPr/>
          <p:nvPr/>
        </p:nvSpPr>
        <p:spPr>
          <a:xfrm>
            <a:off x="6900709" y="2541192"/>
            <a:ext cx="488301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Соц. </a:t>
            </a:r>
            <a:r>
              <a:rPr lang="ru-RU" dirty="0" smtClean="0"/>
              <a:t>Сети</a:t>
            </a:r>
          </a:p>
          <a:p>
            <a:r>
              <a:rPr lang="en-US" dirty="0"/>
              <a:t>https://t.me/ychitelvresurse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1467</Words>
  <Application>Microsoft Office PowerPoint</Application>
  <PresentationFormat>Произвольный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vi.puchkov</cp:lastModifiedBy>
  <cp:revision>32</cp:revision>
  <dcterms:created xsi:type="dcterms:W3CDTF">2025-03-26T12:04:55Z</dcterms:created>
  <dcterms:modified xsi:type="dcterms:W3CDTF">2025-04-27T16:25:29Z</dcterms:modified>
</cp:coreProperties>
</file>