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8" r:id="rId3"/>
    <p:sldId id="359" r:id="rId4"/>
    <p:sldId id="352" r:id="rId5"/>
    <p:sldId id="360" r:id="rId6"/>
    <p:sldId id="361" r:id="rId7"/>
    <p:sldId id="362" r:id="rId8"/>
    <p:sldId id="335" r:id="rId9"/>
    <p:sldId id="343" r:id="rId10"/>
    <p:sldId id="353" r:id="rId11"/>
    <p:sldId id="355" r:id="rId12"/>
  </p:sldIdLst>
  <p:sldSz cx="12192000" cy="6858000"/>
  <p:notesSz cx="6761163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3F78"/>
    <a:srgbClr val="67A0CE"/>
    <a:srgbClr val="EB6118"/>
    <a:srgbClr val="ED7D31"/>
    <a:srgbClr val="0000FF"/>
    <a:srgbClr val="E7A2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5T22:12:25.2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24575,'83'0'0,"0"0"0,-11 0 0,-8 0 0,1 0 0,1 0 0,14 0 0,-1 0 0,7 0 0,3 0 0,3 0-749,-38 0 1,1 0 748,-4 0 0,-1 0 0,1 0 0,0 0 0,48 0 0,-10 0 0,0 0 0,0 0 0,10 0 0,-7 0 0,7 0 0,0 0 0,-48 0 0,-1 0 0,42 0 0,4 0 0,-17 0 176,1 0-176,16 0 0,-14 0 0,7 0 0,-12 0 0,-1 0 322,-16 0-322,24 0 0,-35 0 0,26 0 753,-9 0-753,-6 0 246,14 0-246,-17 0 0,0 0 0,7 0 0,-7 0 0,10 0 0,0 0 0,0 0 0,9 0 0,4 0 0,9 0 0,0 0 0,0 0 0,0 0 0,0 0-695,10 0 695,-48 0 0,0 0 0,-1 0 0,1 0 0,3 0 0,1 0 0,-4 0 0,-1 0 0,6 0 0,0 0 0,-5 0 0,-1 0 0,5 0 0,-1 0 0,-3 0 0,0 0 0,4 0 0,1 0 0,0 0 0,-1 0 0,1 0 0,0 0 0,-6 0 0,1 0 0,9 0 0,-1 0 0,-7 0 0,0 0 0,3 0 0,1 0 0,4 0 0,-1 0 0,35 0 0,-35 0 0,1 0 0,-9 0 0,-1 0 0,6 0 0,0 0 0,-5 0 0,-1 0 0,5 0 0,-1 0 0,-3 0 0,0 0 0,-1 0 0,1 0 0,8 0 0,1 0 0,-8 0 0,0 0 0,8 0 0,1 0 0,0 0 0,-1 0 0,2 0 0,0 0-530,5 0 1,0 0 529,-6 0 0,2 0 0,7 0 0,1 0 0,-4 0 0,2 0 0,3 0 0,2 0 0,3 0 0,-1 0 0,-8 0 0,0 0-752,19 0 0,0 0 752,-17 0 0,1 0 0,20 0 0,1 0 0,-18 0 0,0 0 0,9 0 0,0 0 0,-5 0 0,0 0 0,5 0 0,0 0 0,-9 0 0,0 0 0,13 0 0,0 0 0,-13 0 0,0 0 0,9 0 0,0 0 0,-5 0 0,0 0 0,5 0 0,0 0 0,-9 0 0,0 0 0,13 0 0,-1 0 0,-16 0 0,-1 0 0,17 0 0,1 0 0,-12 0 0,-1 0 0,3 0 0,2 0 0,-2 0 0,-1 0 0,-3 0 0,0 0 0,0 0 0,0 0 0,4 0 0,-1 0 0,-7 0 0,-1 0 0,3 0 0,1 0 0,0 0 0,0 0 0,-4 0 0,0 0 0,4 0 0,-1 0 0,-4 0 0,0 0 0,0 0 0,0 0 0,0 0 0,-1 0-462,-4 0 0,0 0 462,9 0 0,-1 0 0,-12 0 0,0 0 0,13 0 0,-1 0 0,-7 0 0,-2 0 0,1 0 0,0 0 0,-1 0 0,-1 0 0,1 0 0,-1 0 0,2 0 0,0 0 0,0 0 0,0 0 0,4 0 0,-1 0 0,-3 0 0,0 0 0,4 0 0,2 0 0,-2 0 0,1 0 0,0 0 0,0 0 0,-6 0 0,2 0 0,7 0 0,1 0 0,-8 0 0,0 0 0,8 0 0,1 0 0,0 0 0,0 0 0,-4 0 0,0 0 0,4 0 0,0 0 0,-5 0 0,-1 0 0,1 0 0,0 0 0,4 0 0,1 0 0,1 0 0,0 0 0,0 0 0,0 0 0,5 0 0,-2 0 0,-8 0 0,0 0 0,9 0 0,-1 0 0,-7 0 0,-1 0 0,8 0 0,1 0 0,-9 0 0,0 0 0,4 0 0,0 0 0,-10 0 0,-1 0 0,5 0 0,0 0 0,-5 0 0,1 0 0,10 0 0,0 0 0,-9 0 0,0 0 0,3 0 0,-1 0 0,-4 0 0,0 0 0,-5 0 0,1 0 0,9 0 0,0 0 0,-9 0 0,-1 0 0,10 0 0,0 0 0,-9 0 0,-1 0 0,5 0 0,0 0 0,-5 0 0,-1 0 0,1 0 0,-1 0 22,1 0 1,0 0-23,0 0 0,-1 0 0,1 0 0,0 0 0,-1 0 0,1 0 0,0 0 0,-1 0 0,1 0 0,0 0 0,-1 0 0,1 0 0,0 0 0,-1 0 0,-4 0 0,0 0 0,4 0 0,-1 0 0,37 0 0,-36 0 0,-1 0 0,38 0 0,-38 0 0,1 0 0,-4 0 0,-1 0 0,1 0 0,0 0 0,48 0 0,-10 0 0,-10 0 0,8 0 0,-8 0 0,10 0 0,-10 0 0,8 0 924,-18 0-924,8 0 0,-10 0 1508,9 0-1508,-16 0 1065,14 0-1065,-27 0 640,17 0-640,-17 0 0,8 0 0,-11 0 0,1 0 0,-1 0 0,-9 0 0,7 0 0,-7 0 0,-1 0 0,8 0 0,-7 0 0,0 0 0,17 0 0,-25 0 0,25 0 0,-17 0 0,19 0 0,-7 0 0,7 0 0,1 0 0,-8 0 0,17 0 0,-7 0 0,0 0 0,7 0 0,-16 0 0,16 0 0,-17 0 0,17 0 0,-27 0 0,25 0 0,-25 0 0,8 0 0,-3 0 0,-7 0 0,9 0 0,-9 0 0,-3 0 0,-10 0 0,1 0 0,-1 0 0,0 0 0,0 0 0,1 0 0,-1 0 0,-10 0 0,8 0 0,-8 0 0,11 0 0,-11 0 0,8 0 0,-8 0 0,1 0 0,6 0 0,-6 0 0,9 0 0,0 0 0,1 0 0,-1 0 0,0 0 0,0 0 0,1 0 0,-1 0 0,0 0 0,1 0 0,-1 0 0,-10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E5070-A0C8-4D49-8609-6122BA8CD745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65BCF-90A6-418B-8F29-6C2BDAAC2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52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4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77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5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10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6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10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7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10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8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102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9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81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BD3B6ED-CE98-E0ED-6DAB-4FE07D820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xmlns="" id="{06CCC33D-A94F-712A-2ABC-3AB0DDA248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xmlns="" id="{E67DA9BB-7F0E-1471-097F-4DB0CEC843D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xmlns="" id="{4CA0FB9D-1224-0FD0-1E6D-811255E8A07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xmlns="" id="{9E87FD0A-8CE8-1638-6338-A44F6F177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10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8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59866-92CE-4EA9-ACD2-5B78BCFC2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EA0BEE-7A8D-4931-B44B-5931AE3FD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3C468E-D617-42EC-BF3D-5512FA44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47FD42-F3DD-4215-BBCC-E6990CEF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14F014-15A8-499E-AB3E-AC4130EF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41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B5D2A-94FB-48EC-B4CC-A6D6269C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B8591C-6087-43AF-AA91-660FDFD1D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0347AA-CE79-4D14-AE79-A48727DC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903092-5654-47CC-9446-60512DD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5200E8-C8E8-4471-93F0-6926A2C9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84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8DD111-1CE6-424B-A150-5E2884313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6F569F-A1BF-47B6-9AD1-53739E817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B981FA-DFD6-47A4-A976-05AC1754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360DC3-F079-4A9C-BC65-26E5C09D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D12148-4141-4197-A36D-49120727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24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D64A9-5433-4940-9F88-10ACD030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DB7CC3-0D90-4DBD-82D7-6CB52F612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7B4E40-2FDE-475E-805E-DDE3D359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1A5194-18C2-47B8-ABD0-A84C6EBB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368B63-72B2-4092-93CB-BBA5506B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8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857100-FCC8-48AB-BD86-31B68FAD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A7239D-5BD2-48E3-9192-6BFCEB5BD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E73C72-6700-4F00-AAB9-FF16AD18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F51E7E-8DB6-40D6-BD50-C5311F6F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C89491-0CFA-4173-AA06-4FEC8857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93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A7EA9-46F1-4F13-ABBD-D39822B1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94F1B-B295-42E0-BEFA-6C913009D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E2AFBC-E29A-40D0-B2FD-57541427B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2AEBAC-D770-4EC5-8EB1-379210D4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ACDA6C-D369-4A13-8B83-FF1AAF94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4B2A34-A190-499F-9C74-1AB390EB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27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CE8C2-6915-4473-9D46-201D9ACD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B663F8-1F26-467A-B10F-DB9B6745D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EC0B08-6F63-444E-B14B-98EB2B13F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11C3BF-9FC7-4107-B65D-42E68F595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D7D935-6072-49A0-970E-E051F5E1E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6EAABD-F6B8-41E1-B21C-803265E3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86B2DD-A9E2-4E2A-AA24-999B02FD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E9D1E6-7A4D-4C9B-886C-F29422DA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68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F5764A-8770-42DE-AF0B-CDB17E5F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248D42-DC27-4E4E-8FC5-2C03F223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6F77EC-5742-4226-BE5B-AD6024F3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5E7A55-2353-4626-AC0E-A61E4E14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69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02FAB5-2858-4972-A1AE-4C5C80B9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881E08-5FB4-443C-9BE2-7CAC0A61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6B149B-46A3-4D95-BCB7-36F666BE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21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C3F7D-B32D-4E15-9261-8383E6A1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49188B-6FF0-48AF-8EB1-FC933063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FE10BB-E133-4964-9C69-59F7EE40D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B1092F-157C-454D-A20E-59B68FB0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E29EA9-E433-4E04-8FF4-044F30CB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750F7E-AA35-4169-8DD7-25662132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15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1C46C-41FE-41C4-A1F6-B12794C2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1CF8B9-4AE9-4AB3-9573-1425EF82F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E96BFD-015E-4966-A31A-191E74233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239383-468A-436E-BE5B-15F3490C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D449E1-AA00-4E9E-9BB3-CBA577E1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7410BF-F7A7-4743-AE6E-B3B84AE5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39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1176B9-208C-4D50-AE9D-BA293999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AD173B-118A-46D9-896D-E1516996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69EC6F-1C94-4AC1-AA8E-BC964AA57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E43D-448C-4ACD-9F7C-6BEB086CC11D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771A0B-6982-4F93-9B3E-EFDEC1CDD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82446-757F-48AB-B22C-D4D0E2704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D37A-3727-42AB-A5EB-EE689B31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78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D35ECE-3998-8B44-837F-898B38AD5777}"/>
              </a:ext>
            </a:extLst>
          </p:cNvPr>
          <p:cNvSpPr txBox="1"/>
          <p:nvPr/>
        </p:nvSpPr>
        <p:spPr bwMode="auto">
          <a:xfrm>
            <a:off x="8820728" y="5403273"/>
            <a:ext cx="3084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Диана Машкова</a:t>
            </a:r>
          </a:p>
          <a:p>
            <a:pPr algn="l"/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Денис </a:t>
            </a:r>
            <a:r>
              <a:rPr lang="ru-RU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Салтеев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АНО «Азбука семьи»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xmlns="" id="{B416DF98-7115-8E41-B06F-B182B937C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6734" y="-153156"/>
            <a:ext cx="1364479" cy="1364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81886E-C3AF-3B47-B6DB-19602E62D3CA}"/>
              </a:ext>
            </a:extLst>
          </p:cNvPr>
          <p:cNvSpPr txBox="1"/>
          <p:nvPr/>
        </p:nvSpPr>
        <p:spPr>
          <a:xfrm>
            <a:off x="3008157" y="3244334"/>
            <a:ext cx="6175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xmlns="" id="{16934F5C-0FFB-2748-93D6-B5A041DBA3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63" r="863"/>
          <a:stretch/>
        </p:blipFill>
        <p:spPr>
          <a:xfrm>
            <a:off x="6890658" y="0"/>
            <a:ext cx="5330246" cy="53530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8863" y="1948874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Школа </a:t>
            </a:r>
            <a:endParaRPr lang="ru-RU" sz="28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родителей и подростков </a:t>
            </a:r>
            <a:endParaRPr lang="ru-RU" sz="28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программе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«Азбука счастливой семьи»</a:t>
            </a: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 </a:t>
            </a: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обучающее и поддерживающее пространство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7FC38-7F4D-6148-F170-0DC743333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C33EE8CF-1C59-8913-0516-491D37396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sp>
        <p:nvSpPr>
          <p:cNvPr id="8" name="Google Shape;162;p9">
            <a:extLst>
              <a:ext uri="{FF2B5EF4-FFF2-40B4-BE49-F238E27FC236}">
                <a16:creationId xmlns:a16="http://schemas.microsoft.com/office/drawing/2014/main" xmlns="" id="{3CDEB4CF-71FE-D080-3D92-F38258807F46}"/>
              </a:ext>
            </a:extLst>
          </p:cNvPr>
          <p:cNvSpPr txBox="1">
            <a:spLocks/>
          </p:cNvSpPr>
          <p:nvPr/>
        </p:nvSpPr>
        <p:spPr>
          <a:xfrm>
            <a:off x="1168400" y="767922"/>
            <a:ext cx="10069635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800" dirty="0">
                <a:solidFill>
                  <a:srgbClr val="EB6118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ШКОЛА РОДИТЕЛЕЙ «АЗБУКА СЕМЬИ» в Краснообске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DBB0707-0008-C2FF-0C21-CB1276DB5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669" y="79036"/>
            <a:ext cx="1140598" cy="8068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7A619A-CC5F-20F8-D031-3C854AA3C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4" t="28634" b="8281"/>
          <a:stretch/>
        </p:blipFill>
        <p:spPr>
          <a:xfrm>
            <a:off x="4364701" y="673088"/>
            <a:ext cx="3951890" cy="19518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3F7C4F1-B7D8-109B-745A-A8037CCB4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7" t="15060" r="16711"/>
          <a:stretch/>
        </p:blipFill>
        <p:spPr>
          <a:xfrm>
            <a:off x="8745821" y="1279924"/>
            <a:ext cx="2718147" cy="24197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490911-8C3F-7D90-7CA4-74682DDCC2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764" y="1369719"/>
            <a:ext cx="2723572" cy="20426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14FC77E-C6E1-51DD-EFE3-ABE5F142EF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007" y="2932385"/>
            <a:ext cx="4602319" cy="34517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FB9D517-6B44-990A-44FD-103BA06B7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39" t="18590" r="857" b="35862"/>
          <a:stretch/>
        </p:blipFill>
        <p:spPr>
          <a:xfrm>
            <a:off x="9010463" y="4270333"/>
            <a:ext cx="2335175" cy="17126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309FF51-1768-EEBB-47AA-225A065CE4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43" y="4138207"/>
            <a:ext cx="2602495" cy="19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183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0B529D-50BA-1944-B285-18BF0A62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72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xmlns="" id="{589C3CD8-2702-9D43-9937-38CF3614B60D}"/>
                  </a:ext>
                </a:extLst>
              </p14:cNvPr>
              <p14:cNvContentPartPr/>
              <p14:nvPr/>
            </p14:nvContentPartPr>
            <p14:xfrm>
              <a:off x="1605360" y="2275524"/>
              <a:ext cx="8981280" cy="36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89C3CD8-2702-9D43-9937-38CF3614B6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6360" y="2266524"/>
                <a:ext cx="899892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4CA7078E-B028-2346-AAAC-3E6D0A932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999344" y="-38496"/>
            <a:ext cx="1268759" cy="1268759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053F7754-7180-7F42-95BE-E4DCA7DA42AF}"/>
              </a:ext>
            </a:extLst>
          </p:cNvPr>
          <p:cNvSpPr txBox="1">
            <a:spLocks/>
          </p:cNvSpPr>
          <p:nvPr/>
        </p:nvSpPr>
        <p:spPr>
          <a:xfrm>
            <a:off x="3123338" y="2807856"/>
            <a:ext cx="6315440" cy="434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«Судьбы мира вершатся в детских. Именно там решается, станут ли завтрашние мужчины и женщины душевно здоровыми людьми доброй воли или искалеченными индивидами, пользующимися каждым случаем, чтобы осложнить жизнь своим ближним». </a:t>
            </a:r>
            <a:br>
              <a:rPr lang="ru-RU" sz="20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Астрид</a:t>
            </a:r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Линдгрен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14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5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CwAAAC0AAAAAAAAAAAAAAACjGQAAMCoAAAAAAAABAAAAAAAAAAEAAABQAAAAAAAAAAAA4D8AAAAAAADgPwAAAAAAAOA/AAAAAAAA4D8AAAAAAADgPwAAAAAAAOA/AAAAAAAA4D8AAAAAAADgPwAAAAAAAOA/AAAAAAAA4D8CAAAAjAAAAAEAAAAAAAAA7X0xDf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E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7X0xBv///wEAAAAAAAAAAAAAAAAAAAAAAAAAAAAAAAAAAAAAAAAAADJVkQB/f38A5+bmA8zMzADAwP8Af39/AAAAAAAAAAAAAAAAAAAAAAAAAAAAIQAAABgAAAAUAAAAAAAAAAAAAACjGQAAMCoAABAAAAAmAAAACAAAAP//////////"/>
              </a:ext>
            </a:extLst>
          </p:cNvSpPr>
          <p:nvPr/>
        </p:nvSpPr>
        <p:spPr>
          <a:xfrm>
            <a:off x="1" y="0"/>
            <a:ext cx="979054" cy="6858000"/>
          </a:xfrm>
          <a:custGeom>
            <a:avLst/>
            <a:gdLst/>
            <a:ahLst/>
            <a:cxnLst/>
            <a:rect l="0" t="0" r="4167505" b="6858000"/>
            <a:pathLst>
              <a:path w="4167505" h="6858000">
                <a:moveTo>
                  <a:pt x="0" y="0"/>
                </a:moveTo>
                <a:lnTo>
                  <a:pt x="2259676" y="0"/>
                </a:lnTo>
                <a:lnTo>
                  <a:pt x="2387937" y="82222"/>
                </a:lnTo>
                <a:cubicBezTo>
                  <a:pt x="3461601" y="807534"/>
                  <a:pt x="4167505" y="2035835"/>
                  <a:pt x="4167505" y="3429000"/>
                </a:cubicBezTo>
                <a:cubicBezTo>
                  <a:pt x="4167505" y="4822165"/>
                  <a:pt x="3461601" y="6050467"/>
                  <a:pt x="2387937" y="6775779"/>
                </a:cubicBezTo>
                <a:lnTo>
                  <a:pt x="22596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0" tIns="0" rIns="4167505" bIns="6858000" numCol="1" spcCol="2159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kumimoji="0" lang="en-US" sz="1800" b="0" i="0" u="none" strike="noStrike" kern="1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Arc 15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jgAAAC0AAAAAkAAAAEgAAACQAAAASAAAAAAAAAABAAAAAgAAAAEAAABQAAAAAAAAAAAAAAAAAAAAAADo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wAAAP/AAADI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P/AAAB/f38A5+bmA8zMzADAwP8Af39/AAAAAAAAAAAAAAAAAAAAAAAAAAAAIQAAABgAAAAUAAAAci4AABsPAACRRwAAOSgAABAAAAAmAAAACAAAAP//////////"/>
              </a:ext>
            </a:extLst>
          </p:cNvSpPr>
          <p:nvPr/>
        </p:nvSpPr>
        <p:spPr>
          <a:xfrm flipV="1">
            <a:off x="7550150" y="2455545"/>
            <a:ext cx="4083685" cy="40830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flat" cmpd="sng" algn="ctr">
            <a:solidFill>
              <a:srgbClr val="FFC000"/>
            </a:solidFill>
            <a:prstDash val="dash"/>
            <a:headEnd type="none"/>
            <a:tailEnd type="none"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kumimoji="0" lang="en-US" sz="1800" b="0" i="0" u="none" strike="noStrike" kern="1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6" name="TextBox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7hwAANkCAAB2SgAAXCQAABAgAAAmAAAACAAAAP//////////"/>
              </a:ext>
            </a:extLst>
          </p:cNvSpPr>
          <p:nvPr/>
        </p:nvSpPr>
        <p:spPr>
          <a:xfrm>
            <a:off x="4702810" y="462915"/>
            <a:ext cx="7401560" cy="5447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endParaRPr kumimoji="0" lang="ru-RU" sz="60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endParaRPr kumimoji="0" lang="ru-RU" sz="2400" b="1" i="0" u="none" strike="noStrike" kern="1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endParaRPr kumimoji="0" lang="ru-RU" sz="2400" b="1" i="0" u="none" strike="noStrike" kern="1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pic>
        <p:nvPicPr>
          <p:cNvPr id="7" name="Picture 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hZUO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KtCAAB+AQAAs0cAAIYG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837545" y="242570"/>
            <a:ext cx="817880" cy="8178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Объект 2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oxkAAOACAACRRwAAsCcAAAAAAAAmAAAACAAAAAEgAAAAAAAA"/>
              </a:ext>
            </a:extLst>
          </p:cNvSpPr>
          <p:nvPr/>
        </p:nvSpPr>
        <p:spPr>
          <a:xfrm>
            <a:off x="3944661" y="379337"/>
            <a:ext cx="6892884" cy="924923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2" charset="-52"/>
              <a:buNone/>
              <a:tabLst/>
              <a:defRPr/>
            </a:pPr>
            <a:r>
              <a:rPr kumimoji="0" lang="ru-RU" sz="3000" b="1" i="0" u="none" strike="noStrike" kern="1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Прошкина</a:t>
            </a:r>
            <a:r>
              <a:rPr kumimoji="0" lang="ru-RU" sz="30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Любовь</a:t>
            </a:r>
            <a:r>
              <a:rPr kumimoji="0" lang="ru-RU" sz="3000" b="1" i="0" u="none" strike="noStrike" kern="1" cap="none" spc="0" normalizeH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Владимировна</a:t>
            </a:r>
            <a:endParaRPr kumimoji="0" lang="ru-RU" sz="30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  <a:p>
            <a:pPr marL="228600" marR="0" lvl="0" indent="-22860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0" name="Объект 2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oxkAAOACAACRRwAAsCcAAAAAAAAmAAAACAAAAAEgAAAAAAAA"/>
              </a:ext>
            </a:extLst>
          </p:cNvSpPr>
          <p:nvPr/>
        </p:nvSpPr>
        <p:spPr>
          <a:xfrm>
            <a:off x="5475266" y="1071546"/>
            <a:ext cx="6335280" cy="6484956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Мама </a:t>
            </a:r>
            <a:r>
              <a:rPr kumimoji="0" lang="ru-RU" sz="18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 детей – 6 кровных и 14 приемных</a:t>
            </a:r>
            <a:r>
              <a:rPr lang="ru-RU" sz="1800" b="1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,         </a:t>
            </a:r>
            <a:r>
              <a:rPr kumimoji="0" lang="ru-RU" sz="18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 внуков</a:t>
            </a:r>
            <a:endParaRPr kumimoji="0" lang="ru-RU" sz="18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800" b="1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Общественный деятель более 30 лет, </a:t>
            </a:r>
            <a:r>
              <a:rPr kumimoji="0" lang="ru-RU" sz="18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Руководитель АНО помощи семьям с детьми</a:t>
            </a:r>
            <a:endParaRPr kumimoji="0" lang="ru-RU" sz="18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Лидер школы родительства «Азбука счастливой семьи»</a:t>
            </a: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Амбассадор</a:t>
            </a:r>
            <a:r>
              <a:rPr kumimoji="0" lang="ru-RU" sz="18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Школ родителей «Азбука семьи»</a:t>
            </a: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800" b="1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Наставник года 2024                                 (Победитель Премии МЫВМЕСТЕ)</a:t>
            </a:r>
            <a:endParaRPr kumimoji="0" lang="ru-RU" sz="18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itchFamily="2" charset="-52"/>
              <a:buNone/>
              <a:tabLst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itchFamily="2" charset="-52"/>
              <a:buNone/>
              <a:tabLst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2" name="Rounded Rectangular Callout 12">
            <a:extLst>
              <a:ext uri="{FF2B5EF4-FFF2-40B4-BE49-F238E27FC236}">
                <a16:creationId xmlns:a16="http://schemas.microsoft.com/office/drawing/2014/main" xmlns="" id="{FBED60CB-0FD1-E9E9-BEA5-E0A74584823B}"/>
              </a:ext>
            </a:extLst>
          </p:cNvPr>
          <p:cNvSpPr/>
          <p:nvPr/>
        </p:nvSpPr>
        <p:spPr>
          <a:xfrm>
            <a:off x="1526757" y="147645"/>
            <a:ext cx="2302158" cy="852493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ДАВАЙТЕ ПОЗНАКОМИМСЯ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953256" y="4786322"/>
          <a:ext cx="3143272" cy="1857388"/>
        </p:xfrm>
        <a:graphic>
          <a:graphicData uri="http://schemas.openxmlformats.org/presentationml/2006/ole">
            <p:oleObj spid="_x0000_s2050" name="Acrobat Document" r:id="rId4" imgW="5346330" imgH="3778243" progId="Acrobat.Document.DC">
              <p:embed/>
            </p:oleObj>
          </a:graphicData>
        </a:graphic>
      </p:graphicFrame>
      <p:pic>
        <p:nvPicPr>
          <p:cNvPr id="2051" name="Picture 3" descr="C:\Users\HP\Desktop\распределить в общем месте\АНО помощи семьям и детям\Письма поддержки, благод. письма, сертификат\Дипломы, сертификаты\Диплом Наставник го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472" y="1214422"/>
            <a:ext cx="3214710" cy="2357454"/>
          </a:xfrm>
          <a:prstGeom prst="rect">
            <a:avLst/>
          </a:prstGeom>
          <a:noFill/>
        </p:spPr>
      </p:pic>
      <p:pic>
        <p:nvPicPr>
          <p:cNvPr id="2053" name="Picture 5" descr="C:\Users\HP\Desktop\Сертификат амбассадор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472" y="3786190"/>
            <a:ext cx="3286148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57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5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CwAAAC0AAAAAAAAAAAAAAACjGQAAMCoAAAAAAAABAAAAAAAAAAEAAABQAAAAAAAAAAAA4D8AAAAAAADgPwAAAAAAAOA/AAAAAAAA4D8AAAAAAADgPwAAAAAAAOA/AAAAAAAA4D8AAAAAAADgPwAAAAAAAOA/AAAAAAAA4D8CAAAAjAAAAAEAAAAAAAAA7X0xDf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E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7X0xBv///wEAAAAAAAAAAAAAAAAAAAAAAAAAAAAAAAAAAAAAAAAAADJVkQB/f38A5+bmA8zMzADAwP8Af39/AAAAAAAAAAAAAAAAAAAAAAAAAAAAIQAAABgAAAAUAAAAAAAAAAAAAACjGQAAMCoAABAAAAAmAAAACAAAAP//////////"/>
              </a:ext>
            </a:extLst>
          </p:cNvSpPr>
          <p:nvPr/>
        </p:nvSpPr>
        <p:spPr>
          <a:xfrm>
            <a:off x="1" y="0"/>
            <a:ext cx="979054" cy="6858000"/>
          </a:xfrm>
          <a:custGeom>
            <a:avLst/>
            <a:gdLst/>
            <a:ahLst/>
            <a:cxnLst/>
            <a:rect l="0" t="0" r="4167505" b="6858000"/>
            <a:pathLst>
              <a:path w="4167505" h="6858000">
                <a:moveTo>
                  <a:pt x="0" y="0"/>
                </a:moveTo>
                <a:lnTo>
                  <a:pt x="2259676" y="0"/>
                </a:lnTo>
                <a:lnTo>
                  <a:pt x="2387937" y="82222"/>
                </a:lnTo>
                <a:cubicBezTo>
                  <a:pt x="3461601" y="807534"/>
                  <a:pt x="4167505" y="2035835"/>
                  <a:pt x="4167505" y="3429000"/>
                </a:cubicBezTo>
                <a:cubicBezTo>
                  <a:pt x="4167505" y="4822165"/>
                  <a:pt x="3461601" y="6050467"/>
                  <a:pt x="2387937" y="6775779"/>
                </a:cubicBezTo>
                <a:lnTo>
                  <a:pt x="22596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0" tIns="0" rIns="4167505" bIns="6858000" numCol="1" spcCol="2159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kumimoji="0" lang="en-US" sz="1800" b="0" i="0" u="none" strike="noStrike" kern="1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Arc 15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jgAAAC0AAAAAkAAAAEgAAACQAAAASAAAAAAAAAABAAAAAgAAAAEAAABQAAAAAAAAAAAAAAAAAAAAAADo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wAAAP/AAADI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P/AAAB/f38A5+bmA8zMzADAwP8Af39/AAAAAAAAAAAAAAAAAAAAAAAAAAAAIQAAABgAAAAUAAAAci4AABsPAACRRwAAOSgAABAAAAAmAAAACAAAAP//////////"/>
              </a:ext>
            </a:extLst>
          </p:cNvSpPr>
          <p:nvPr/>
        </p:nvSpPr>
        <p:spPr>
          <a:xfrm flipV="1">
            <a:off x="7550150" y="2455545"/>
            <a:ext cx="4083685" cy="40830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flat" cmpd="sng" algn="ctr">
            <a:solidFill>
              <a:srgbClr val="FFC000"/>
            </a:solidFill>
            <a:prstDash val="dash"/>
            <a:headEnd type="none"/>
            <a:tailEnd type="none"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kumimoji="0" lang="en-US" sz="1800" b="0" i="0" u="none" strike="noStrike" kern="1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6" name="TextBox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7hwAANkCAAB2SgAAXCQAABAgAAAmAAAACAAAAP//////////"/>
              </a:ext>
            </a:extLst>
          </p:cNvSpPr>
          <p:nvPr/>
        </p:nvSpPr>
        <p:spPr>
          <a:xfrm>
            <a:off x="4702810" y="462915"/>
            <a:ext cx="7401560" cy="5447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endParaRPr kumimoji="0" lang="ru-RU" sz="60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endParaRPr kumimoji="0" lang="ru-RU" sz="2400" b="1" i="0" u="none" strike="noStrike" kern="1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endParaRPr kumimoji="0" lang="ru-RU" sz="2400" b="1" i="0" u="none" strike="noStrike" kern="1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pic>
        <p:nvPicPr>
          <p:cNvPr id="7" name="Picture 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hZUO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KtCAAB+AQAAs0cAAIYG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837545" y="242570"/>
            <a:ext cx="817880" cy="8178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Объект 2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oxkAAOACAACRRwAAsCcAAAAAAAAmAAAACAAAAAEgAAAAAAAA"/>
              </a:ext>
            </a:extLst>
          </p:cNvSpPr>
          <p:nvPr/>
        </p:nvSpPr>
        <p:spPr>
          <a:xfrm>
            <a:off x="3944661" y="379337"/>
            <a:ext cx="6892884" cy="924923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2" charset="-52"/>
              <a:buNone/>
              <a:tabLst/>
              <a:defRPr/>
            </a:pPr>
            <a:r>
              <a:rPr kumimoji="0" lang="ru-RU" sz="3000" b="1" i="0" u="none" strike="noStrike" kern="1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Содыль</a:t>
            </a:r>
            <a:r>
              <a:rPr kumimoji="0" lang="ru-RU" sz="30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Сергей </a:t>
            </a:r>
            <a:endParaRPr kumimoji="0" lang="ru-RU" sz="30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  <a:p>
            <a:pPr marL="228600" marR="0" lvl="0" indent="-22860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0" name="Объект 2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hZUO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oxkAAOACAACRRwAAsCcAAAAAAAAmAAAACAAAAAEgAAAAAAAA"/>
              </a:ext>
            </a:extLst>
          </p:cNvSpPr>
          <p:nvPr/>
        </p:nvSpPr>
        <p:spPr>
          <a:xfrm>
            <a:off x="5475266" y="1330036"/>
            <a:ext cx="6335280" cy="6226466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ru-RU" sz="18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Студент </a:t>
            </a:r>
            <a:r>
              <a:rPr lang="ru-RU" sz="1800" b="1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1 курса Высшего колледжа информатики Новосибирского государственного университета (НГУ) </a:t>
            </a: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Участник </a:t>
            </a:r>
            <a:r>
              <a:rPr lang="ru-RU" sz="1800" b="1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Движения Первых</a:t>
            </a: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Соразработчик</a:t>
            </a:r>
            <a:r>
              <a:rPr kumimoji="0" lang="ru-RU" sz="1800" b="1" i="0" u="none" strike="noStrike" kern="1" cap="none" spc="0" normalizeH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проекта «Поколение </a:t>
            </a:r>
            <a:r>
              <a:rPr kumimoji="0" sz="1800" b="1" i="0" u="none" strike="noStrike" kern="1" cap="none" spc="0" normalizeH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</a:t>
            </a:r>
            <a:r>
              <a:rPr kumimoji="0" lang="ru-RU" sz="1800" b="1" i="0" u="none" strike="noStrike" kern="1" cap="none" spc="0" normalizeH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</a:t>
            </a:r>
            <a:endParaRPr kumimoji="0" lang="ru-RU" sz="18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800" b="1" noProof="0" dirty="0" err="1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Соведущий</a:t>
            </a:r>
            <a:r>
              <a:rPr lang="ru-RU" sz="1800" b="1" noProof="0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 программы «Азбука счастливой семьи для подростков»</a:t>
            </a:r>
            <a:endParaRPr kumimoji="0" lang="ru-RU" sz="18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Спикер I</a:t>
            </a:r>
            <a:r>
              <a:rPr sz="1800" b="1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800" b="1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 Всероссийского форума школ родителей "Азбука семьи" в Общественной палате Российской Федерации по апробации программы для подростков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endParaRPr kumimoji="0" lang="ru-RU" sz="18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ru-RU" sz="18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itchFamily="2" charset="-52"/>
              <a:buNone/>
              <a:tabLst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itchFamily="2" charset="-52"/>
              <a:buNone/>
              <a:tabLst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2" name="Rounded Rectangular Callout 12">
            <a:extLst>
              <a:ext uri="{FF2B5EF4-FFF2-40B4-BE49-F238E27FC236}">
                <a16:creationId xmlns:a16="http://schemas.microsoft.com/office/drawing/2014/main" xmlns="" id="{FBED60CB-0FD1-E9E9-BEA5-E0A74584823B}"/>
              </a:ext>
            </a:extLst>
          </p:cNvPr>
          <p:cNvSpPr/>
          <p:nvPr/>
        </p:nvSpPr>
        <p:spPr>
          <a:xfrm>
            <a:off x="1526757" y="147645"/>
            <a:ext cx="2302158" cy="852493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ДАВАЙТЕ ПОЗНАКОМИМСЯ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C:\Users\HP\Desktop\логотип поколен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091" y="1378527"/>
            <a:ext cx="4184073" cy="395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57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sp>
        <p:nvSpPr>
          <p:cNvPr id="8" name="Google Shape;162;p9"/>
          <p:cNvSpPr txBox="1">
            <a:spLocks/>
          </p:cNvSpPr>
          <p:nvPr/>
        </p:nvSpPr>
        <p:spPr>
          <a:xfrm>
            <a:off x="1310562" y="825729"/>
            <a:ext cx="10983914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4000" dirty="0">
                <a:solidFill>
                  <a:srgbClr val="EB6118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4000" dirty="0" smtClean="0">
                <a:solidFill>
                  <a:srgbClr val="EB6118"/>
                </a:solidFill>
                <a:latin typeface="+mn-lt"/>
                <a:ea typeface="+mn-ea"/>
                <a:cs typeface="+mn-cs"/>
                <a:sym typeface="Arial"/>
              </a:rPr>
              <a:t>  </a:t>
            </a:r>
            <a:endParaRPr lang="ru-RU" sz="4000" dirty="0">
              <a:solidFill>
                <a:srgbClr val="EB6118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669" y="79036"/>
            <a:ext cx="1140598" cy="8068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016" y="1272498"/>
            <a:ext cx="9930264" cy="50717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7615" y="6229217"/>
            <a:ext cx="9172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B6118"/>
                </a:solidFill>
                <a:latin typeface="Arial" pitchFamily="34" charset="0"/>
                <a:cs typeface="Arial" pitchFamily="34" charset="0"/>
              </a:rPr>
              <a:t>Образовательная лицензия №Л035-01298-77/00958488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1164" y="387927"/>
            <a:ext cx="8783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EB6118"/>
                </a:solidFill>
                <a:latin typeface="Arial" pitchFamily="34" charset="0"/>
                <a:cs typeface="Arial" pitchFamily="34" charset="0"/>
                <a:sym typeface="Arial"/>
              </a:rPr>
              <a:t>«Азбука счастливой семьи»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689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>
            <a:spLocks/>
          </p:cNvSpPr>
          <p:nvPr/>
        </p:nvSpPr>
        <p:spPr>
          <a:xfrm>
            <a:off x="1081454" y="382037"/>
            <a:ext cx="10842691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600" dirty="0" smtClean="0">
                <a:solidFill>
                  <a:srgbClr val="EB6118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Социальные проблемы, требующие решения: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95913" y="1117601"/>
            <a:ext cx="772037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! 60% браков распадается</a:t>
            </a:r>
          </a:p>
          <a:p>
            <a:endParaRPr lang="ru-RU" sz="20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! На 800 000 браков в год приходится</a:t>
            </a:r>
          </a:p>
          <a:p>
            <a:r>
              <a:rPr lang="ru-RU" sz="20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около 600 000 разводов </a:t>
            </a:r>
          </a:p>
          <a:p>
            <a:endParaRPr lang="ru-RU" sz="20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! 40% семей неполные,</a:t>
            </a:r>
          </a:p>
          <a:p>
            <a:r>
              <a:rPr lang="ru-RU" sz="20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из них 90% матери-одиночки и 10% отцы</a:t>
            </a:r>
          </a:p>
          <a:p>
            <a:endParaRPr lang="ru-RU" sz="20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! 500 000 сирот в стране при живых родителях</a:t>
            </a:r>
          </a:p>
          <a:p>
            <a:endParaRPr lang="ru-RU" sz="20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! Детско-родительские отношения ухудшаются</a:t>
            </a:r>
          </a:p>
          <a:p>
            <a:endParaRPr lang="ru-RU" sz="20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Как итог, большинство населения России </a:t>
            </a:r>
          </a:p>
          <a:p>
            <a:r>
              <a:rPr lang="ru-RU" sz="20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не осознает ценности  семьи</a:t>
            </a:r>
            <a:endParaRPr lang="ru-RU" sz="2000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013F78"/>
              </a:solidFill>
            </a:endParaRPr>
          </a:p>
          <a:p>
            <a:endParaRPr lang="ru-RU" dirty="0">
              <a:solidFill>
                <a:srgbClr val="013F78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669" y="79036"/>
            <a:ext cx="1140598" cy="806886"/>
          </a:xfrm>
          <a:prstGeom prst="rect">
            <a:avLst/>
          </a:prstGeom>
        </p:spPr>
      </p:pic>
      <p:pic>
        <p:nvPicPr>
          <p:cNvPr id="17410" name="Picture 2" descr="C:\Users\HP\Desktop\подростковая кни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7245" y="1348509"/>
            <a:ext cx="2920424" cy="4277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3406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>
            <a:spLocks/>
          </p:cNvSpPr>
          <p:nvPr/>
        </p:nvSpPr>
        <p:spPr>
          <a:xfrm>
            <a:off x="1247709" y="434109"/>
            <a:ext cx="11110546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600" dirty="0" smtClean="0">
                <a:solidFill>
                  <a:srgbClr val="EB6118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Цели программ «Азбука счастливой семьи»: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95913" y="1117601"/>
            <a:ext cx="1009412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Укрепление традиционных </a:t>
            </a:r>
          </a:p>
          <a:p>
            <a:r>
              <a:rPr lang="ru-RU" sz="28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семейных ценностей</a:t>
            </a:r>
          </a:p>
          <a:p>
            <a:endParaRPr lang="ru-RU" sz="28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Повышение устойчивости </a:t>
            </a:r>
          </a:p>
          <a:p>
            <a:r>
              <a:rPr lang="ru-RU" sz="28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семей с детьми</a:t>
            </a:r>
          </a:p>
          <a:p>
            <a:endParaRPr lang="ru-RU" sz="28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Профилактика семейного неблагополучия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Улучшение детско-родительских отношений</a:t>
            </a:r>
          </a:p>
          <a:p>
            <a:endParaRPr lang="ru-RU" sz="28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Профилактика социального сиротства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rgbClr val="EB6118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013F78"/>
              </a:solidFill>
            </a:endParaRPr>
          </a:p>
          <a:p>
            <a:endParaRPr lang="ru-RU" dirty="0">
              <a:solidFill>
                <a:srgbClr val="013F78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669" y="79036"/>
            <a:ext cx="1140598" cy="806886"/>
          </a:xfrm>
          <a:prstGeom prst="rect">
            <a:avLst/>
          </a:prstGeom>
        </p:spPr>
      </p:pic>
      <p:pic>
        <p:nvPicPr>
          <p:cNvPr id="18434" name="Picture 2" descr="C:\Users\HP\Desktop\книг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2145" y="1040419"/>
            <a:ext cx="4498107" cy="3120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3406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>
            <a:spLocks/>
          </p:cNvSpPr>
          <p:nvPr/>
        </p:nvSpPr>
        <p:spPr>
          <a:xfrm>
            <a:off x="1062982" y="110836"/>
            <a:ext cx="10510182" cy="7319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2800" dirty="0" smtClean="0">
                <a:solidFill>
                  <a:srgbClr val="EB6118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Задачи курса «Азбука счастливой семьи для подростков»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8204" y="895928"/>
            <a:ext cx="7720377" cy="6494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помощь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понимании особенностей </a:t>
            </a:r>
            <a:endParaRPr lang="en-US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подросткового возраста и принятии себя; </a:t>
            </a:r>
          </a:p>
          <a:p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улучшение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отношений с родителями </a:t>
            </a:r>
          </a:p>
          <a:p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другими членами семьи;</a:t>
            </a:r>
          </a:p>
          <a:p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улучшение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kern="100" dirty="0" err="1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психоэмоционального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состояния подростков;</a:t>
            </a:r>
          </a:p>
          <a:p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передача базовых знаний </a:t>
            </a:r>
            <a:endParaRPr lang="en-US" sz="2200" b="1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области психологии и педагогики;</a:t>
            </a:r>
          </a:p>
          <a:p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подготовка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 будущей семейной жизни </a:t>
            </a:r>
          </a:p>
          <a:p>
            <a:pPr algn="just"/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рождению детей;</a:t>
            </a:r>
          </a:p>
          <a:p>
            <a:pPr algn="just"/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подросткового сообщества </a:t>
            </a:r>
          </a:p>
          <a:p>
            <a:pPr algn="just"/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опорой на семейные ценности</a:t>
            </a:r>
            <a:endParaRPr lang="ru-RU" sz="2200" dirty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013F78"/>
              </a:solidFill>
            </a:endParaRPr>
          </a:p>
          <a:p>
            <a:endParaRPr lang="ru-RU" dirty="0">
              <a:solidFill>
                <a:srgbClr val="013F78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669" y="79036"/>
            <a:ext cx="1140598" cy="806886"/>
          </a:xfrm>
          <a:prstGeom prst="rect">
            <a:avLst/>
          </a:prstGeom>
        </p:spPr>
      </p:pic>
      <p:pic>
        <p:nvPicPr>
          <p:cNvPr id="17410" name="Picture 2" descr="C:\Users\HP\Desktop\подростковая кни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7245" y="1348509"/>
            <a:ext cx="2920424" cy="4277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3406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>
            <a:spLocks/>
          </p:cNvSpPr>
          <p:nvPr/>
        </p:nvSpPr>
        <p:spPr>
          <a:xfrm>
            <a:off x="1081454" y="382037"/>
            <a:ext cx="10701403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4000" dirty="0">
                <a:solidFill>
                  <a:srgbClr val="EB6118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УКРЕПЛЕНИЕ СЕМЕЙ С ДЕТЬМИ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6272" y="1649528"/>
            <a:ext cx="3056585" cy="4343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6751" y="1192001"/>
            <a:ext cx="790981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ШКОЛЫ </a:t>
            </a:r>
            <a:r>
              <a:rPr lang="ru-RU" sz="2200" b="1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РОДИТЕЛЕЙ </a:t>
            </a:r>
            <a:r>
              <a:rPr lang="ru-RU" sz="22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И ПОДРОСТКОВ </a:t>
            </a:r>
          </a:p>
          <a:p>
            <a:r>
              <a:rPr lang="ru-RU" sz="2200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Групповые </a:t>
            </a:r>
            <a:r>
              <a:rPr lang="ru-RU" sz="2200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занятия по </a:t>
            </a:r>
            <a:r>
              <a:rPr lang="ru-RU" sz="22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программе </a:t>
            </a:r>
            <a:endParaRPr lang="ru-RU" sz="2200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2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Азбука счастливой семьи</a:t>
            </a:r>
            <a:r>
              <a:rPr lang="ru-RU" sz="2200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200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с использованием книги-тренажера</a:t>
            </a:r>
            <a:endParaRPr lang="ru-RU" sz="2200" dirty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22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очных </a:t>
            </a:r>
            <a:r>
              <a:rPr lang="ru-RU" sz="2200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встреч </a:t>
            </a:r>
            <a:endParaRPr lang="ru-RU" sz="2200" dirty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30 уроков в </a:t>
            </a:r>
            <a:r>
              <a:rPr lang="ru-RU" sz="2200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книге-тренажере </a:t>
            </a:r>
            <a:r>
              <a:rPr lang="ru-RU" sz="22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самостоятельно</a:t>
            </a:r>
          </a:p>
          <a:p>
            <a:r>
              <a:rPr lang="ru-RU" sz="22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30 видео-уроков по книге самостоятельно  </a:t>
            </a:r>
            <a:endParaRPr lang="ru-RU" sz="2200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>
              <a:solidFill>
                <a:srgbClr val="013F7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rgbClr val="EB6118"/>
                </a:solidFill>
                <a:latin typeface="Arial" pitchFamily="34" charset="0"/>
                <a:cs typeface="Arial" pitchFamily="34" charset="0"/>
              </a:rPr>
              <a:t>Практика </a:t>
            </a:r>
            <a:r>
              <a:rPr lang="ru-RU" sz="2200" dirty="0" smtClean="0">
                <a:solidFill>
                  <a:srgbClr val="EB6118"/>
                </a:solidFill>
                <a:latin typeface="Arial" pitchFamily="34" charset="0"/>
                <a:cs typeface="Arial" pitchFamily="34" charset="0"/>
              </a:rPr>
              <a:t>верифицирована, рекомендована </a:t>
            </a:r>
            <a:r>
              <a:rPr lang="ru-RU" sz="2200" dirty="0" err="1" smtClean="0">
                <a:solidFill>
                  <a:srgbClr val="EB6118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2200" dirty="0" smtClean="0">
                <a:solidFill>
                  <a:srgbClr val="EB6118"/>
                </a:solidFill>
                <a:latin typeface="Arial" pitchFamily="34" charset="0"/>
                <a:cs typeface="Arial" pitchFamily="34" charset="0"/>
              </a:rPr>
              <a:t> Российской Федерации</a:t>
            </a:r>
            <a:endParaRPr lang="ru-RU" sz="2400" dirty="0">
              <a:solidFill>
                <a:srgbClr val="013F78"/>
              </a:solidFill>
            </a:endParaRPr>
          </a:p>
          <a:p>
            <a:endParaRPr lang="ru-RU" dirty="0">
              <a:solidFill>
                <a:srgbClr val="013F78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69" y="79036"/>
            <a:ext cx="1140598" cy="8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406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>
            <a:spLocks/>
          </p:cNvSpPr>
          <p:nvPr/>
        </p:nvSpPr>
        <p:spPr>
          <a:xfrm>
            <a:off x="1149350" y="382037"/>
            <a:ext cx="10069635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200" dirty="0">
                <a:solidFill>
                  <a:srgbClr val="EB6118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ШКОЛЫ РОДИТЕЛЕЙ «АЗБУКА СЕМЬИ», 2024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5438" y="1274885"/>
            <a:ext cx="52959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EB6118"/>
                </a:solidFill>
                <a:latin typeface="Arial" pitchFamily="34" charset="0"/>
                <a:cs typeface="Arial" pitchFamily="34" charset="0"/>
              </a:rPr>
              <a:t>Школы родителей «Азбука семьи» в Российской Федерации:</a:t>
            </a:r>
          </a:p>
          <a:p>
            <a:r>
              <a:rPr lang="ru-RU" sz="2400" b="1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122 школы родителей </a:t>
            </a:r>
            <a:r>
              <a:rPr lang="ru-RU" sz="24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в России;</a:t>
            </a:r>
          </a:p>
          <a:p>
            <a:r>
              <a:rPr lang="ru-RU" sz="2400" b="1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37 регионов </a:t>
            </a:r>
            <a:r>
              <a:rPr lang="ru-RU" sz="24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РФ;</a:t>
            </a:r>
          </a:p>
          <a:p>
            <a:r>
              <a:rPr lang="ru-RU" sz="2400" b="1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20 школ родителей в 2024 </a:t>
            </a:r>
            <a:r>
              <a:rPr lang="ru-RU" sz="24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по гранту Министерства просвещения РФ.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3263 родителя </a:t>
            </a:r>
            <a:r>
              <a:rPr lang="ru-RU" sz="24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освоили программу </a:t>
            </a:r>
          </a:p>
          <a:p>
            <a:r>
              <a:rPr lang="ru-RU" sz="24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школ «Азбука семьи» с 2020 года;</a:t>
            </a:r>
          </a:p>
          <a:p>
            <a:r>
              <a:rPr lang="ru-RU" sz="2400" b="1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476 психологов </a:t>
            </a:r>
            <a:r>
              <a:rPr lang="ru-RU" sz="2400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успешно прошли подготовку и сертифицированы как лидеры школ родителей;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4286" y="1313631"/>
            <a:ext cx="4879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1600" b="1" dirty="0" smtClean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тренеров </a:t>
            </a:r>
            <a:r>
              <a:rPr lang="ru-RU" sz="1600" b="1" dirty="0">
                <a:solidFill>
                  <a:srgbClr val="013F78"/>
                </a:solidFill>
                <a:latin typeface="Arial" pitchFamily="34" charset="0"/>
                <a:cs typeface="Arial" pitchFamily="34" charset="0"/>
              </a:rPr>
              <a:t>по программе лидеров школ родителей «Азбука семьи» (за счет средств организаций, грантов, физ.лиц, т.д.):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669" y="79036"/>
            <a:ext cx="1140598" cy="806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9143" y="4543469"/>
            <a:ext cx="3245024" cy="2085772"/>
          </a:xfrm>
          <a:prstGeom prst="rect">
            <a:avLst/>
          </a:prstGeom>
        </p:spPr>
      </p:pic>
      <p:pic>
        <p:nvPicPr>
          <p:cNvPr id="1026" name="Picture 2" descr="D:\download\photo_5204454263793773959_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" t="13437" b="4687"/>
          <a:stretch/>
        </p:blipFill>
        <p:spPr bwMode="auto">
          <a:xfrm>
            <a:off x="1438872" y="2388054"/>
            <a:ext cx="3400446" cy="20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605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62045</TotalTime>
  <Words>436</Words>
  <Application>Microsoft Office PowerPoint</Application>
  <PresentationFormat>Произвольный</PresentationFormat>
  <Paragraphs>120</Paragraphs>
  <Slides>11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Salteev (dsalteev)</dc:creator>
  <cp:lastModifiedBy>HP</cp:lastModifiedBy>
  <cp:revision>669</cp:revision>
  <cp:lastPrinted>2021-03-11T10:53:46Z</cp:lastPrinted>
  <dcterms:created xsi:type="dcterms:W3CDTF">2020-04-10T11:22:30Z</dcterms:created>
  <dcterms:modified xsi:type="dcterms:W3CDTF">2025-04-08T06:00:55Z</dcterms:modified>
</cp:coreProperties>
</file>