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3499"/>
    <a:srgbClr val="9ED450"/>
    <a:srgbClr val="008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747" autoAdjust="0"/>
  </p:normalViewPr>
  <p:slideViewPr>
    <p:cSldViewPr snapToGrid="0">
      <p:cViewPr varScale="1">
        <p:scale>
          <a:sx n="126" d="100"/>
          <a:sy n="126" d="100"/>
        </p:scale>
        <p:origin x="29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rgbClr val="BC3499"/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>
                <a:solidFill>
                  <a:srgbClr val="BC3499"/>
                </a:solidFill>
                <a:latin typeface="Source Code Pro Black" panose="020B0809030403020204" pitchFamily="49" charset="0"/>
                <a:ea typeface="Source Code Pro Black" panose="020B0809030403020204" pitchFamily="49" charset="0"/>
              </a:rPr>
              <a:t>Охват социальных работников индивидуальной работой по профилактике СЭВ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отд-ие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  <a:sp3d/>
          </c:spPr>
          <c:invertIfNegative val="1"/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7</c:v>
                </c:pt>
                <c:pt idx="2">
                  <c:v>11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  <a:sp3d/>
                </c14:spPr>
              </c14:invertSolidFillFmt>
            </c:ext>
            <c:ext xmlns:c16="http://schemas.microsoft.com/office/drawing/2014/chart" uri="{C3380CC4-5D6E-409C-BE32-E72D297353CC}">
              <c16:uniqueId val="{00000000-C2AB-49EF-998D-3F830BDD51B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отд-ие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  <a:sp3d/>
          </c:spPr>
          <c:invertIfNegative val="1"/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  <a:sp3d/>
                </c14:spPr>
              </c14:invertSolidFillFmt>
            </c:ext>
            <c:ext xmlns:c16="http://schemas.microsoft.com/office/drawing/2014/chart" uri="{C3380CC4-5D6E-409C-BE32-E72D297353CC}">
              <c16:uniqueId val="{00000001-C2AB-49EF-998D-3F830BDD51B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отд-ие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  <a:sp3d/>
          </c:spPr>
          <c:invertIfNegative val="1"/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</c:v>
                </c:pt>
                <c:pt idx="1">
                  <c:v>6</c:v>
                </c:pt>
                <c:pt idx="2">
                  <c:v>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  <a:sp3d/>
                </c14:spPr>
              </c14:invertSolidFillFmt>
            </c:ext>
            <c:ext xmlns:c16="http://schemas.microsoft.com/office/drawing/2014/chart" uri="{C3380CC4-5D6E-409C-BE32-E72D297353CC}">
              <c16:uniqueId val="{00000002-C2AB-49EF-998D-3F830BDD51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10051712"/>
        <c:axId val="110061824"/>
        <c:axId val="84521408"/>
      </c:bar3DChart>
      <c:catAx>
        <c:axId val="11005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061824"/>
        <c:crosses val="autoZero"/>
        <c:auto val="1"/>
        <c:lblAlgn val="ctr"/>
        <c:lblOffset val="100"/>
        <c:noMultiLvlLbl val="1"/>
      </c:catAx>
      <c:valAx>
        <c:axId val="110061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051712"/>
        <c:crosses val="autoZero"/>
        <c:crossBetween val="between"/>
      </c:valAx>
      <c:serAx>
        <c:axId val="8452140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061824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200" b="0" i="0" u="none" strike="noStrike" kern="1200" spc="0" baseline="0" dirty="0" smtClean="0">
                <a:solidFill>
                  <a:srgbClr val="BC3499"/>
                </a:solidFill>
                <a:latin typeface="Source Code Pro Black" panose="020B0809030403020204" pitchFamily="49" charset="0"/>
                <a:ea typeface="Source Code Pro Black" panose="020B0809030403020204" pitchFamily="49" charset="0"/>
                <a:cs typeface="+mn-cs"/>
              </a:defRPr>
            </a:pPr>
            <a:r>
              <a:rPr lang="ru-RU" sz="1200" b="0" i="0" u="none" strike="noStrike" kern="1200" spc="0" baseline="0" dirty="0">
                <a:solidFill>
                  <a:srgbClr val="BC3499"/>
                </a:solidFill>
                <a:latin typeface="Source Code Pro Black" panose="020B0809030403020204" pitchFamily="49" charset="0"/>
                <a:ea typeface="Source Code Pro Black" panose="020B0809030403020204" pitchFamily="49" charset="0"/>
                <a:cs typeface="+mn-cs"/>
              </a:rPr>
              <a:t>Охват социальных работников групповой работой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отд-ие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  <a:sp3d/>
          </c:spPr>
          <c:invertIfNegative val="1"/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</c:v>
                </c:pt>
                <c:pt idx="1">
                  <c:v>11</c:v>
                </c:pt>
                <c:pt idx="2">
                  <c:v>11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  <a:sp3d/>
                </c14:spPr>
              </c14:invertSolidFillFmt>
            </c:ext>
            <c:ext xmlns:c16="http://schemas.microsoft.com/office/drawing/2014/chart" uri="{C3380CC4-5D6E-409C-BE32-E72D297353CC}">
              <c16:uniqueId val="{00000000-0FFD-4D9C-B98A-42243FEAE59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отд-ие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  <a:sp3d/>
          </c:spPr>
          <c:invertIfNegative val="1"/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</c:v>
                </c:pt>
                <c:pt idx="1">
                  <c:v>9</c:v>
                </c:pt>
                <c:pt idx="2">
                  <c:v>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  <a:sp3d/>
                </c14:spPr>
              </c14:invertSolidFillFmt>
            </c:ext>
            <c:ext xmlns:c16="http://schemas.microsoft.com/office/drawing/2014/chart" uri="{C3380CC4-5D6E-409C-BE32-E72D297353CC}">
              <c16:uniqueId val="{00000001-0FFD-4D9C-B98A-42243FEAE59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отд-ие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  <a:sp3d/>
          </c:spPr>
          <c:invertIfNegative val="1"/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</c:v>
                </c:pt>
                <c:pt idx="1">
                  <c:v>9</c:v>
                </c:pt>
                <c:pt idx="2">
                  <c:v>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  <a:sp3d/>
                </c14:spPr>
              </c14:invertSolidFillFmt>
            </c:ext>
            <c:ext xmlns:c16="http://schemas.microsoft.com/office/drawing/2014/chart" uri="{C3380CC4-5D6E-409C-BE32-E72D297353CC}">
              <c16:uniqueId val="{00000002-0FFD-4D9C-B98A-42243FEAE5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0764416"/>
        <c:axId val="110814336"/>
        <c:axId val="0"/>
      </c:bar3DChart>
      <c:catAx>
        <c:axId val="11076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814336"/>
        <c:crosses val="autoZero"/>
        <c:auto val="1"/>
        <c:lblAlgn val="ctr"/>
        <c:lblOffset val="100"/>
        <c:noMultiLvlLbl val="1"/>
      </c:catAx>
      <c:valAx>
        <c:axId val="110814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76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400" b="0" i="0" u="none" strike="noStrike" kern="1200" spc="0" baseline="0">
                <a:solidFill>
                  <a:srgbClr val="BC3499"/>
                </a:solidFill>
                <a:latin typeface="Source Code Pro Black" panose="020B0809030403020204" pitchFamily="49" charset="0"/>
                <a:ea typeface="Source Code Pro Black" panose="020B0809030403020204" pitchFamily="49" charset="0"/>
                <a:cs typeface="+mn-cs"/>
              </a:defRPr>
            </a:pPr>
            <a:r>
              <a:rPr lang="ru-RU" sz="1400" b="0" i="0" u="none" strike="noStrike" kern="1200" spc="0" baseline="0">
                <a:solidFill>
                  <a:srgbClr val="BC3499"/>
                </a:solidFill>
                <a:latin typeface="Source Code Pro Black" panose="020B0809030403020204" pitchFamily="49" charset="0"/>
                <a:ea typeface="Source Code Pro Black" panose="020B0809030403020204" pitchFamily="49" charset="0"/>
                <a:cs typeface="+mn-cs"/>
              </a:rPr>
              <a:t>Мониторинг  СЭВ у сотрудников</a:t>
            </a:r>
          </a:p>
          <a:p>
            <a:pPr algn="ctr" rtl="0">
              <a:defRPr lang="ru-RU" sz="1400" b="0" spc="0">
                <a:solidFill>
                  <a:srgbClr val="BC3499"/>
                </a:solidFill>
                <a:latin typeface="Source Code Pro Black" panose="020B0809030403020204" pitchFamily="49" charset="0"/>
                <a:ea typeface="Source Code Pro Black" panose="020B0809030403020204" pitchFamily="49" charset="0"/>
              </a:defRPr>
            </a:pPr>
            <a:r>
              <a:rPr lang="ru-RU" sz="1400" b="0" i="0" u="none" strike="noStrike" kern="1200" spc="0" baseline="0">
                <a:solidFill>
                  <a:srgbClr val="BC3499"/>
                </a:solidFill>
                <a:latin typeface="Source Code Pro Black" panose="020B0809030403020204" pitchFamily="49" charset="0"/>
                <a:ea typeface="Source Code Pro Black" panose="020B0809030403020204" pitchFamily="49" charset="0"/>
                <a:cs typeface="+mn-cs"/>
              </a:rPr>
              <a:t>(по результатам тестирования) </a:t>
            </a:r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400" b="0" i="0" u="none" strike="noStrike" kern="1200" spc="0" baseline="0">
              <a:solidFill>
                <a:srgbClr val="BC3499"/>
              </a:solidFill>
              <a:latin typeface="Source Code Pro Black" panose="020B0809030403020204" pitchFamily="49" charset="0"/>
              <a:ea typeface="Source Code Pro Black" panose="020B0809030403020204" pitchFamily="49" charset="0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7188730314960586E-2"/>
          <c:y val="0.17514842672561351"/>
          <c:w val="0.75570976870078765"/>
          <c:h val="0.71311136115210627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СЭВ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AB-43E0-9AF3-DF386E8EC093}"/>
              </c:ext>
            </c:extLst>
          </c:dPt>
          <c:dPt>
            <c:idx val="1"/>
            <c:invertIfNegative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DAB-43E0-9AF3-DF386E8EC093}"/>
              </c:ext>
            </c:extLst>
          </c:dPt>
          <c:dPt>
            <c:idx val="2"/>
            <c:invertIfNegative val="1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DAB-43E0-9AF3-DF386E8EC093}"/>
              </c:ext>
            </c:extLst>
          </c:dPt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0.87000000000000022</c:v>
                </c:pt>
                <c:pt idx="1">
                  <c:v>0.63000000000000023</c:v>
                </c:pt>
                <c:pt idx="2">
                  <c:v>0.38000000000000012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CF-485D-9A87-5EEEFDE1FB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5060992"/>
        <c:axId val="87098496"/>
      </c:barChart>
      <c:catAx>
        <c:axId val="85060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098496"/>
        <c:crosses val="autoZero"/>
        <c:auto val="1"/>
        <c:lblAlgn val="ctr"/>
        <c:lblOffset val="100"/>
        <c:noMultiLvlLbl val="1"/>
      </c:catAx>
      <c:valAx>
        <c:axId val="87098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060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A0736D-6214-4CF8-A284-8E830E620F9A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4395FD8-E2B3-4CFC-9E2D-D6EC7C30C43D}">
      <dgm:prSet custT="1"/>
      <dgm:spPr>
        <a:noFill/>
        <a:ln>
          <a:noFill/>
        </a:ln>
      </dgm:spPr>
      <dgm:t>
        <a:bodyPr/>
        <a:lstStyle/>
        <a:p>
          <a:r>
            <a:rPr lang="ru-RU" sz="1800" dirty="0">
              <a:solidFill>
                <a:srgbClr val="008CCE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rPr>
            <a:t>Решаемые программой проблемы:</a:t>
          </a:r>
        </a:p>
      </dgm:t>
    </dgm:pt>
    <dgm:pt modelId="{7128CD20-3FC5-45C2-93A7-78A9B782FC53}" type="parTrans" cxnId="{ED1BF021-AEEA-4DF1-87BB-C1F8F2E4CE15}">
      <dgm:prSet/>
      <dgm:spPr/>
      <dgm:t>
        <a:bodyPr/>
        <a:lstStyle/>
        <a:p>
          <a:endParaRPr lang="ru-RU" sz="1600">
            <a:latin typeface="Source Code Pro Semibold" panose="020B0609030403020204" pitchFamily="49" charset="0"/>
            <a:ea typeface="Source Code Pro Semibold" panose="020B0609030403020204" pitchFamily="49" charset="0"/>
          </a:endParaRPr>
        </a:p>
      </dgm:t>
    </dgm:pt>
    <dgm:pt modelId="{80CC7E47-960C-4BF5-A959-CAF93B97175A}" type="sibTrans" cxnId="{ED1BF021-AEEA-4DF1-87BB-C1F8F2E4CE15}">
      <dgm:prSet/>
      <dgm:spPr/>
      <dgm:t>
        <a:bodyPr/>
        <a:lstStyle/>
        <a:p>
          <a:endParaRPr lang="ru-RU" sz="1600">
            <a:latin typeface="Source Code Pro Semibold" panose="020B0609030403020204" pitchFamily="49" charset="0"/>
            <a:ea typeface="Source Code Pro Semibold" panose="020B0609030403020204" pitchFamily="49" charset="0"/>
          </a:endParaRPr>
        </a:p>
      </dgm:t>
    </dgm:pt>
    <dgm:pt modelId="{6532F830-496A-4FA3-9F33-602133516E32}">
      <dgm:prSet custT="1"/>
      <dgm:spPr>
        <a:noFill/>
        <a:ln>
          <a:noFill/>
        </a:ln>
      </dgm:spPr>
      <dgm:t>
        <a:bodyPr/>
        <a:lstStyle/>
        <a:p>
          <a:r>
            <a:rPr lang="ru-RU" sz="1400" dirty="0">
              <a:solidFill>
                <a:schemeClr val="bg2">
                  <a:lumMod val="25000"/>
                </a:schemeClr>
              </a:solidFill>
              <a:latin typeface="Source Code Pro Semibold" panose="020B0609030403020204" pitchFamily="49" charset="0"/>
              <a:ea typeface="Source Code Pro Semibold" panose="020B0609030403020204" pitchFamily="49" charset="0"/>
            </a:rPr>
            <a:t>Риск травматизма;  </a:t>
          </a:r>
        </a:p>
      </dgm:t>
    </dgm:pt>
    <dgm:pt modelId="{EAE21A10-9F37-4BE9-BD27-28002A984BD4}" type="parTrans" cxnId="{3E04E98C-B074-4493-B913-CA513C1AF3C8}">
      <dgm:prSet/>
      <dgm:spPr/>
      <dgm:t>
        <a:bodyPr/>
        <a:lstStyle/>
        <a:p>
          <a:endParaRPr lang="ru-RU" sz="1600">
            <a:latin typeface="Source Code Pro Semibold" panose="020B0609030403020204" pitchFamily="49" charset="0"/>
            <a:ea typeface="Source Code Pro Semibold" panose="020B0609030403020204" pitchFamily="49" charset="0"/>
          </a:endParaRPr>
        </a:p>
      </dgm:t>
    </dgm:pt>
    <dgm:pt modelId="{448041D1-D417-48F3-93DB-B7EE69841F7B}" type="sibTrans" cxnId="{3E04E98C-B074-4493-B913-CA513C1AF3C8}">
      <dgm:prSet/>
      <dgm:spPr/>
      <dgm:t>
        <a:bodyPr/>
        <a:lstStyle/>
        <a:p>
          <a:endParaRPr lang="ru-RU" sz="1600">
            <a:latin typeface="Source Code Pro Semibold" panose="020B0609030403020204" pitchFamily="49" charset="0"/>
            <a:ea typeface="Source Code Pro Semibold" panose="020B0609030403020204" pitchFamily="49" charset="0"/>
          </a:endParaRPr>
        </a:p>
      </dgm:t>
    </dgm:pt>
    <dgm:pt modelId="{64AC0D0B-03E5-4BCF-B4E4-7CDD0CB31ADC}">
      <dgm:prSet custT="1"/>
      <dgm:spPr>
        <a:noFill/>
        <a:ln>
          <a:noFill/>
        </a:ln>
      </dgm:spPr>
      <dgm:t>
        <a:bodyPr/>
        <a:lstStyle/>
        <a:p>
          <a:r>
            <a:rPr lang="ru-RU" sz="1400" dirty="0">
              <a:solidFill>
                <a:schemeClr val="bg2">
                  <a:lumMod val="25000"/>
                </a:schemeClr>
              </a:solidFill>
              <a:latin typeface="Source Code Pro Semibold" panose="020B0609030403020204" pitchFamily="49" charset="0"/>
              <a:ea typeface="Source Code Pro Semibold" panose="020B0609030403020204" pitchFamily="49" charset="0"/>
            </a:rPr>
            <a:t>Несоответствие условий труда;</a:t>
          </a:r>
        </a:p>
      </dgm:t>
    </dgm:pt>
    <dgm:pt modelId="{41CFDA10-B200-41D2-A9A6-5C9C4B69EB8A}" type="parTrans" cxnId="{B06B7A3C-8D65-4392-B852-C025CC38CBE4}">
      <dgm:prSet/>
      <dgm:spPr/>
      <dgm:t>
        <a:bodyPr/>
        <a:lstStyle/>
        <a:p>
          <a:endParaRPr lang="ru-RU" sz="1600">
            <a:latin typeface="Source Code Pro Semibold" panose="020B0609030403020204" pitchFamily="49" charset="0"/>
            <a:ea typeface="Source Code Pro Semibold" panose="020B0609030403020204" pitchFamily="49" charset="0"/>
          </a:endParaRPr>
        </a:p>
      </dgm:t>
    </dgm:pt>
    <dgm:pt modelId="{2185F565-6D0C-449D-AA87-2949C5C2A61B}" type="sibTrans" cxnId="{B06B7A3C-8D65-4392-B852-C025CC38CBE4}">
      <dgm:prSet/>
      <dgm:spPr/>
      <dgm:t>
        <a:bodyPr/>
        <a:lstStyle/>
        <a:p>
          <a:endParaRPr lang="ru-RU" sz="1600">
            <a:latin typeface="Source Code Pro Semibold" panose="020B0609030403020204" pitchFamily="49" charset="0"/>
            <a:ea typeface="Source Code Pro Semibold" panose="020B0609030403020204" pitchFamily="49" charset="0"/>
          </a:endParaRPr>
        </a:p>
      </dgm:t>
    </dgm:pt>
    <dgm:pt modelId="{35A2838F-C42B-499F-B7BD-D795D19DB451}">
      <dgm:prSet custT="1"/>
      <dgm:spPr>
        <a:noFill/>
        <a:ln>
          <a:noFill/>
        </a:ln>
      </dgm:spPr>
      <dgm:t>
        <a:bodyPr/>
        <a:lstStyle/>
        <a:p>
          <a:r>
            <a:rPr lang="ru-RU" sz="1400" dirty="0">
              <a:solidFill>
                <a:schemeClr val="bg2">
                  <a:lumMod val="25000"/>
                </a:schemeClr>
              </a:solidFill>
              <a:latin typeface="Source Code Pro Semibold" panose="020B0609030403020204" pitchFamily="49" charset="0"/>
              <a:ea typeface="Source Code Pro Semibold" panose="020B0609030403020204" pitchFamily="49" charset="0"/>
            </a:rPr>
            <a:t>Низкая физическая активность; </a:t>
          </a:r>
        </a:p>
      </dgm:t>
    </dgm:pt>
    <dgm:pt modelId="{17442B1E-2317-45A3-85F4-C115DEA2B87E}" type="parTrans" cxnId="{76676FD7-F414-4AB0-9891-4487DA0A0597}">
      <dgm:prSet/>
      <dgm:spPr/>
      <dgm:t>
        <a:bodyPr/>
        <a:lstStyle/>
        <a:p>
          <a:endParaRPr lang="ru-RU" sz="1600">
            <a:latin typeface="Source Code Pro Semibold" panose="020B0609030403020204" pitchFamily="49" charset="0"/>
            <a:ea typeface="Source Code Pro Semibold" panose="020B0609030403020204" pitchFamily="49" charset="0"/>
          </a:endParaRPr>
        </a:p>
      </dgm:t>
    </dgm:pt>
    <dgm:pt modelId="{A4D0A68F-1D24-4C95-BFAA-36F8386FDCB1}" type="sibTrans" cxnId="{76676FD7-F414-4AB0-9891-4487DA0A0597}">
      <dgm:prSet/>
      <dgm:spPr/>
      <dgm:t>
        <a:bodyPr/>
        <a:lstStyle/>
        <a:p>
          <a:endParaRPr lang="ru-RU" sz="1600">
            <a:latin typeface="Source Code Pro Semibold" panose="020B0609030403020204" pitchFamily="49" charset="0"/>
            <a:ea typeface="Source Code Pro Semibold" panose="020B0609030403020204" pitchFamily="49" charset="0"/>
          </a:endParaRPr>
        </a:p>
      </dgm:t>
    </dgm:pt>
    <dgm:pt modelId="{0953E900-DCEB-4EF0-A525-F560D3416E0C}">
      <dgm:prSet custT="1"/>
      <dgm:spPr>
        <a:noFill/>
        <a:ln>
          <a:noFill/>
        </a:ln>
      </dgm:spPr>
      <dgm:t>
        <a:bodyPr/>
        <a:lstStyle/>
        <a:p>
          <a:r>
            <a:rPr lang="ru-RU" sz="1400" dirty="0">
              <a:solidFill>
                <a:schemeClr val="bg2">
                  <a:lumMod val="25000"/>
                </a:schemeClr>
              </a:solidFill>
              <a:latin typeface="Source Code Pro Semibold" panose="020B0609030403020204" pitchFamily="49" charset="0"/>
              <a:ea typeface="Source Code Pro Semibold" panose="020B0609030403020204" pitchFamily="49" charset="0"/>
            </a:rPr>
            <a:t>Снижение трудового потенциала;</a:t>
          </a:r>
        </a:p>
      </dgm:t>
    </dgm:pt>
    <dgm:pt modelId="{7118C8D3-4F3D-4543-B068-D16C4D3554AB}" type="parTrans" cxnId="{1AFEE2AB-E594-4EBD-A5DA-15C2245A0D05}">
      <dgm:prSet/>
      <dgm:spPr/>
      <dgm:t>
        <a:bodyPr/>
        <a:lstStyle/>
        <a:p>
          <a:endParaRPr lang="ru-RU" sz="1600">
            <a:latin typeface="Source Code Pro Semibold" panose="020B0609030403020204" pitchFamily="49" charset="0"/>
            <a:ea typeface="Source Code Pro Semibold" panose="020B0609030403020204" pitchFamily="49" charset="0"/>
          </a:endParaRPr>
        </a:p>
      </dgm:t>
    </dgm:pt>
    <dgm:pt modelId="{065DDA53-A39C-49A0-82C2-5016240AF3FD}" type="sibTrans" cxnId="{1AFEE2AB-E594-4EBD-A5DA-15C2245A0D05}">
      <dgm:prSet/>
      <dgm:spPr/>
      <dgm:t>
        <a:bodyPr/>
        <a:lstStyle/>
        <a:p>
          <a:endParaRPr lang="ru-RU" sz="1600">
            <a:latin typeface="Source Code Pro Semibold" panose="020B0609030403020204" pitchFamily="49" charset="0"/>
            <a:ea typeface="Source Code Pro Semibold" panose="020B0609030403020204" pitchFamily="49" charset="0"/>
          </a:endParaRPr>
        </a:p>
      </dgm:t>
    </dgm:pt>
    <dgm:pt modelId="{C166A4E5-18A1-4310-A597-2645CED6DCB4}">
      <dgm:prSet custT="1"/>
      <dgm:spPr>
        <a:noFill/>
        <a:ln>
          <a:noFill/>
        </a:ln>
      </dgm:spPr>
      <dgm:t>
        <a:bodyPr/>
        <a:lstStyle/>
        <a:p>
          <a:r>
            <a:rPr lang="ru-RU" sz="1400" dirty="0">
              <a:solidFill>
                <a:schemeClr val="bg2">
                  <a:lumMod val="25000"/>
                </a:schemeClr>
              </a:solidFill>
              <a:latin typeface="Source Code Pro Semibold" panose="020B0609030403020204" pitchFamily="49" charset="0"/>
              <a:ea typeface="Source Code Pro Semibold" panose="020B0609030403020204" pitchFamily="49" charset="0"/>
            </a:rPr>
            <a:t>Низкий уровень коммуникативных навыков; </a:t>
          </a:r>
        </a:p>
      </dgm:t>
    </dgm:pt>
    <dgm:pt modelId="{BB676998-0988-46B2-ABE9-AE23D8E3582F}" type="parTrans" cxnId="{A05EDEE5-5D41-4347-9581-8F91E98B9D6A}">
      <dgm:prSet/>
      <dgm:spPr/>
      <dgm:t>
        <a:bodyPr/>
        <a:lstStyle/>
        <a:p>
          <a:endParaRPr lang="ru-RU" sz="1600">
            <a:latin typeface="Source Code Pro Semibold" panose="020B0609030403020204" pitchFamily="49" charset="0"/>
            <a:ea typeface="Source Code Pro Semibold" panose="020B0609030403020204" pitchFamily="49" charset="0"/>
          </a:endParaRPr>
        </a:p>
      </dgm:t>
    </dgm:pt>
    <dgm:pt modelId="{013B9D52-866E-4EB4-98A2-E3463498C3E9}" type="sibTrans" cxnId="{A05EDEE5-5D41-4347-9581-8F91E98B9D6A}">
      <dgm:prSet/>
      <dgm:spPr/>
      <dgm:t>
        <a:bodyPr/>
        <a:lstStyle/>
        <a:p>
          <a:endParaRPr lang="ru-RU" sz="1600">
            <a:latin typeface="Source Code Pro Semibold" panose="020B0609030403020204" pitchFamily="49" charset="0"/>
            <a:ea typeface="Source Code Pro Semibold" panose="020B0609030403020204" pitchFamily="49" charset="0"/>
          </a:endParaRPr>
        </a:p>
      </dgm:t>
    </dgm:pt>
    <dgm:pt modelId="{5D6860A6-4EAB-43BC-81BC-33C866B64B9D}">
      <dgm:prSet custT="1"/>
      <dgm:spPr>
        <a:noFill/>
        <a:ln>
          <a:noFill/>
        </a:ln>
      </dgm:spPr>
      <dgm:t>
        <a:bodyPr/>
        <a:lstStyle/>
        <a:p>
          <a:r>
            <a:rPr lang="ru-RU" sz="1400" dirty="0">
              <a:solidFill>
                <a:schemeClr val="bg2">
                  <a:lumMod val="25000"/>
                </a:schemeClr>
              </a:solidFill>
              <a:latin typeface="Source Code Pro Semibold" panose="020B0609030403020204" pitchFamily="49" charset="0"/>
              <a:ea typeface="Source Code Pro Semibold" panose="020B0609030403020204" pitchFamily="49" charset="0"/>
            </a:rPr>
            <a:t>Низкая потребность в здоровом образе жизни;</a:t>
          </a:r>
        </a:p>
      </dgm:t>
    </dgm:pt>
    <dgm:pt modelId="{3D527049-DF8E-476B-93B9-80EDB24A21F4}" type="parTrans" cxnId="{D20DF541-D82B-4861-9218-7944AD8B8DDF}">
      <dgm:prSet/>
      <dgm:spPr/>
      <dgm:t>
        <a:bodyPr/>
        <a:lstStyle/>
        <a:p>
          <a:endParaRPr lang="ru-RU" sz="1600">
            <a:latin typeface="Source Code Pro Semibold" panose="020B0609030403020204" pitchFamily="49" charset="0"/>
            <a:ea typeface="Source Code Pro Semibold" panose="020B0609030403020204" pitchFamily="49" charset="0"/>
          </a:endParaRPr>
        </a:p>
      </dgm:t>
    </dgm:pt>
    <dgm:pt modelId="{4CCC1633-D610-4D60-8E3E-8321B908BC0D}" type="sibTrans" cxnId="{D20DF541-D82B-4861-9218-7944AD8B8DDF}">
      <dgm:prSet/>
      <dgm:spPr/>
      <dgm:t>
        <a:bodyPr/>
        <a:lstStyle/>
        <a:p>
          <a:endParaRPr lang="ru-RU" sz="1600">
            <a:latin typeface="Source Code Pro Semibold" panose="020B0609030403020204" pitchFamily="49" charset="0"/>
            <a:ea typeface="Source Code Pro Semibold" panose="020B0609030403020204" pitchFamily="49" charset="0"/>
          </a:endParaRPr>
        </a:p>
      </dgm:t>
    </dgm:pt>
    <dgm:pt modelId="{4023731A-E318-411C-9485-C25987F5EE0B}">
      <dgm:prSet custT="1"/>
      <dgm:spPr>
        <a:noFill/>
        <a:ln>
          <a:noFill/>
        </a:ln>
      </dgm:spPr>
      <dgm:t>
        <a:bodyPr/>
        <a:lstStyle/>
        <a:p>
          <a:r>
            <a:rPr lang="ru-RU" sz="1400" dirty="0">
              <a:solidFill>
                <a:schemeClr val="bg2">
                  <a:lumMod val="25000"/>
                </a:schemeClr>
              </a:solidFill>
              <a:latin typeface="Source Code Pro Semibold" panose="020B0609030403020204" pitchFamily="49" charset="0"/>
              <a:ea typeface="Source Code Pro Semibold" panose="020B0609030403020204" pitchFamily="49" charset="0"/>
            </a:rPr>
            <a:t>Высокий уровень временной нетрудоспособности;</a:t>
          </a:r>
        </a:p>
      </dgm:t>
    </dgm:pt>
    <dgm:pt modelId="{B6CC80EC-410D-4484-B7EE-5A16A99381E6}" type="parTrans" cxnId="{863D31BB-818F-4392-B725-098FD3A6F23C}">
      <dgm:prSet/>
      <dgm:spPr/>
      <dgm:t>
        <a:bodyPr/>
        <a:lstStyle/>
        <a:p>
          <a:endParaRPr lang="ru-RU" sz="1600">
            <a:latin typeface="Source Code Pro Semibold" panose="020B0609030403020204" pitchFamily="49" charset="0"/>
            <a:ea typeface="Source Code Pro Semibold" panose="020B0609030403020204" pitchFamily="49" charset="0"/>
          </a:endParaRPr>
        </a:p>
      </dgm:t>
    </dgm:pt>
    <dgm:pt modelId="{C07FAA10-D529-4681-A6A0-93F3758CA808}" type="sibTrans" cxnId="{863D31BB-818F-4392-B725-098FD3A6F23C}">
      <dgm:prSet/>
      <dgm:spPr/>
      <dgm:t>
        <a:bodyPr/>
        <a:lstStyle/>
        <a:p>
          <a:endParaRPr lang="ru-RU" sz="1600">
            <a:latin typeface="Source Code Pro Semibold" panose="020B0609030403020204" pitchFamily="49" charset="0"/>
            <a:ea typeface="Source Code Pro Semibold" panose="020B0609030403020204" pitchFamily="49" charset="0"/>
          </a:endParaRPr>
        </a:p>
      </dgm:t>
    </dgm:pt>
    <dgm:pt modelId="{20F32C9F-4617-49A0-8809-40A9581E6EA9}">
      <dgm:prSet custT="1"/>
      <dgm:spPr>
        <a:noFill/>
        <a:ln>
          <a:noFill/>
        </a:ln>
      </dgm:spPr>
      <dgm:t>
        <a:bodyPr/>
        <a:lstStyle/>
        <a:p>
          <a:r>
            <a:rPr lang="ru-RU" sz="1400" dirty="0">
              <a:solidFill>
                <a:schemeClr val="bg2">
                  <a:lumMod val="25000"/>
                </a:schemeClr>
              </a:solidFill>
              <a:latin typeface="Source Code Pro Semibold" panose="020B0609030403020204" pitchFamily="49" charset="0"/>
              <a:ea typeface="Source Code Pro Semibold" panose="020B0609030403020204" pitchFamily="49" charset="0"/>
            </a:rPr>
            <a:t>Эмоционально напряженная обстановка на рабочем месте;</a:t>
          </a:r>
        </a:p>
      </dgm:t>
    </dgm:pt>
    <dgm:pt modelId="{5067F904-8B88-4413-8089-4F76F19A122E}" type="parTrans" cxnId="{1FFDD4D5-CDB2-48E6-9F5A-F58284D5F90C}">
      <dgm:prSet/>
      <dgm:spPr/>
      <dgm:t>
        <a:bodyPr/>
        <a:lstStyle/>
        <a:p>
          <a:endParaRPr lang="ru-RU" sz="1600">
            <a:latin typeface="Source Code Pro Semibold" panose="020B0609030403020204" pitchFamily="49" charset="0"/>
            <a:ea typeface="Source Code Pro Semibold" panose="020B0609030403020204" pitchFamily="49" charset="0"/>
          </a:endParaRPr>
        </a:p>
      </dgm:t>
    </dgm:pt>
    <dgm:pt modelId="{CE320310-DE56-49AF-871B-E1A145C02137}" type="sibTrans" cxnId="{1FFDD4D5-CDB2-48E6-9F5A-F58284D5F90C}">
      <dgm:prSet/>
      <dgm:spPr/>
      <dgm:t>
        <a:bodyPr/>
        <a:lstStyle/>
        <a:p>
          <a:endParaRPr lang="ru-RU" sz="1600">
            <a:latin typeface="Source Code Pro Semibold" panose="020B0609030403020204" pitchFamily="49" charset="0"/>
            <a:ea typeface="Source Code Pro Semibold" panose="020B0609030403020204" pitchFamily="49" charset="0"/>
          </a:endParaRPr>
        </a:p>
      </dgm:t>
    </dgm:pt>
    <dgm:pt modelId="{38CE3609-5B20-42DF-8DD0-4B5D6552372C}">
      <dgm:prSet custT="1"/>
      <dgm:spPr>
        <a:noFill/>
        <a:ln>
          <a:noFill/>
        </a:ln>
      </dgm:spPr>
      <dgm:t>
        <a:bodyPr/>
        <a:lstStyle/>
        <a:p>
          <a:r>
            <a:rPr lang="ru-RU" sz="1400" dirty="0">
              <a:solidFill>
                <a:schemeClr val="bg2">
                  <a:lumMod val="25000"/>
                </a:schemeClr>
              </a:solidFill>
              <a:latin typeface="Source Code Pro Semibold" panose="020B0609030403020204" pitchFamily="49" charset="0"/>
              <a:ea typeface="Source Code Pro Semibold" panose="020B0609030403020204" pitchFamily="49" charset="0"/>
            </a:rPr>
            <a:t>Высокий уровень социально значимых хронических заболеваний.</a:t>
          </a:r>
        </a:p>
      </dgm:t>
    </dgm:pt>
    <dgm:pt modelId="{CECE7708-27D5-41EE-A940-928372503574}" type="parTrans" cxnId="{6EBD26E4-0E87-4086-A879-38664180E326}">
      <dgm:prSet/>
      <dgm:spPr/>
      <dgm:t>
        <a:bodyPr/>
        <a:lstStyle/>
        <a:p>
          <a:endParaRPr lang="ru-RU" sz="1600">
            <a:latin typeface="Source Code Pro Semibold" panose="020B0609030403020204" pitchFamily="49" charset="0"/>
            <a:ea typeface="Source Code Pro Semibold" panose="020B0609030403020204" pitchFamily="49" charset="0"/>
          </a:endParaRPr>
        </a:p>
      </dgm:t>
    </dgm:pt>
    <dgm:pt modelId="{3DB51CBF-3933-4307-AA66-2B802E87C9A8}" type="sibTrans" cxnId="{6EBD26E4-0E87-4086-A879-38664180E326}">
      <dgm:prSet/>
      <dgm:spPr/>
      <dgm:t>
        <a:bodyPr/>
        <a:lstStyle/>
        <a:p>
          <a:endParaRPr lang="ru-RU" sz="1600">
            <a:latin typeface="Source Code Pro Semibold" panose="020B0609030403020204" pitchFamily="49" charset="0"/>
            <a:ea typeface="Source Code Pro Semibold" panose="020B0609030403020204" pitchFamily="49" charset="0"/>
          </a:endParaRPr>
        </a:p>
      </dgm:t>
    </dgm:pt>
    <dgm:pt modelId="{8075A6B7-CDA6-4D70-8C09-B1899CB18D0A}" type="pres">
      <dgm:prSet presAssocID="{37A0736D-6214-4CF8-A284-8E830E620F9A}" presName="linearFlow" presStyleCnt="0">
        <dgm:presLayoutVars>
          <dgm:dir/>
          <dgm:resizeHandles val="exact"/>
        </dgm:presLayoutVars>
      </dgm:prSet>
      <dgm:spPr/>
    </dgm:pt>
    <dgm:pt modelId="{0DE17886-34D6-49C1-A3ED-311283AFCE44}" type="pres">
      <dgm:prSet presAssocID="{84395FD8-E2B3-4CFC-9E2D-D6EC7C30C43D}" presName="comp" presStyleCnt="0"/>
      <dgm:spPr/>
    </dgm:pt>
    <dgm:pt modelId="{F42E506C-9198-4F89-BA44-2E7DB93024A5}" type="pres">
      <dgm:prSet presAssocID="{84395FD8-E2B3-4CFC-9E2D-D6EC7C30C43D}" presName="rect2" presStyleLbl="node1" presStyleIdx="0" presStyleCnt="1" custScaleX="91863" custLinFactNeighborX="-54802" custLinFactNeighborY="-1144">
        <dgm:presLayoutVars>
          <dgm:bulletEnabled val="1"/>
        </dgm:presLayoutVars>
      </dgm:prSet>
      <dgm:spPr/>
    </dgm:pt>
    <dgm:pt modelId="{DBA50BB1-3309-45A1-AB9F-FC202AF78301}" type="pres">
      <dgm:prSet presAssocID="{84395FD8-E2B3-4CFC-9E2D-D6EC7C30C43D}" presName="rect1" presStyleLbl="lnNode1" presStyleIdx="0" presStyleCnt="1" custScaleX="108707" custScaleY="71764" custLinFactX="100000" custLinFactNeighborX="113653" custLinFactNeighborY="-191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000" r="-2000"/>
          </a:stretch>
        </a:blipFill>
      </dgm:spPr>
    </dgm:pt>
  </dgm:ptLst>
  <dgm:cxnLst>
    <dgm:cxn modelId="{EE6DAB20-E472-4882-A998-C2500BAD82C4}" type="presOf" srcId="{38CE3609-5B20-42DF-8DD0-4B5D6552372C}" destId="{F42E506C-9198-4F89-BA44-2E7DB93024A5}" srcOrd="0" destOrd="9" presId="urn:microsoft.com/office/officeart/2008/layout/AlternatingPictureBlocks"/>
    <dgm:cxn modelId="{ED1BF021-AEEA-4DF1-87BB-C1F8F2E4CE15}" srcId="{37A0736D-6214-4CF8-A284-8E830E620F9A}" destId="{84395FD8-E2B3-4CFC-9E2D-D6EC7C30C43D}" srcOrd="0" destOrd="0" parTransId="{7128CD20-3FC5-45C2-93A7-78A9B782FC53}" sibTransId="{80CC7E47-960C-4BF5-A959-CAF93B97175A}"/>
    <dgm:cxn modelId="{FDBDE226-9840-4914-A96D-043A7A6F9D0D}" type="presOf" srcId="{64AC0D0B-03E5-4BCF-B4E4-7CDD0CB31ADC}" destId="{F42E506C-9198-4F89-BA44-2E7DB93024A5}" srcOrd="0" destOrd="2" presId="urn:microsoft.com/office/officeart/2008/layout/AlternatingPictureBlocks"/>
    <dgm:cxn modelId="{42267233-2566-4110-B061-2F9328296850}" type="presOf" srcId="{35A2838F-C42B-499F-B7BD-D795D19DB451}" destId="{F42E506C-9198-4F89-BA44-2E7DB93024A5}" srcOrd="0" destOrd="3" presId="urn:microsoft.com/office/officeart/2008/layout/AlternatingPictureBlocks"/>
    <dgm:cxn modelId="{B06B7A3C-8D65-4392-B852-C025CC38CBE4}" srcId="{84395FD8-E2B3-4CFC-9E2D-D6EC7C30C43D}" destId="{64AC0D0B-03E5-4BCF-B4E4-7CDD0CB31ADC}" srcOrd="1" destOrd="0" parTransId="{41CFDA10-B200-41D2-A9A6-5C9C4B69EB8A}" sibTransId="{2185F565-6D0C-449D-AA87-2949C5C2A61B}"/>
    <dgm:cxn modelId="{D20DF541-D82B-4861-9218-7944AD8B8DDF}" srcId="{84395FD8-E2B3-4CFC-9E2D-D6EC7C30C43D}" destId="{5D6860A6-4EAB-43BC-81BC-33C866B64B9D}" srcOrd="5" destOrd="0" parTransId="{3D527049-DF8E-476B-93B9-80EDB24A21F4}" sibTransId="{4CCC1633-D610-4D60-8E3E-8321B908BC0D}"/>
    <dgm:cxn modelId="{772C9F76-73FA-4711-8332-1497BF4D236C}" type="presOf" srcId="{84395FD8-E2B3-4CFC-9E2D-D6EC7C30C43D}" destId="{F42E506C-9198-4F89-BA44-2E7DB93024A5}" srcOrd="0" destOrd="0" presId="urn:microsoft.com/office/officeart/2008/layout/AlternatingPictureBlocks"/>
    <dgm:cxn modelId="{91D3E176-1458-498A-BF76-F7FC42AC2A9B}" type="presOf" srcId="{5D6860A6-4EAB-43BC-81BC-33C866B64B9D}" destId="{F42E506C-9198-4F89-BA44-2E7DB93024A5}" srcOrd="0" destOrd="6" presId="urn:microsoft.com/office/officeart/2008/layout/AlternatingPictureBlocks"/>
    <dgm:cxn modelId="{CEB60B8B-AA36-4C13-A80F-EEE8330C44D6}" type="presOf" srcId="{37A0736D-6214-4CF8-A284-8E830E620F9A}" destId="{8075A6B7-CDA6-4D70-8C09-B1899CB18D0A}" srcOrd="0" destOrd="0" presId="urn:microsoft.com/office/officeart/2008/layout/AlternatingPictureBlocks"/>
    <dgm:cxn modelId="{3E04E98C-B074-4493-B913-CA513C1AF3C8}" srcId="{84395FD8-E2B3-4CFC-9E2D-D6EC7C30C43D}" destId="{6532F830-496A-4FA3-9F33-602133516E32}" srcOrd="0" destOrd="0" parTransId="{EAE21A10-9F37-4BE9-BD27-28002A984BD4}" sibTransId="{448041D1-D417-48F3-93DB-B7EE69841F7B}"/>
    <dgm:cxn modelId="{8331238D-BC1D-4270-AD83-03F87FAABA93}" type="presOf" srcId="{6532F830-496A-4FA3-9F33-602133516E32}" destId="{F42E506C-9198-4F89-BA44-2E7DB93024A5}" srcOrd="0" destOrd="1" presId="urn:microsoft.com/office/officeart/2008/layout/AlternatingPictureBlocks"/>
    <dgm:cxn modelId="{ACDD109F-7FA8-4CB8-AAC2-812949B8B8BA}" type="presOf" srcId="{4023731A-E318-411C-9485-C25987F5EE0B}" destId="{F42E506C-9198-4F89-BA44-2E7DB93024A5}" srcOrd="0" destOrd="7" presId="urn:microsoft.com/office/officeart/2008/layout/AlternatingPictureBlocks"/>
    <dgm:cxn modelId="{1AFEE2AB-E594-4EBD-A5DA-15C2245A0D05}" srcId="{84395FD8-E2B3-4CFC-9E2D-D6EC7C30C43D}" destId="{0953E900-DCEB-4EF0-A525-F560D3416E0C}" srcOrd="3" destOrd="0" parTransId="{7118C8D3-4F3D-4543-B068-D16C4D3554AB}" sibTransId="{065DDA53-A39C-49A0-82C2-5016240AF3FD}"/>
    <dgm:cxn modelId="{863D31BB-818F-4392-B725-098FD3A6F23C}" srcId="{84395FD8-E2B3-4CFC-9E2D-D6EC7C30C43D}" destId="{4023731A-E318-411C-9485-C25987F5EE0B}" srcOrd="6" destOrd="0" parTransId="{B6CC80EC-410D-4484-B7EE-5A16A99381E6}" sibTransId="{C07FAA10-D529-4681-A6A0-93F3758CA808}"/>
    <dgm:cxn modelId="{DEA993CB-8CD1-4D4C-AF92-7FA562465511}" type="presOf" srcId="{C166A4E5-18A1-4310-A597-2645CED6DCB4}" destId="{F42E506C-9198-4F89-BA44-2E7DB93024A5}" srcOrd="0" destOrd="5" presId="urn:microsoft.com/office/officeart/2008/layout/AlternatingPictureBlocks"/>
    <dgm:cxn modelId="{E1EF0FD3-57F3-40AD-B6A4-3DE5EEC8C3BC}" type="presOf" srcId="{0953E900-DCEB-4EF0-A525-F560D3416E0C}" destId="{F42E506C-9198-4F89-BA44-2E7DB93024A5}" srcOrd="0" destOrd="4" presId="urn:microsoft.com/office/officeart/2008/layout/AlternatingPictureBlocks"/>
    <dgm:cxn modelId="{1FFDD4D5-CDB2-48E6-9F5A-F58284D5F90C}" srcId="{84395FD8-E2B3-4CFC-9E2D-D6EC7C30C43D}" destId="{20F32C9F-4617-49A0-8809-40A9581E6EA9}" srcOrd="7" destOrd="0" parTransId="{5067F904-8B88-4413-8089-4F76F19A122E}" sibTransId="{CE320310-DE56-49AF-871B-E1A145C02137}"/>
    <dgm:cxn modelId="{76676FD7-F414-4AB0-9891-4487DA0A0597}" srcId="{84395FD8-E2B3-4CFC-9E2D-D6EC7C30C43D}" destId="{35A2838F-C42B-499F-B7BD-D795D19DB451}" srcOrd="2" destOrd="0" parTransId="{17442B1E-2317-45A3-85F4-C115DEA2B87E}" sibTransId="{A4D0A68F-1D24-4C95-BFAA-36F8386FDCB1}"/>
    <dgm:cxn modelId="{6EBD26E4-0E87-4086-A879-38664180E326}" srcId="{84395FD8-E2B3-4CFC-9E2D-D6EC7C30C43D}" destId="{38CE3609-5B20-42DF-8DD0-4B5D6552372C}" srcOrd="8" destOrd="0" parTransId="{CECE7708-27D5-41EE-A940-928372503574}" sibTransId="{3DB51CBF-3933-4307-AA66-2B802E87C9A8}"/>
    <dgm:cxn modelId="{A05EDEE5-5D41-4347-9581-8F91E98B9D6A}" srcId="{84395FD8-E2B3-4CFC-9E2D-D6EC7C30C43D}" destId="{C166A4E5-18A1-4310-A597-2645CED6DCB4}" srcOrd="4" destOrd="0" parTransId="{BB676998-0988-46B2-ABE9-AE23D8E3582F}" sibTransId="{013B9D52-866E-4EB4-98A2-E3463498C3E9}"/>
    <dgm:cxn modelId="{828445F3-2DFB-428F-87CE-F04720570FC9}" type="presOf" srcId="{20F32C9F-4617-49A0-8809-40A9581E6EA9}" destId="{F42E506C-9198-4F89-BA44-2E7DB93024A5}" srcOrd="0" destOrd="8" presId="urn:microsoft.com/office/officeart/2008/layout/AlternatingPictureBlocks"/>
    <dgm:cxn modelId="{DB9C016F-9639-4D24-B4A3-1F0235DAD998}" type="presParOf" srcId="{8075A6B7-CDA6-4D70-8C09-B1899CB18D0A}" destId="{0DE17886-34D6-49C1-A3ED-311283AFCE44}" srcOrd="0" destOrd="0" presId="urn:microsoft.com/office/officeart/2008/layout/AlternatingPictureBlocks"/>
    <dgm:cxn modelId="{760893C1-93A2-49B8-8EC2-17009D8663B4}" type="presParOf" srcId="{0DE17886-34D6-49C1-A3ED-311283AFCE44}" destId="{F42E506C-9198-4F89-BA44-2E7DB93024A5}" srcOrd="0" destOrd="0" presId="urn:microsoft.com/office/officeart/2008/layout/AlternatingPictureBlocks"/>
    <dgm:cxn modelId="{15CE8A8C-F043-4A15-91D4-711197BCDB52}" type="presParOf" srcId="{0DE17886-34D6-49C1-A3ED-311283AFCE44}" destId="{DBA50BB1-3309-45A1-AB9F-FC202AF78301}" srcOrd="1" destOrd="0" presId="urn:microsoft.com/office/officeart/2008/layout/AlternatingPictureBlock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E506C-9198-4F89-BA44-2E7DB93024A5}">
      <dsp:nvSpPr>
        <dsp:cNvPr id="0" name=""/>
        <dsp:cNvSpPr/>
      </dsp:nvSpPr>
      <dsp:spPr>
        <a:xfrm>
          <a:off x="109571" y="78841"/>
          <a:ext cx="6582483" cy="32408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8CCE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rPr>
            <a:t>Решаемые программой проблемы: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bg2">
                  <a:lumMod val="25000"/>
                </a:schemeClr>
              </a:solidFill>
              <a:latin typeface="Source Code Pro Semibold" panose="020B0609030403020204" pitchFamily="49" charset="0"/>
              <a:ea typeface="Source Code Pro Semibold" panose="020B0609030403020204" pitchFamily="49" charset="0"/>
            </a:rPr>
            <a:t>Риск травматизма; 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bg2">
                  <a:lumMod val="25000"/>
                </a:schemeClr>
              </a:solidFill>
              <a:latin typeface="Source Code Pro Semibold" panose="020B0609030403020204" pitchFamily="49" charset="0"/>
              <a:ea typeface="Source Code Pro Semibold" panose="020B0609030403020204" pitchFamily="49" charset="0"/>
            </a:rPr>
            <a:t>Несоответствие условий труда;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bg2">
                  <a:lumMod val="25000"/>
                </a:schemeClr>
              </a:solidFill>
              <a:latin typeface="Source Code Pro Semibold" panose="020B0609030403020204" pitchFamily="49" charset="0"/>
              <a:ea typeface="Source Code Pro Semibold" panose="020B0609030403020204" pitchFamily="49" charset="0"/>
            </a:rPr>
            <a:t>Низкая физическая активность;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bg2">
                  <a:lumMod val="25000"/>
                </a:schemeClr>
              </a:solidFill>
              <a:latin typeface="Source Code Pro Semibold" panose="020B0609030403020204" pitchFamily="49" charset="0"/>
              <a:ea typeface="Source Code Pro Semibold" panose="020B0609030403020204" pitchFamily="49" charset="0"/>
            </a:rPr>
            <a:t>Снижение трудового потенциала;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bg2">
                  <a:lumMod val="25000"/>
                </a:schemeClr>
              </a:solidFill>
              <a:latin typeface="Source Code Pro Semibold" panose="020B0609030403020204" pitchFamily="49" charset="0"/>
              <a:ea typeface="Source Code Pro Semibold" panose="020B0609030403020204" pitchFamily="49" charset="0"/>
            </a:rPr>
            <a:t>Низкий уровень коммуникативных навыков;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bg2">
                  <a:lumMod val="25000"/>
                </a:schemeClr>
              </a:solidFill>
              <a:latin typeface="Source Code Pro Semibold" panose="020B0609030403020204" pitchFamily="49" charset="0"/>
              <a:ea typeface="Source Code Pro Semibold" panose="020B0609030403020204" pitchFamily="49" charset="0"/>
            </a:rPr>
            <a:t>Низкая потребность в здоровом образе жизни;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bg2">
                  <a:lumMod val="25000"/>
                </a:schemeClr>
              </a:solidFill>
              <a:latin typeface="Source Code Pro Semibold" panose="020B0609030403020204" pitchFamily="49" charset="0"/>
              <a:ea typeface="Source Code Pro Semibold" panose="020B0609030403020204" pitchFamily="49" charset="0"/>
            </a:rPr>
            <a:t>Высокий уровень временной нетрудоспособности;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bg2">
                  <a:lumMod val="25000"/>
                </a:schemeClr>
              </a:solidFill>
              <a:latin typeface="Source Code Pro Semibold" panose="020B0609030403020204" pitchFamily="49" charset="0"/>
              <a:ea typeface="Source Code Pro Semibold" panose="020B0609030403020204" pitchFamily="49" charset="0"/>
            </a:rPr>
            <a:t>Эмоционально напряженная обстановка на рабочем месте;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bg2">
                  <a:lumMod val="25000"/>
                </a:schemeClr>
              </a:solidFill>
              <a:latin typeface="Source Code Pro Semibold" panose="020B0609030403020204" pitchFamily="49" charset="0"/>
              <a:ea typeface="Source Code Pro Semibold" panose="020B0609030403020204" pitchFamily="49" charset="0"/>
            </a:rPr>
            <a:t>Высокий уровень социально значимых хронических заболеваний.</a:t>
          </a:r>
        </a:p>
      </dsp:txBody>
      <dsp:txXfrm>
        <a:off x="109571" y="78841"/>
        <a:ext cx="6582483" cy="3240860"/>
      </dsp:txXfrm>
    </dsp:sp>
    <dsp:sp modelId="{DBA50BB1-3309-45A1-AB9F-FC202AF78301}">
      <dsp:nvSpPr>
        <dsp:cNvPr id="0" name=""/>
        <dsp:cNvSpPr/>
      </dsp:nvSpPr>
      <dsp:spPr>
        <a:xfrm>
          <a:off x="6930879" y="511366"/>
          <a:ext cx="3487812" cy="232577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0.29844</cdr:x>
      <cdr:y>0.71417</cdr:y>
    </cdr:from>
    <cdr:to>
      <cdr:x>0.41328</cdr:x>
      <cdr:y>0.76163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31981" y="3006705"/>
          <a:ext cx="820388" cy="1998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>
              <a:latin typeface="Times New Roman" pitchFamily="18" charset="0"/>
              <a:cs typeface="Times New Roman" pitchFamily="18" charset="0"/>
            </a:rPr>
            <a:t>87%</a:t>
          </a:r>
        </a:p>
      </cdr:txBody>
    </cdr:sp>
  </cdr:relSizeAnchor>
  <cdr:relSizeAnchor xmlns:cdr="http://schemas.openxmlformats.org/drawingml/2006/chartDrawing">
    <cdr:from>
      <cdr:x>0.28672</cdr:x>
      <cdr:y>0.47537</cdr:y>
    </cdr:from>
    <cdr:to>
      <cdr:x>0.38047</cdr:x>
      <cdr:y>0.54041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48256" y="2001344"/>
          <a:ext cx="669727" cy="2738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>
              <a:latin typeface="Times New Roman" pitchFamily="18" charset="0"/>
              <a:cs typeface="Times New Roman" pitchFamily="18" charset="0"/>
            </a:rPr>
            <a:t>63%</a:t>
          </a:r>
        </a:p>
      </cdr:txBody>
    </cdr:sp>
  </cdr:relSizeAnchor>
  <cdr:relSizeAnchor xmlns:cdr="http://schemas.openxmlformats.org/drawingml/2006/chartDrawing">
    <cdr:from>
      <cdr:x>0.21859</cdr:x>
      <cdr:y>0.2255</cdr:y>
    </cdr:from>
    <cdr:to>
      <cdr:x>0.34933</cdr:x>
      <cdr:y>0.32579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61528" y="949378"/>
          <a:ext cx="934021" cy="422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b="1" dirty="0">
              <a:latin typeface="Times New Roman" pitchFamily="18" charset="0"/>
              <a:cs typeface="Times New Roman" pitchFamily="18" charset="0"/>
            </a:rPr>
            <a:t>38%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095933-8CB2-4D0C-88EE-0E5E1958E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85503D-DE4A-4D0E-910E-AC2196FC8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B3280E-4E8B-4828-9479-72E4D4D35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A7AE7-31C2-4771-8EDE-B852941C3DFA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5C1945-551A-4D74-8EF2-83435FBAF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5FB08C-C953-4582-AF3B-FD3BE0963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58FE-5DAA-46F8-8506-E6E1C73BF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19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2B9533-8993-46FB-95DF-3249651DD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899E70-B175-4D9D-9F73-EA5034A0A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FFDE06-EDBC-4475-8017-A3AC2B4B3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A7AE7-31C2-4771-8EDE-B852941C3DFA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FB78F3-4AA8-4E66-910F-F522042A9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BD410E-AD8C-4AE4-8F5A-4B581DCDD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58FE-5DAA-46F8-8506-E6E1C73BF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65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C7F453-3158-4188-B414-BBEE15E7BC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0810AB-3769-4A77-A4B3-78291A0F8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D67B73-C513-4646-95C6-21769F925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A7AE7-31C2-4771-8EDE-B852941C3DFA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F297A3-7C54-427E-BB28-6C4DCB97D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5B2FB-6847-4BBD-8273-4130B2AFA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58FE-5DAA-46F8-8506-E6E1C73BF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326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70A80-B320-47B7-A964-C0EAF27AC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0C5E06-D13E-4AF3-93C8-AA8E69143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B4EBF6-1DFE-4C94-A1FC-DD98DE418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A7AE7-31C2-4771-8EDE-B852941C3DFA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44C9DF-F1D2-4252-BA74-76FD9D90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451F69-FEEC-41ED-80E7-D274C9923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58FE-5DAA-46F8-8506-E6E1C73BF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994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1B921-E2FF-416A-8456-59362FE37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44215E-194D-4ACC-B905-6974941E8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C9D1F4-371D-4F81-8B57-16B3DE872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A7AE7-31C2-4771-8EDE-B852941C3DFA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552467-B655-4D3B-B74B-5885CD112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060B69-B2DF-4224-AF84-065D33ABE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58FE-5DAA-46F8-8506-E6E1C73BF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0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DDC05D-97C4-425A-A351-866594992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4B49A5-014C-4784-94DE-787DFD48EA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681BD0F-ECCB-4FC2-B02D-1A765EAF8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CBFDC3-4D35-4637-82B2-2E5DDA814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A7AE7-31C2-4771-8EDE-B852941C3DFA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3AB98E-34F0-4D4D-8892-FF94B80F6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303DCB-348E-4B65-968E-41D436A82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58FE-5DAA-46F8-8506-E6E1C73BF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546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41478-5966-461D-8133-51A31A39D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F6CD87-46D9-427B-A8B7-571D0B569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8EBBAD-4D31-4E0F-AD54-C629DA23E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CC3B04-FB06-4AEC-A914-731F52805B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439808-25F4-433B-BCA0-C02D33F6EC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EECAAEE-D282-493C-B03D-5B12CFD0A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A7AE7-31C2-4771-8EDE-B852941C3DFA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C7AE33-1CF6-49E1-9B65-7ABCAA6E9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F5FE952-9119-472F-85E0-1737FA56A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58FE-5DAA-46F8-8506-E6E1C73BF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592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F27C3-F429-4A1C-BEE0-55546122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497E9A-D31E-4B53-98DD-0ACB56080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A7AE7-31C2-4771-8EDE-B852941C3DFA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5129A39-7717-415F-A814-ED44B98E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26E5F4-391F-4443-8949-A82823D7B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58FE-5DAA-46F8-8506-E6E1C73BF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45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0EACA0-9968-485F-8A56-913A59450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A7AE7-31C2-4771-8EDE-B852941C3DFA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4A57BB-FE6D-4046-8793-9CBF7D2B3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2FD56F-3C9A-4017-8302-EB929FEA8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58FE-5DAA-46F8-8506-E6E1C73BF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76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97213B-5726-456D-8FDB-882FD3DAB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637954-C9D7-4D76-B47B-621B82CC1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6C2707-35A3-4C93-903D-310CAD8F5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3D796F-91AC-4129-8D45-5E75A45FB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A7AE7-31C2-4771-8EDE-B852941C3DFA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9C310C-8369-4516-804D-27FDD5BCC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71CD07-99E8-4B5E-8B23-F68AEA529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58FE-5DAA-46F8-8506-E6E1C73BF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38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E63EEC-B5B3-4ABB-B5D4-FD3C0809A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0B766A5-8C06-4EA4-A2FC-048A201457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A4C6D8-FAC2-4DCB-9AA4-010592DAD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C76F86-299B-4C6A-94CC-96DD593C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A7AE7-31C2-4771-8EDE-B852941C3DFA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5EC5C4-88CA-45CF-BF41-D4F4905BF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05B509-517A-4EFB-B520-936101BA8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58FE-5DAA-46F8-8506-E6E1C73BF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08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2F5E3-84E0-49E6-BF2A-9FEA901B3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83B3F9-93A5-4F87-B194-3AD151F9D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6611D1-636F-4D72-BBC8-296FE70FC3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A7AE7-31C2-4771-8EDE-B852941C3DFA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6B856B-1A2A-45E6-96ED-7B2DE7FFB8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23A926-C9D1-476D-884B-3D4789B32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A58FE-5DAA-46F8-8506-E6E1C73BF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17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8F7257-0578-4D70-80E0-0B2A52AF3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7793" y="3056271"/>
            <a:ext cx="7274169" cy="464161"/>
          </a:xfrm>
          <a:noFill/>
        </p:spPr>
        <p:txBody>
          <a:bodyPr anchor="ctr"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n w="0"/>
                <a:solidFill>
                  <a:srgbClr val="008CC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«УКРЕПЛЕНИЕ ЗДОРОВЬЯ СОТРУДНИКОВ МБУ «КЦСОН» ТГО»</a:t>
            </a:r>
            <a:endParaRPr lang="ru-RU" sz="2000" dirty="0">
              <a:ln w="0"/>
              <a:solidFill>
                <a:srgbClr val="008CC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ource Sans Pro Black" panose="020B0803030403020204" pitchFamily="34" charset="0"/>
              <a:ea typeface="Source Sans Pro Black" panose="020B08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3F18CA-312B-4800-ABA3-EFCEDB717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0" y="91906"/>
            <a:ext cx="1035553" cy="101743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0762515-DA03-4352-8A00-67092CF30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7049" y="1303034"/>
            <a:ext cx="6495658" cy="1607080"/>
          </a:xfrm>
        </p:spPr>
        <p:txBody>
          <a:bodyPr anchor="ctr">
            <a:no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2000" dirty="0">
                <a:ln w="0"/>
                <a:solidFill>
                  <a:srgbClr val="BC34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ВСЕРОССИЙСКИЙ КОНКУРСНЫЙ ОТБОР ПРОЕКТОВ «ЖЕНЩИНЫ ЗА ЗДОРОВОЕ ОБЩЕСТВО»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D66157B-5E27-422A-A762-DBEDA93A79AC}"/>
              </a:ext>
            </a:extLst>
          </p:cNvPr>
          <p:cNvCxnSpPr>
            <a:cxnSpLocks/>
          </p:cNvCxnSpPr>
          <p:nvPr/>
        </p:nvCxnSpPr>
        <p:spPr>
          <a:xfrm flipV="1">
            <a:off x="1696878" y="2910114"/>
            <a:ext cx="8316000" cy="8793"/>
          </a:xfrm>
          <a:prstGeom prst="line">
            <a:avLst/>
          </a:prstGeom>
          <a:ln w="9525" cap="flat" cmpd="sng" algn="ctr">
            <a:solidFill>
              <a:srgbClr val="9ED4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0BB9ED-D9A8-41FE-98AE-BD24192BD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047" y="-193402"/>
            <a:ext cx="2214693" cy="1476462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C05734F4-94BE-4FCE-BDF6-70D118377D19}"/>
              </a:ext>
            </a:extLst>
          </p:cNvPr>
          <p:cNvSpPr txBox="1">
            <a:spLocks/>
          </p:cNvSpPr>
          <p:nvPr/>
        </p:nvSpPr>
        <p:spPr>
          <a:xfrm>
            <a:off x="141899" y="5267530"/>
            <a:ext cx="9121556" cy="123433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400" b="1" u="sng" dirty="0">
                <a:ln w="0"/>
                <a:solidFill>
                  <a:srgbClr val="008CCE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Специальная номинация:</a:t>
            </a:r>
            <a:r>
              <a:rPr lang="ru-RU" sz="1400" b="1" dirty="0">
                <a:ln w="0"/>
                <a:solidFill>
                  <a:srgbClr val="008CCE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Здоровье на производстве.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400" b="1" u="sng" dirty="0">
                <a:ln w="0"/>
                <a:solidFill>
                  <a:srgbClr val="008CCE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Руководитель команды:</a:t>
            </a:r>
            <a:r>
              <a:rPr lang="ru-RU" sz="1400" b="1" dirty="0">
                <a:ln w="0"/>
                <a:solidFill>
                  <a:srgbClr val="008CCE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Прохорова Светлана Анатольевна, Муниципальное бюджетное учреждение «Комплексный центр социального обслуживания населения» </a:t>
            </a:r>
            <a:r>
              <a:rPr lang="ru-RU" sz="1200" dirty="0" err="1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Тайгинского</a:t>
            </a:r>
            <a:r>
              <a:rPr lang="ru-RU" sz="12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 городского округа, Кемеровская область – Кузбасс, г. Тайга, 2026 год.</a:t>
            </a:r>
            <a:endParaRPr lang="ru-RU" sz="1600" dirty="0">
              <a:ln w="0"/>
              <a:solidFill>
                <a:schemeClr val="bg2">
                  <a:lumMod val="25000"/>
                </a:schemeClr>
              </a:solidFill>
              <a:latin typeface="Source Code Pro Semibold" panose="020B0609030403020204" pitchFamily="49" charset="0"/>
              <a:ea typeface="Source Code Pro Semibold" panose="020B0609030403020204" pitchFamily="49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AB947A8A-BBB3-425A-9BF6-AF2B209CBFB5}"/>
              </a:ext>
            </a:extLst>
          </p:cNvPr>
          <p:cNvGrpSpPr/>
          <p:nvPr/>
        </p:nvGrpSpPr>
        <p:grpSpPr>
          <a:xfrm>
            <a:off x="11447236" y="-766"/>
            <a:ext cx="792734" cy="6870878"/>
            <a:chOff x="11410674" y="-6439"/>
            <a:chExt cx="792734" cy="6870878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4815ABBF-FD81-42AC-8C4F-0A63048D3515}"/>
                </a:ext>
              </a:extLst>
            </p:cNvPr>
            <p:cNvSpPr/>
            <p:nvPr/>
          </p:nvSpPr>
          <p:spPr>
            <a:xfrm>
              <a:off x="11410674" y="-6439"/>
              <a:ext cx="339557" cy="686963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F44BE6CD-43CF-459E-B0D5-FCAEC8098FF5}"/>
                </a:ext>
              </a:extLst>
            </p:cNvPr>
            <p:cNvSpPr/>
            <p:nvPr/>
          </p:nvSpPr>
          <p:spPr>
            <a:xfrm>
              <a:off x="11673982" y="-5197"/>
              <a:ext cx="339557" cy="6869636"/>
            </a:xfrm>
            <a:prstGeom prst="rect">
              <a:avLst/>
            </a:prstGeom>
            <a:solidFill>
              <a:srgbClr val="9ED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9ED450"/>
                </a:solidFill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EC20FEE0-1638-4884-BBE0-FE2FBE747EB3}"/>
                </a:ext>
              </a:extLst>
            </p:cNvPr>
            <p:cNvSpPr/>
            <p:nvPr/>
          </p:nvSpPr>
          <p:spPr>
            <a:xfrm>
              <a:off x="11937356" y="-6439"/>
              <a:ext cx="266052" cy="6869636"/>
            </a:xfrm>
            <a:prstGeom prst="rect">
              <a:avLst/>
            </a:prstGeom>
            <a:solidFill>
              <a:srgbClr val="BC34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9ED4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096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2AB045-6C75-4CB5-8F75-3875142AC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0" y="91906"/>
            <a:ext cx="1035553" cy="101743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1E00A8-D7BE-44CC-B5B8-DEE0DAE94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047" y="-193402"/>
            <a:ext cx="2214693" cy="1476462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9D4E539-012B-4949-85CC-742DD8D248DB}"/>
              </a:ext>
            </a:extLst>
          </p:cNvPr>
          <p:cNvGrpSpPr/>
          <p:nvPr/>
        </p:nvGrpSpPr>
        <p:grpSpPr>
          <a:xfrm>
            <a:off x="11447236" y="-766"/>
            <a:ext cx="792734" cy="6870878"/>
            <a:chOff x="11410674" y="-6439"/>
            <a:chExt cx="792734" cy="6870878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93CC2733-5B7B-4A3C-9DBA-9EDF236AFEFD}"/>
                </a:ext>
              </a:extLst>
            </p:cNvPr>
            <p:cNvSpPr/>
            <p:nvPr/>
          </p:nvSpPr>
          <p:spPr>
            <a:xfrm>
              <a:off x="11410674" y="-6439"/>
              <a:ext cx="339557" cy="686963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0195B6F0-1BB1-4243-A5F6-36FCC03455E1}"/>
                </a:ext>
              </a:extLst>
            </p:cNvPr>
            <p:cNvSpPr/>
            <p:nvPr/>
          </p:nvSpPr>
          <p:spPr>
            <a:xfrm>
              <a:off x="11673982" y="-5197"/>
              <a:ext cx="339557" cy="6869636"/>
            </a:xfrm>
            <a:prstGeom prst="rect">
              <a:avLst/>
            </a:prstGeom>
            <a:solidFill>
              <a:srgbClr val="9ED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9ED450"/>
                </a:solidFill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225FE85C-0140-450B-AB7E-FAB5145B0782}"/>
                </a:ext>
              </a:extLst>
            </p:cNvPr>
            <p:cNvSpPr/>
            <p:nvPr/>
          </p:nvSpPr>
          <p:spPr>
            <a:xfrm>
              <a:off x="11937356" y="-6439"/>
              <a:ext cx="266052" cy="6869636"/>
            </a:xfrm>
            <a:prstGeom prst="rect">
              <a:avLst/>
            </a:prstGeom>
            <a:solidFill>
              <a:srgbClr val="BC34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9ED450"/>
                </a:solidFill>
              </a:endParaRPr>
            </a:p>
          </p:txBody>
        </p:sp>
      </p:grp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8179EFD2-A3F3-4A63-99BF-CABBABE267BA}"/>
              </a:ext>
            </a:extLst>
          </p:cNvPr>
          <p:cNvSpPr txBox="1">
            <a:spLocks/>
          </p:cNvSpPr>
          <p:nvPr/>
        </p:nvSpPr>
        <p:spPr>
          <a:xfrm>
            <a:off x="345662" y="1011290"/>
            <a:ext cx="10620340" cy="297626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5200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1400" dirty="0">
                <a:ln w="0"/>
                <a:solidFill>
                  <a:srgbClr val="BC3499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Сохранение физического здоровья </a:t>
            </a:r>
            <a:r>
              <a:rPr lang="ru-RU" sz="1400" dirty="0">
                <a:ln w="0"/>
                <a:solidFill>
                  <a:srgbClr val="9ED45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/ </a:t>
            </a:r>
            <a:r>
              <a:rPr lang="ru-RU" sz="1400" dirty="0">
                <a:ln w="0"/>
                <a:solidFill>
                  <a:srgbClr val="008CCE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Отказ от вредных привычек</a:t>
            </a:r>
          </a:p>
          <a:p>
            <a:pPr indent="252000"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endParaRPr lang="ru-RU" sz="1200" dirty="0">
              <a:ln w="0"/>
              <a:solidFill>
                <a:srgbClr val="008CCE"/>
              </a:solidFill>
              <a:latin typeface="Source Sans Pro Black" panose="020B0803030403020204" pitchFamily="34" charset="0"/>
              <a:ea typeface="Source Sans Pro Black" panose="020B0803030403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ln w="0"/>
                <a:solidFill>
                  <a:srgbClr val="008CCE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Мероприятия, направленные на борьбу с курением:</a:t>
            </a:r>
          </a:p>
          <a:p>
            <a:pPr marL="228600" indent="-228600"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12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Проведение Кампании «Хочешь жить – бросай курить», призванной помочь сотрудникам отказаться от курения;</a:t>
            </a:r>
          </a:p>
          <a:p>
            <a:pPr marL="228600" indent="-228600"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12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Информирование сотрудников о вредных воздействиях курения с использованием всех возможных каналов, размещение информационных бюллетеней и плакатов по вопросу вреда курения для здоровья в общественных местах.</a:t>
            </a:r>
          </a:p>
          <a:p>
            <a:pPr marL="171450" indent="-171450" algn="just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ln w="0"/>
                <a:solidFill>
                  <a:srgbClr val="008CCE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Мероприятия, направленные на борьбу с употреблением алкоголя:</a:t>
            </a:r>
          </a:p>
          <a:p>
            <a:pPr marL="228600" indent="-228600"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12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Информирование сотрудников о влиянии алкоголя на организм и о социальных последствиях, связанных с потреблением алкоголя;</a:t>
            </a:r>
          </a:p>
          <a:p>
            <a:pPr marL="228600" indent="-228600"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12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Организация консультативной помощи по вопросам, связанным с пагубным потреблением алкоголя;</a:t>
            </a:r>
          </a:p>
          <a:p>
            <a:pPr marL="228600" indent="-228600"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12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Организация безалкогольных корпоративных мероприятий с пропагандой здорового образа жизни.</a:t>
            </a:r>
          </a:p>
        </p:txBody>
      </p: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0CC6F403-3AD0-4DC3-993E-2C7734F90369}"/>
              </a:ext>
            </a:extLst>
          </p:cNvPr>
          <p:cNvSpPr txBox="1">
            <a:spLocks/>
          </p:cNvSpPr>
          <p:nvPr/>
        </p:nvSpPr>
        <p:spPr>
          <a:xfrm>
            <a:off x="2018748" y="368540"/>
            <a:ext cx="7274169" cy="464161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ln w="0"/>
                <a:solidFill>
                  <a:srgbClr val="008CC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УКРЕПЛЕНИЕ ЗДОРОВЬЯ СОТРУДНИКОВ</a:t>
            </a:r>
            <a:endParaRPr lang="ru-RU" dirty="0">
              <a:ln w="0"/>
              <a:solidFill>
                <a:srgbClr val="008CC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ource Sans Pro Black" panose="020B0803030403020204" pitchFamily="34" charset="0"/>
              <a:ea typeface="Source Sans Pro Black" panose="020B08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35F1154-D991-4BD0-8CDF-625E85D172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1812" y="3987556"/>
            <a:ext cx="3462091" cy="2193975"/>
          </a:xfrm>
          <a:prstGeom prst="rect">
            <a:avLst/>
          </a:prstGeom>
          <a:ln>
            <a:solidFill>
              <a:srgbClr val="008CCE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DBB8A26-544D-4041-997B-181C2E1B84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7219" y="3987556"/>
            <a:ext cx="3462091" cy="2185251"/>
          </a:xfrm>
          <a:prstGeom prst="rect">
            <a:avLst/>
          </a:prstGeom>
          <a:ln>
            <a:solidFill>
              <a:srgbClr val="008CCE"/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508AA62-62F7-4930-B141-5473BABC5A4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405" y="3987555"/>
            <a:ext cx="3485538" cy="2185251"/>
          </a:xfrm>
          <a:prstGeom prst="rect">
            <a:avLst/>
          </a:prstGeom>
          <a:ln>
            <a:solidFill>
              <a:srgbClr val="008CCE"/>
            </a:solidFill>
          </a:ln>
        </p:spPr>
      </p:pic>
    </p:spTree>
    <p:extLst>
      <p:ext uri="{BB962C8B-B14F-4D97-AF65-F5344CB8AC3E}">
        <p14:creationId xmlns:p14="http://schemas.microsoft.com/office/powerpoint/2010/main" val="1600003307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2AB045-6C75-4CB5-8F75-3875142AC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0" y="91906"/>
            <a:ext cx="1035553" cy="101743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1E00A8-D7BE-44CC-B5B8-DEE0DAE94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047" y="-193402"/>
            <a:ext cx="2214693" cy="1476462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9D4E539-012B-4949-85CC-742DD8D248DB}"/>
              </a:ext>
            </a:extLst>
          </p:cNvPr>
          <p:cNvGrpSpPr/>
          <p:nvPr/>
        </p:nvGrpSpPr>
        <p:grpSpPr>
          <a:xfrm>
            <a:off x="11447236" y="-766"/>
            <a:ext cx="792734" cy="6870878"/>
            <a:chOff x="11410674" y="-6439"/>
            <a:chExt cx="792734" cy="6870878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93CC2733-5B7B-4A3C-9DBA-9EDF236AFEFD}"/>
                </a:ext>
              </a:extLst>
            </p:cNvPr>
            <p:cNvSpPr/>
            <p:nvPr/>
          </p:nvSpPr>
          <p:spPr>
            <a:xfrm>
              <a:off x="11410674" y="-6439"/>
              <a:ext cx="339557" cy="686963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0195B6F0-1BB1-4243-A5F6-36FCC03455E1}"/>
                </a:ext>
              </a:extLst>
            </p:cNvPr>
            <p:cNvSpPr/>
            <p:nvPr/>
          </p:nvSpPr>
          <p:spPr>
            <a:xfrm>
              <a:off x="11673982" y="-5197"/>
              <a:ext cx="339557" cy="6869636"/>
            </a:xfrm>
            <a:prstGeom prst="rect">
              <a:avLst/>
            </a:prstGeom>
            <a:solidFill>
              <a:srgbClr val="9ED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9ED450"/>
                </a:solidFill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225FE85C-0140-450B-AB7E-FAB5145B0782}"/>
                </a:ext>
              </a:extLst>
            </p:cNvPr>
            <p:cNvSpPr/>
            <p:nvPr/>
          </p:nvSpPr>
          <p:spPr>
            <a:xfrm>
              <a:off x="11937356" y="-6439"/>
              <a:ext cx="266052" cy="6869636"/>
            </a:xfrm>
            <a:prstGeom prst="rect">
              <a:avLst/>
            </a:prstGeom>
            <a:solidFill>
              <a:srgbClr val="BC34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9ED450"/>
                </a:solidFill>
              </a:endParaRPr>
            </a:p>
          </p:txBody>
        </p:sp>
      </p:grp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8179EFD2-A3F3-4A63-99BF-CABBABE267BA}"/>
              </a:ext>
            </a:extLst>
          </p:cNvPr>
          <p:cNvSpPr txBox="1">
            <a:spLocks/>
          </p:cNvSpPr>
          <p:nvPr/>
        </p:nvSpPr>
        <p:spPr>
          <a:xfrm>
            <a:off x="345662" y="1011289"/>
            <a:ext cx="10620340" cy="51654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1400" dirty="0">
                <a:ln w="0"/>
                <a:solidFill>
                  <a:srgbClr val="008CCE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Проект реализуется с 2021 года, цикличность мероприятий рассчитана на календарный год.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endParaRPr lang="ru-RU" sz="1400" dirty="0">
              <a:ln w="0"/>
              <a:solidFill>
                <a:srgbClr val="008CCE"/>
              </a:solidFill>
              <a:latin typeface="Source Sans Pro Black" panose="020B0803030403020204" pitchFamily="34" charset="0"/>
              <a:ea typeface="Source Sans Pro Black" panose="020B0803030403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Ежегодно в проекте принимают участие </a:t>
            </a:r>
            <a:r>
              <a:rPr lang="ru-RU" sz="1200" dirty="0">
                <a:ln w="0"/>
                <a:solidFill>
                  <a:srgbClr val="BC3499"/>
                </a:solidFill>
                <a:latin typeface="Source Code Pro Black" panose="020B0809030403020204" pitchFamily="49" charset="0"/>
                <a:ea typeface="Source Code Pro Black" panose="020B0809030403020204" pitchFamily="49" charset="0"/>
                <a:cs typeface="Arial" panose="020B0604020202020204" pitchFamily="34" charset="0"/>
              </a:rPr>
              <a:t>68 – 75 женщин</a:t>
            </a:r>
            <a:r>
              <a:rPr lang="ru-RU" sz="12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endParaRPr lang="ru-RU" sz="1200" dirty="0">
              <a:ln w="0"/>
              <a:solidFill>
                <a:schemeClr val="bg2">
                  <a:lumMod val="25000"/>
                </a:schemeClr>
              </a:solidFill>
              <a:latin typeface="Source Code Pro Semibold" panose="020B0609030403020204" pitchFamily="49" charset="0"/>
              <a:ea typeface="Source Code Pro Semibold" panose="020B0609030403020204" pitchFamily="49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Ежегодно проводится 15 мероприятий, направленных   на создание благоприятных санитарно-гигиенических условий труда, улучшение условий труда на рабочих местах, снижение уровня производственного травматизма, обеспечение оптимального режима труда и отдыха. Результатом формирования культуры безопасности труда является отсутствие случаев травматизма на рабочем месте.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endParaRPr lang="ru-RU" sz="1200" dirty="0">
              <a:ln w="0"/>
              <a:solidFill>
                <a:schemeClr val="bg2">
                  <a:lumMod val="25000"/>
                </a:schemeClr>
              </a:solidFill>
              <a:latin typeface="Source Code Pro Semibold" panose="020B0609030403020204" pitchFamily="49" charset="0"/>
              <a:ea typeface="Source Code Pro Semibold" panose="020B0609030403020204" pitchFamily="49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Ежегодно </a:t>
            </a:r>
            <a:r>
              <a:rPr lang="ru-RU" sz="1200" dirty="0">
                <a:ln w="0"/>
                <a:solidFill>
                  <a:srgbClr val="BC3499"/>
                </a:solidFill>
                <a:latin typeface="Source Code Pro Black" panose="020B0809030403020204" pitchFamily="49" charset="0"/>
                <a:ea typeface="Source Code Pro Black" panose="020B0809030403020204" pitchFamily="49" charset="0"/>
                <a:cs typeface="Arial" panose="020B0604020202020204" pitchFamily="34" charset="0"/>
              </a:rPr>
              <a:t>95% специалистов </a:t>
            </a:r>
            <a:r>
              <a:rPr lang="ru-RU" sz="12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проходят диспансеризацию, </a:t>
            </a:r>
            <a:r>
              <a:rPr lang="ru-RU" sz="1200" dirty="0">
                <a:ln w="0"/>
                <a:solidFill>
                  <a:srgbClr val="BC3499"/>
                </a:solidFill>
                <a:latin typeface="Source Code Pro Black" panose="020B0809030403020204" pitchFamily="49" charset="0"/>
                <a:ea typeface="Source Code Pro Black" panose="020B0809030403020204" pitchFamily="49" charset="0"/>
                <a:cs typeface="Arial" panose="020B0604020202020204" pitchFamily="34" charset="0"/>
              </a:rPr>
              <a:t>100% обязательный профосмотр</a:t>
            </a:r>
            <a:r>
              <a:rPr lang="ru-RU" sz="12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, что позволяет своевременно выявлять заболевания, факторы риска их развития, определять группы здоровья и разрабатывать рекомендации для сотрудников по улучшению состояния их здоровья.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endParaRPr lang="ru-RU" sz="1200" dirty="0">
              <a:ln w="0"/>
              <a:solidFill>
                <a:schemeClr val="bg2">
                  <a:lumMod val="25000"/>
                </a:schemeClr>
              </a:solidFill>
              <a:latin typeface="Source Code Pro Semibold" panose="020B0609030403020204" pitchFamily="49" charset="0"/>
              <a:ea typeface="Source Code Pro Semibold" panose="020B0609030403020204" pitchFamily="49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ln w="0"/>
                <a:solidFill>
                  <a:schemeClr val="bg2">
                    <a:lumMod val="25000"/>
                  </a:schemeClr>
                </a:solidFill>
                <a:latin typeface="Source Code Pro Black" panose="020B0809030403020204" pitchFamily="49" charset="0"/>
                <a:ea typeface="Source Code Pro Black" panose="020B0809030403020204" pitchFamily="49" charset="0"/>
                <a:cs typeface="Arial" panose="020B0604020202020204" pitchFamily="34" charset="0"/>
              </a:rPr>
              <a:t> </a:t>
            </a:r>
            <a:r>
              <a:rPr lang="ru-RU" sz="1200" dirty="0">
                <a:ln w="0"/>
                <a:solidFill>
                  <a:srgbClr val="BC3499"/>
                </a:solidFill>
                <a:latin typeface="Source Code Pro Black" panose="020B0809030403020204" pitchFamily="49" charset="0"/>
                <a:ea typeface="Source Code Pro Black" panose="020B0809030403020204" pitchFamily="49" charset="0"/>
                <a:cs typeface="Arial" panose="020B0604020202020204" pitchFamily="34" charset="0"/>
              </a:rPr>
              <a:t>98% коллектива являются членами первичной профсоюзной организации</a:t>
            </a:r>
            <a:r>
              <a:rPr lang="ru-RU" sz="12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 и ежегодно получают страховой полис от несчастного случая и страховку «</a:t>
            </a:r>
            <a:r>
              <a:rPr lang="ru-RU" sz="1200" dirty="0" err="1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Антиклещ</a:t>
            </a:r>
            <a:r>
              <a:rPr lang="ru-RU" sz="12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».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endParaRPr lang="ru-RU" sz="1200" dirty="0">
              <a:ln w="0"/>
              <a:solidFill>
                <a:schemeClr val="bg2">
                  <a:lumMod val="25000"/>
                </a:schemeClr>
              </a:solidFill>
              <a:latin typeface="Source Code Pro Semibold" panose="020B0609030403020204" pitchFamily="49" charset="0"/>
              <a:ea typeface="Source Code Pro Semibold" panose="020B0609030403020204" pitchFamily="49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За период реализации проекта </a:t>
            </a:r>
            <a:r>
              <a:rPr lang="ru-RU" sz="1200" dirty="0">
                <a:ln w="0"/>
                <a:solidFill>
                  <a:srgbClr val="BC3499"/>
                </a:solidFill>
                <a:latin typeface="Source Code Pro Black" panose="020B0809030403020204" pitchFamily="49" charset="0"/>
                <a:ea typeface="Source Code Pro Black" panose="020B0809030403020204" pitchFamily="49" charset="0"/>
                <a:cs typeface="Arial" panose="020B0604020202020204" pitchFamily="34" charset="0"/>
              </a:rPr>
              <a:t>увеличился охват работников до 95% </a:t>
            </a:r>
            <a:r>
              <a:rPr lang="ru-RU" sz="12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профилактическими мероприятиями, направленными на здоровый образ жизни, профилактику вредных привычек. Что позволило снизить на </a:t>
            </a:r>
            <a:r>
              <a:rPr lang="ru-RU" sz="1200" dirty="0">
                <a:ln w="0"/>
                <a:solidFill>
                  <a:srgbClr val="BC3499"/>
                </a:solidFill>
                <a:latin typeface="Source Code Pro Black" panose="020B0809030403020204" pitchFamily="49" charset="0"/>
                <a:ea typeface="Source Code Pro Black" panose="020B0809030403020204" pitchFamily="49" charset="0"/>
                <a:cs typeface="Arial" panose="020B0604020202020204" pitchFamily="34" charset="0"/>
              </a:rPr>
              <a:t>10% </a:t>
            </a:r>
            <a:r>
              <a:rPr lang="ru-RU" sz="12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риск заболеваемости специалистов, уменьшить средний срок временной нетрудоспособности работников на </a:t>
            </a:r>
            <a:r>
              <a:rPr lang="ru-RU" sz="1200" dirty="0">
                <a:ln w="0"/>
                <a:solidFill>
                  <a:srgbClr val="BC3499"/>
                </a:solidFill>
                <a:latin typeface="Source Code Pro Black" panose="020B0809030403020204" pitchFamily="49" charset="0"/>
                <a:ea typeface="Source Code Pro Black" panose="020B0809030403020204" pitchFamily="49" charset="0"/>
                <a:cs typeface="Arial" panose="020B0604020202020204" pitchFamily="34" charset="0"/>
              </a:rPr>
              <a:t>23%</a:t>
            </a:r>
            <a:r>
              <a:rPr lang="ru-RU" sz="12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endParaRPr lang="ru-RU" sz="1200" dirty="0">
              <a:ln w="0"/>
              <a:solidFill>
                <a:schemeClr val="bg2">
                  <a:lumMod val="25000"/>
                </a:schemeClr>
              </a:solidFill>
              <a:latin typeface="Source Code Pro Semibold" panose="020B0609030403020204" pitchFamily="49" charset="0"/>
              <a:ea typeface="Source Code Pro Semibold" panose="020B0609030403020204" pitchFamily="49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Повышение мотивации специалистов к занятиям физической культурой позволило </a:t>
            </a:r>
            <a:r>
              <a:rPr lang="ru-RU" sz="1200" dirty="0">
                <a:ln w="0"/>
                <a:solidFill>
                  <a:srgbClr val="BC3499"/>
                </a:solidFill>
                <a:latin typeface="Source Code Pro Black" panose="020B0809030403020204" pitchFamily="49" charset="0"/>
                <a:ea typeface="Source Code Pro Black" panose="020B0809030403020204" pitchFamily="49" charset="0"/>
                <a:cs typeface="Arial" panose="020B0604020202020204" pitchFamily="34" charset="0"/>
              </a:rPr>
              <a:t>на 35% увеличить долю лиц с умеренной физической активностью</a:t>
            </a:r>
            <a:r>
              <a:rPr lang="ru-RU" sz="12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. По мнению </a:t>
            </a:r>
            <a:r>
              <a:rPr lang="ru-RU" sz="1200" dirty="0">
                <a:ln w="0"/>
                <a:solidFill>
                  <a:srgbClr val="BC3499"/>
                </a:solidFill>
                <a:latin typeface="Source Code Pro Black" panose="020B0809030403020204" pitchFamily="49" charset="0"/>
                <a:ea typeface="Source Code Pro Black" panose="020B0809030403020204" pitchFamily="49" charset="0"/>
                <a:cs typeface="Arial" panose="020B0604020202020204" pitchFamily="34" charset="0"/>
              </a:rPr>
              <a:t>75%</a:t>
            </a:r>
            <a:r>
              <a:rPr lang="ru-RU" sz="12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 работников за последние 3 года улучшился имидж организации, повысилась мотивация к труду. Проводимые мероприятия позволили увеличить работоспособность и эффективность деятельности работников. </a:t>
            </a:r>
          </a:p>
        </p:txBody>
      </p: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0CC6F403-3AD0-4DC3-993E-2C7734F90369}"/>
              </a:ext>
            </a:extLst>
          </p:cNvPr>
          <p:cNvSpPr txBox="1">
            <a:spLocks/>
          </p:cNvSpPr>
          <p:nvPr/>
        </p:nvSpPr>
        <p:spPr>
          <a:xfrm>
            <a:off x="2018748" y="368540"/>
            <a:ext cx="7274169" cy="464161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ln w="0"/>
                <a:solidFill>
                  <a:srgbClr val="008CC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УКРЕПЛЕНИЕ ЗДОРОВЬЯ СОТРУДНИКОВ</a:t>
            </a:r>
            <a:endParaRPr lang="ru-RU" dirty="0">
              <a:ln w="0"/>
              <a:solidFill>
                <a:srgbClr val="008CC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ource Sans Pro Black" panose="020B0803030403020204" pitchFamily="34" charset="0"/>
              <a:ea typeface="Source Sans Pro Black" panose="020B08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438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2AB045-6C75-4CB5-8F75-3875142AC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0" y="91906"/>
            <a:ext cx="1035553" cy="101743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1E00A8-D7BE-44CC-B5B8-DEE0DAE94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047" y="-193402"/>
            <a:ext cx="2214693" cy="1476462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9D4E539-012B-4949-85CC-742DD8D248DB}"/>
              </a:ext>
            </a:extLst>
          </p:cNvPr>
          <p:cNvGrpSpPr/>
          <p:nvPr/>
        </p:nvGrpSpPr>
        <p:grpSpPr>
          <a:xfrm>
            <a:off x="11447236" y="-766"/>
            <a:ext cx="792734" cy="6870878"/>
            <a:chOff x="11410674" y="-6439"/>
            <a:chExt cx="792734" cy="6870878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93CC2733-5B7B-4A3C-9DBA-9EDF236AFEFD}"/>
                </a:ext>
              </a:extLst>
            </p:cNvPr>
            <p:cNvSpPr/>
            <p:nvPr/>
          </p:nvSpPr>
          <p:spPr>
            <a:xfrm>
              <a:off x="11410674" y="-6439"/>
              <a:ext cx="339557" cy="686963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0195B6F0-1BB1-4243-A5F6-36FCC03455E1}"/>
                </a:ext>
              </a:extLst>
            </p:cNvPr>
            <p:cNvSpPr/>
            <p:nvPr/>
          </p:nvSpPr>
          <p:spPr>
            <a:xfrm>
              <a:off x="11673982" y="-5197"/>
              <a:ext cx="339557" cy="6869636"/>
            </a:xfrm>
            <a:prstGeom prst="rect">
              <a:avLst/>
            </a:prstGeom>
            <a:solidFill>
              <a:srgbClr val="9ED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9ED450"/>
                </a:solidFill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225FE85C-0140-450B-AB7E-FAB5145B0782}"/>
                </a:ext>
              </a:extLst>
            </p:cNvPr>
            <p:cNvSpPr/>
            <p:nvPr/>
          </p:nvSpPr>
          <p:spPr>
            <a:xfrm>
              <a:off x="11937356" y="-6439"/>
              <a:ext cx="266052" cy="6869636"/>
            </a:xfrm>
            <a:prstGeom prst="rect">
              <a:avLst/>
            </a:prstGeom>
            <a:solidFill>
              <a:srgbClr val="BC34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9ED450"/>
                </a:solidFill>
              </a:endParaRPr>
            </a:p>
          </p:txBody>
        </p:sp>
      </p:grp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0CC6F403-3AD0-4DC3-993E-2C7734F90369}"/>
              </a:ext>
            </a:extLst>
          </p:cNvPr>
          <p:cNvSpPr txBox="1">
            <a:spLocks/>
          </p:cNvSpPr>
          <p:nvPr/>
        </p:nvSpPr>
        <p:spPr>
          <a:xfrm>
            <a:off x="2018748" y="368540"/>
            <a:ext cx="7274169" cy="464161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ln w="0"/>
                <a:solidFill>
                  <a:srgbClr val="008CC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УКРЕПЛЕНИЕ ЗДОРОВЬЯ СОТРУДНИКОВ</a:t>
            </a:r>
            <a:endParaRPr lang="ru-RU" dirty="0">
              <a:ln w="0"/>
              <a:solidFill>
                <a:srgbClr val="008CC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ource Sans Pro Black" panose="020B0803030403020204" pitchFamily="34" charset="0"/>
              <a:ea typeface="Source Sans Pro Black" panose="020B08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71B50C5C-083C-45F5-AB5B-3B4A95B52946}"/>
              </a:ext>
            </a:extLst>
          </p:cNvPr>
          <p:cNvSpPr txBox="1">
            <a:spLocks/>
          </p:cNvSpPr>
          <p:nvPr/>
        </p:nvSpPr>
        <p:spPr>
          <a:xfrm>
            <a:off x="1946534" y="819086"/>
            <a:ext cx="7418596" cy="52679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400" dirty="0">
                <a:ln w="0"/>
                <a:solidFill>
                  <a:srgbClr val="008CCE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Поддержка психологического здоровья персонала</a:t>
            </a:r>
            <a:endParaRPr lang="ru-RU" sz="1400" dirty="0">
              <a:ln w="0"/>
              <a:solidFill>
                <a:schemeClr val="bg2">
                  <a:lumMod val="25000"/>
                </a:schemeClr>
              </a:solidFill>
              <a:latin typeface="Source Code Pro Semibold" panose="020B0609030403020204" pitchFamily="49" charset="0"/>
              <a:ea typeface="Source Code Pro Semibold" panose="020B0609030403020204" pitchFamily="49" charset="0"/>
              <a:cs typeface="Arial" panose="020B0604020202020204" pitchFamily="34" charset="0"/>
            </a:endParaRP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A2A50691-595B-42AA-BE40-5EECCE2244BF}"/>
              </a:ext>
            </a:extLst>
          </p:cNvPr>
          <p:cNvSpPr txBox="1">
            <a:spLocks/>
          </p:cNvSpPr>
          <p:nvPr/>
        </p:nvSpPr>
        <p:spPr>
          <a:xfrm>
            <a:off x="871235" y="1206547"/>
            <a:ext cx="4524203" cy="11120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200" dirty="0">
                <a:ln w="0"/>
                <a:solidFill>
                  <a:srgbClr val="BC3499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Индивидуальное консультирование</a:t>
            </a:r>
          </a:p>
          <a:p>
            <a:pPr indent="25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2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Конфиденциальная помощь в решении личных и рабочих трудностей, снижение стресса и развитие адаптивности.</a:t>
            </a: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CCCD0D3C-504A-43A5-A563-F10844B7EFFB}"/>
              </a:ext>
            </a:extLst>
          </p:cNvPr>
          <p:cNvSpPr txBox="1">
            <a:spLocks/>
          </p:cNvSpPr>
          <p:nvPr/>
        </p:nvSpPr>
        <p:spPr>
          <a:xfrm>
            <a:off x="6096000" y="1345884"/>
            <a:ext cx="4524203" cy="97269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200" dirty="0">
                <a:ln w="0"/>
                <a:solidFill>
                  <a:srgbClr val="BC3499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Групповые тренинги</a:t>
            </a:r>
          </a:p>
          <a:p>
            <a:pPr indent="25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2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Повышение стрессоустойчивости, развитие эмоционального интеллекта и коммуникации, профилактика выгорания.</a:t>
            </a:r>
          </a:p>
          <a:p>
            <a:pPr indent="25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ru-RU" sz="1200" dirty="0">
              <a:ln w="0"/>
              <a:solidFill>
                <a:schemeClr val="bg2">
                  <a:lumMod val="25000"/>
                </a:schemeClr>
              </a:solidFill>
              <a:latin typeface="Source Code Pro Semibold" panose="020B0609030403020204" pitchFamily="49" charset="0"/>
              <a:ea typeface="Source Code Pro Semibold" panose="020B0609030403020204" pitchFamily="49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F47C778-5A8A-45A5-8B45-6CEEBF35E7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3144" y="2312526"/>
            <a:ext cx="3485538" cy="2185251"/>
          </a:xfrm>
          <a:prstGeom prst="rect">
            <a:avLst/>
          </a:prstGeom>
          <a:ln>
            <a:solidFill>
              <a:srgbClr val="9ED450"/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756928F-B1BE-4E03-AFCE-1B80926D47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3144" y="4503833"/>
            <a:ext cx="3489017" cy="2185251"/>
          </a:xfrm>
          <a:prstGeom prst="rect">
            <a:avLst/>
          </a:prstGeom>
          <a:ln>
            <a:solidFill>
              <a:srgbClr val="9ED450"/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306BEBB-2140-41B8-A798-ED4A580A68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8211" y="2312526"/>
            <a:ext cx="3488115" cy="2185251"/>
          </a:xfrm>
          <a:prstGeom prst="rect">
            <a:avLst/>
          </a:prstGeom>
          <a:ln>
            <a:solidFill>
              <a:srgbClr val="9ED450"/>
            </a:solidFill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0CA56D4-6DCD-4554-8BAA-97DF1447AF9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8211" y="4503832"/>
            <a:ext cx="3488115" cy="2185251"/>
          </a:xfrm>
          <a:prstGeom prst="rect">
            <a:avLst/>
          </a:prstGeom>
          <a:ln>
            <a:solidFill>
              <a:srgbClr val="9ED450"/>
            </a:solidFill>
          </a:ln>
        </p:spPr>
      </p:pic>
    </p:spTree>
    <p:extLst>
      <p:ext uri="{BB962C8B-B14F-4D97-AF65-F5344CB8AC3E}">
        <p14:creationId xmlns:p14="http://schemas.microsoft.com/office/powerpoint/2010/main" val="4190018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2AB045-6C75-4CB5-8F75-3875142AC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0" y="91906"/>
            <a:ext cx="1035553" cy="101743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1E00A8-D7BE-44CC-B5B8-DEE0DAE94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047" y="-193402"/>
            <a:ext cx="2214693" cy="1476462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9D4E539-012B-4949-85CC-742DD8D248DB}"/>
              </a:ext>
            </a:extLst>
          </p:cNvPr>
          <p:cNvGrpSpPr/>
          <p:nvPr/>
        </p:nvGrpSpPr>
        <p:grpSpPr>
          <a:xfrm>
            <a:off x="11447236" y="-766"/>
            <a:ext cx="792734" cy="6870878"/>
            <a:chOff x="11410674" y="-6439"/>
            <a:chExt cx="792734" cy="6870878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93CC2733-5B7B-4A3C-9DBA-9EDF236AFEFD}"/>
                </a:ext>
              </a:extLst>
            </p:cNvPr>
            <p:cNvSpPr/>
            <p:nvPr/>
          </p:nvSpPr>
          <p:spPr>
            <a:xfrm>
              <a:off x="11410674" y="-6439"/>
              <a:ext cx="339557" cy="686963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0195B6F0-1BB1-4243-A5F6-36FCC03455E1}"/>
                </a:ext>
              </a:extLst>
            </p:cNvPr>
            <p:cNvSpPr/>
            <p:nvPr/>
          </p:nvSpPr>
          <p:spPr>
            <a:xfrm>
              <a:off x="11673982" y="-5197"/>
              <a:ext cx="339557" cy="6869636"/>
            </a:xfrm>
            <a:prstGeom prst="rect">
              <a:avLst/>
            </a:prstGeom>
            <a:solidFill>
              <a:srgbClr val="9ED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9ED450"/>
                </a:solidFill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225FE85C-0140-450B-AB7E-FAB5145B0782}"/>
                </a:ext>
              </a:extLst>
            </p:cNvPr>
            <p:cNvSpPr/>
            <p:nvPr/>
          </p:nvSpPr>
          <p:spPr>
            <a:xfrm>
              <a:off x="11937356" y="-6439"/>
              <a:ext cx="266052" cy="6869636"/>
            </a:xfrm>
            <a:prstGeom prst="rect">
              <a:avLst/>
            </a:prstGeom>
            <a:solidFill>
              <a:srgbClr val="BC34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9ED450"/>
                </a:solidFill>
              </a:endParaRPr>
            </a:p>
          </p:txBody>
        </p:sp>
      </p:grp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0CC6F403-3AD0-4DC3-993E-2C7734F90369}"/>
              </a:ext>
            </a:extLst>
          </p:cNvPr>
          <p:cNvSpPr txBox="1">
            <a:spLocks/>
          </p:cNvSpPr>
          <p:nvPr/>
        </p:nvSpPr>
        <p:spPr>
          <a:xfrm>
            <a:off x="2018748" y="368540"/>
            <a:ext cx="7274169" cy="464161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ln w="0"/>
                <a:solidFill>
                  <a:srgbClr val="008CC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УКРЕПЛЕНИЕ ЗДОРОВЬЯ СОТРУДНИКОВ</a:t>
            </a:r>
            <a:endParaRPr lang="ru-RU" dirty="0">
              <a:ln w="0"/>
              <a:solidFill>
                <a:srgbClr val="008CC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ource Sans Pro Black" panose="020B0803030403020204" pitchFamily="34" charset="0"/>
              <a:ea typeface="Source Sans Pro Black" panose="020B08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71B50C5C-083C-45F5-AB5B-3B4A95B52946}"/>
              </a:ext>
            </a:extLst>
          </p:cNvPr>
          <p:cNvSpPr txBox="1">
            <a:spLocks/>
          </p:cNvSpPr>
          <p:nvPr/>
        </p:nvSpPr>
        <p:spPr>
          <a:xfrm>
            <a:off x="1946534" y="895294"/>
            <a:ext cx="7418596" cy="52679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400" dirty="0">
                <a:ln w="0"/>
                <a:solidFill>
                  <a:srgbClr val="008CCE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Помощь на месте</a:t>
            </a:r>
            <a:endParaRPr lang="ru-RU" sz="1400" dirty="0">
              <a:ln w="0"/>
              <a:solidFill>
                <a:schemeClr val="bg2">
                  <a:lumMod val="25000"/>
                </a:schemeClr>
              </a:solidFill>
              <a:latin typeface="Source Code Pro Semibold" panose="020B0609030403020204" pitchFamily="49" charset="0"/>
              <a:ea typeface="Source Code Pro Semibold" panose="020B0609030403020204" pitchFamily="49" charset="0"/>
              <a:cs typeface="Arial" panose="020B0604020202020204" pitchFamily="34" charset="0"/>
            </a:endParaRP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A2A50691-595B-42AA-BE40-5EECCE2244BF}"/>
              </a:ext>
            </a:extLst>
          </p:cNvPr>
          <p:cNvSpPr txBox="1">
            <a:spLocks/>
          </p:cNvSpPr>
          <p:nvPr/>
        </p:nvSpPr>
        <p:spPr>
          <a:xfrm>
            <a:off x="667265" y="1417294"/>
            <a:ext cx="9419083" cy="11120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5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2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Выезды психолога на рабочие места для оперативной поддержки, наблюдения за условиями труда и демонстрации решений психологических трудностей прямо в рабочей среде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FC13EA7-FCA3-494A-92F9-4CF4446027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8172" y="2733715"/>
            <a:ext cx="3662064" cy="2800005"/>
          </a:xfrm>
          <a:prstGeom prst="rect">
            <a:avLst/>
          </a:prstGeom>
          <a:ln>
            <a:solidFill>
              <a:srgbClr val="008CCE"/>
            </a:solidFill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22065AD-4F54-47A8-9F6B-2CB8F1B30B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4418" y="2733715"/>
            <a:ext cx="3609462" cy="2779731"/>
          </a:xfrm>
          <a:prstGeom prst="rect">
            <a:avLst/>
          </a:prstGeom>
          <a:ln>
            <a:solidFill>
              <a:srgbClr val="008CCE"/>
            </a:solidFill>
          </a:ln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61E98D3-0F72-4778-82E0-49A181E6D23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037" y="2733715"/>
            <a:ext cx="3612089" cy="2761795"/>
          </a:xfrm>
          <a:prstGeom prst="rect">
            <a:avLst/>
          </a:prstGeom>
          <a:ln>
            <a:solidFill>
              <a:srgbClr val="008CCE"/>
            </a:solidFill>
          </a:ln>
        </p:spPr>
      </p:pic>
    </p:spTree>
    <p:extLst>
      <p:ext uri="{BB962C8B-B14F-4D97-AF65-F5344CB8AC3E}">
        <p14:creationId xmlns:p14="http://schemas.microsoft.com/office/powerpoint/2010/main" val="2751261435"/>
      </p:ext>
    </p:extLst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2AB045-6C75-4CB5-8F75-3875142AC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0" y="91906"/>
            <a:ext cx="1035553" cy="101743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1E00A8-D7BE-44CC-B5B8-DEE0DAE94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047" y="-193402"/>
            <a:ext cx="2214693" cy="1476462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9D4E539-012B-4949-85CC-742DD8D248DB}"/>
              </a:ext>
            </a:extLst>
          </p:cNvPr>
          <p:cNvGrpSpPr/>
          <p:nvPr/>
        </p:nvGrpSpPr>
        <p:grpSpPr>
          <a:xfrm>
            <a:off x="11447236" y="-766"/>
            <a:ext cx="792734" cy="6870878"/>
            <a:chOff x="11410674" y="-6439"/>
            <a:chExt cx="792734" cy="6870878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93CC2733-5B7B-4A3C-9DBA-9EDF236AFEFD}"/>
                </a:ext>
              </a:extLst>
            </p:cNvPr>
            <p:cNvSpPr/>
            <p:nvPr/>
          </p:nvSpPr>
          <p:spPr>
            <a:xfrm>
              <a:off x="11410674" y="-6439"/>
              <a:ext cx="339557" cy="686963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0195B6F0-1BB1-4243-A5F6-36FCC03455E1}"/>
                </a:ext>
              </a:extLst>
            </p:cNvPr>
            <p:cNvSpPr/>
            <p:nvPr/>
          </p:nvSpPr>
          <p:spPr>
            <a:xfrm>
              <a:off x="11673982" y="-5197"/>
              <a:ext cx="339557" cy="6869636"/>
            </a:xfrm>
            <a:prstGeom prst="rect">
              <a:avLst/>
            </a:prstGeom>
            <a:solidFill>
              <a:srgbClr val="9ED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9ED450"/>
                </a:solidFill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225FE85C-0140-450B-AB7E-FAB5145B0782}"/>
                </a:ext>
              </a:extLst>
            </p:cNvPr>
            <p:cNvSpPr/>
            <p:nvPr/>
          </p:nvSpPr>
          <p:spPr>
            <a:xfrm>
              <a:off x="11937356" y="-6439"/>
              <a:ext cx="266052" cy="6869636"/>
            </a:xfrm>
            <a:prstGeom prst="rect">
              <a:avLst/>
            </a:prstGeom>
            <a:solidFill>
              <a:srgbClr val="BC34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9ED450"/>
                </a:solidFill>
              </a:endParaRPr>
            </a:p>
          </p:txBody>
        </p:sp>
      </p:grp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0CC6F403-3AD0-4DC3-993E-2C7734F90369}"/>
              </a:ext>
            </a:extLst>
          </p:cNvPr>
          <p:cNvSpPr txBox="1">
            <a:spLocks/>
          </p:cNvSpPr>
          <p:nvPr/>
        </p:nvSpPr>
        <p:spPr>
          <a:xfrm>
            <a:off x="2018748" y="368540"/>
            <a:ext cx="7274169" cy="464161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ln w="0"/>
                <a:solidFill>
                  <a:srgbClr val="008CC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УКРЕПЛЕНИЕ ЗДОРОВЬЯ СОТРУДНИКОВ</a:t>
            </a:r>
            <a:endParaRPr lang="ru-RU" dirty="0">
              <a:ln w="0"/>
              <a:solidFill>
                <a:srgbClr val="008CC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ource Sans Pro Black" panose="020B0803030403020204" pitchFamily="34" charset="0"/>
              <a:ea typeface="Source Sans Pro Black" panose="020B08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C9864DE8-DD06-4D10-AEAC-24087922E8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6972206"/>
              </p:ext>
            </p:extLst>
          </p:nvPr>
        </p:nvGraphicFramePr>
        <p:xfrm>
          <a:off x="154300" y="1495425"/>
          <a:ext cx="5727735" cy="386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AC782E5A-3C95-4507-861A-420C501BE005}"/>
              </a:ext>
            </a:extLst>
          </p:cNvPr>
          <p:cNvSpPr txBox="1"/>
          <p:nvPr/>
        </p:nvSpPr>
        <p:spPr>
          <a:xfrm>
            <a:off x="803604" y="5362575"/>
            <a:ext cx="4429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n w="0"/>
                <a:solidFill>
                  <a:schemeClr val="bg2">
                    <a:lumMod val="25000"/>
                  </a:schemeClr>
                </a:solidFill>
                <a:latin typeface="Source Code Pro Black" panose="020B0809030403020204" pitchFamily="49" charset="0"/>
                <a:ea typeface="Source Code Pro Black" panose="020B0809030403020204" pitchFamily="49" charset="0"/>
                <a:cs typeface="Arial" panose="020B0604020202020204" pitchFamily="34" charset="0"/>
              </a:rPr>
              <a:t>Индивидуальные консультации вводились поэтапно, и сегодня их охват также достиг 100%</a:t>
            </a: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9B33C54C-4E88-40EF-9F6F-AAE8A0B78D6F}"/>
              </a:ext>
            </a:extLst>
          </p:cNvPr>
          <p:cNvSpPr txBox="1">
            <a:spLocks/>
          </p:cNvSpPr>
          <p:nvPr/>
        </p:nvSpPr>
        <p:spPr>
          <a:xfrm>
            <a:off x="1946534" y="895294"/>
            <a:ext cx="7418596" cy="52679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400" dirty="0">
                <a:ln w="0"/>
                <a:solidFill>
                  <a:srgbClr val="008CCE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Сохранение психологического здоровья и благополучия, повышение корпоративной культуры</a:t>
            </a:r>
            <a:endParaRPr lang="ru-RU" sz="1400" dirty="0">
              <a:ln w="0"/>
              <a:solidFill>
                <a:schemeClr val="bg2">
                  <a:lumMod val="25000"/>
                </a:schemeClr>
              </a:solidFill>
              <a:latin typeface="Source Code Pro Semibold" panose="020B0609030403020204" pitchFamily="49" charset="0"/>
              <a:ea typeface="Source Code Pro Semibold" panose="020B0609030403020204" pitchFamily="49" charset="0"/>
              <a:cs typeface="Arial" panose="020B0604020202020204" pitchFamily="34" charset="0"/>
            </a:endParaRPr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2D9DC037-18E6-4CB1-BED9-C6852AEE21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5246805"/>
              </p:ext>
            </p:extLst>
          </p:nvPr>
        </p:nvGraphicFramePr>
        <p:xfrm>
          <a:off x="6358411" y="1641075"/>
          <a:ext cx="4573324" cy="3649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F58D07D6-044C-46E2-8F93-DB11CD123431}"/>
              </a:ext>
            </a:extLst>
          </p:cNvPr>
          <p:cNvSpPr txBox="1"/>
          <p:nvPr/>
        </p:nvSpPr>
        <p:spPr>
          <a:xfrm>
            <a:off x="6692952" y="5313555"/>
            <a:ext cx="4210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n w="0"/>
                <a:solidFill>
                  <a:schemeClr val="bg2">
                    <a:lumMod val="25000"/>
                  </a:schemeClr>
                </a:solidFill>
                <a:latin typeface="Source Code Pro Black" panose="020B0809030403020204" pitchFamily="49" charset="0"/>
                <a:ea typeface="Source Code Pro Black" panose="020B0809030403020204" pitchFamily="49" charset="0"/>
                <a:cs typeface="Arial" panose="020B0604020202020204" pitchFamily="34" charset="0"/>
              </a:rPr>
              <a:t>Групповые занятия социальные работники посещали с первого дня в полном составе (100%)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910049-5459-422A-B682-AEBF809D9140}"/>
              </a:ext>
            </a:extLst>
          </p:cNvPr>
          <p:cNvSpPr txBox="1"/>
          <p:nvPr/>
        </p:nvSpPr>
        <p:spPr>
          <a:xfrm>
            <a:off x="1245757" y="6127021"/>
            <a:ext cx="88201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n w="0"/>
                <a:solidFill>
                  <a:srgbClr val="008CCE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Итог: </a:t>
            </a:r>
            <a:r>
              <a:rPr lang="ru-RU" sz="16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сформирована полноценная система поддержки, где каждый сотрудник вовлечён в оба формата работы.</a:t>
            </a:r>
          </a:p>
        </p:txBody>
      </p:sp>
    </p:spTree>
    <p:extLst>
      <p:ext uri="{BB962C8B-B14F-4D97-AF65-F5344CB8AC3E}">
        <p14:creationId xmlns:p14="http://schemas.microsoft.com/office/powerpoint/2010/main" val="1995381274"/>
      </p:ext>
    </p:extLst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2AB045-6C75-4CB5-8F75-3875142AC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0" y="91906"/>
            <a:ext cx="1035553" cy="101743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1E00A8-D7BE-44CC-B5B8-DEE0DAE94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047" y="-193402"/>
            <a:ext cx="2214693" cy="1476462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9D4E539-012B-4949-85CC-742DD8D248DB}"/>
              </a:ext>
            </a:extLst>
          </p:cNvPr>
          <p:cNvGrpSpPr/>
          <p:nvPr/>
        </p:nvGrpSpPr>
        <p:grpSpPr>
          <a:xfrm>
            <a:off x="11447236" y="-766"/>
            <a:ext cx="792734" cy="6870878"/>
            <a:chOff x="11410674" y="-6439"/>
            <a:chExt cx="792734" cy="6870878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93CC2733-5B7B-4A3C-9DBA-9EDF236AFEFD}"/>
                </a:ext>
              </a:extLst>
            </p:cNvPr>
            <p:cNvSpPr/>
            <p:nvPr/>
          </p:nvSpPr>
          <p:spPr>
            <a:xfrm>
              <a:off x="11410674" y="-6439"/>
              <a:ext cx="339557" cy="686963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0195B6F0-1BB1-4243-A5F6-36FCC03455E1}"/>
                </a:ext>
              </a:extLst>
            </p:cNvPr>
            <p:cNvSpPr/>
            <p:nvPr/>
          </p:nvSpPr>
          <p:spPr>
            <a:xfrm>
              <a:off x="11673982" y="-5197"/>
              <a:ext cx="339557" cy="6869636"/>
            </a:xfrm>
            <a:prstGeom prst="rect">
              <a:avLst/>
            </a:prstGeom>
            <a:solidFill>
              <a:srgbClr val="9ED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9ED450"/>
                </a:solidFill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225FE85C-0140-450B-AB7E-FAB5145B0782}"/>
                </a:ext>
              </a:extLst>
            </p:cNvPr>
            <p:cNvSpPr/>
            <p:nvPr/>
          </p:nvSpPr>
          <p:spPr>
            <a:xfrm>
              <a:off x="11937356" y="-6439"/>
              <a:ext cx="266052" cy="6869636"/>
            </a:xfrm>
            <a:prstGeom prst="rect">
              <a:avLst/>
            </a:prstGeom>
            <a:solidFill>
              <a:srgbClr val="BC34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9ED450"/>
                </a:solidFill>
              </a:endParaRPr>
            </a:p>
          </p:txBody>
        </p:sp>
      </p:grp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0CC6F403-3AD0-4DC3-993E-2C7734F90369}"/>
              </a:ext>
            </a:extLst>
          </p:cNvPr>
          <p:cNvSpPr txBox="1">
            <a:spLocks/>
          </p:cNvSpPr>
          <p:nvPr/>
        </p:nvSpPr>
        <p:spPr>
          <a:xfrm>
            <a:off x="2018748" y="368540"/>
            <a:ext cx="7274169" cy="464161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ln w="0"/>
                <a:solidFill>
                  <a:srgbClr val="008CC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УКРЕПЛЕНИЕ ЗДОРОВЬЯ СОТРУДНИКОВ</a:t>
            </a:r>
            <a:endParaRPr lang="ru-RU" dirty="0">
              <a:ln w="0"/>
              <a:solidFill>
                <a:srgbClr val="008CC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ource Sans Pro Black" panose="020B0803030403020204" pitchFamily="34" charset="0"/>
              <a:ea typeface="Source Sans Pro Black" panose="020B08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9B33C54C-4E88-40EF-9F6F-AAE8A0B78D6F}"/>
              </a:ext>
            </a:extLst>
          </p:cNvPr>
          <p:cNvSpPr txBox="1">
            <a:spLocks/>
          </p:cNvSpPr>
          <p:nvPr/>
        </p:nvSpPr>
        <p:spPr>
          <a:xfrm>
            <a:off x="1946534" y="895294"/>
            <a:ext cx="7418596" cy="52679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400" dirty="0">
                <a:ln w="0"/>
                <a:solidFill>
                  <a:srgbClr val="008CCE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Сохранение психологического здоровья и благополучия, повышение корпоративной культуры</a:t>
            </a:r>
            <a:endParaRPr lang="ru-RU" sz="1400" dirty="0">
              <a:ln w="0"/>
              <a:solidFill>
                <a:schemeClr val="bg2">
                  <a:lumMod val="25000"/>
                </a:schemeClr>
              </a:solidFill>
              <a:latin typeface="Source Code Pro Semibold" panose="020B0609030403020204" pitchFamily="49" charset="0"/>
              <a:ea typeface="Source Code Pro Semibold" panose="020B0609030403020204" pitchFamily="49" charset="0"/>
              <a:cs typeface="Arial" panose="020B0604020202020204" pitchFamily="34" charset="0"/>
            </a:endParaRP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3780E362-3EAF-4EFB-9E45-A47EA91971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3279934"/>
              </p:ext>
            </p:extLst>
          </p:nvPr>
        </p:nvGraphicFramePr>
        <p:xfrm>
          <a:off x="-4161" y="1845002"/>
          <a:ext cx="7143750" cy="421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Rectangle 1">
            <a:extLst>
              <a:ext uri="{FF2B5EF4-FFF2-40B4-BE49-F238E27FC236}">
                <a16:creationId xmlns:a16="http://schemas.microsoft.com/office/drawing/2014/main" id="{6DADAF23-EE9E-425A-B63C-7D891F855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9170" y="3373667"/>
            <a:ext cx="484450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ln w="0"/>
                <a:solidFill>
                  <a:srgbClr val="008CCE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Статистика выгорания: устойчивое снижение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По итогам регулярной диагностики прослеживается положительная динамика: уровень синдрома эмоционального выгорания среди сотрудников последовательно снижается</a:t>
            </a:r>
          </a:p>
        </p:txBody>
      </p:sp>
    </p:spTree>
    <p:extLst>
      <p:ext uri="{BB962C8B-B14F-4D97-AF65-F5344CB8AC3E}">
        <p14:creationId xmlns:p14="http://schemas.microsoft.com/office/powerpoint/2010/main" val="1326021820"/>
      </p:ext>
    </p:extLst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2AB045-6C75-4CB5-8F75-3875142AC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0" y="91906"/>
            <a:ext cx="1035553" cy="101743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1E00A8-D7BE-44CC-B5B8-DEE0DAE94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047" y="-193402"/>
            <a:ext cx="2214693" cy="1476462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9D4E539-012B-4949-85CC-742DD8D248DB}"/>
              </a:ext>
            </a:extLst>
          </p:cNvPr>
          <p:cNvGrpSpPr/>
          <p:nvPr/>
        </p:nvGrpSpPr>
        <p:grpSpPr>
          <a:xfrm>
            <a:off x="11447236" y="-766"/>
            <a:ext cx="792734" cy="6870878"/>
            <a:chOff x="11410674" y="-6439"/>
            <a:chExt cx="792734" cy="6870878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93CC2733-5B7B-4A3C-9DBA-9EDF236AFEFD}"/>
                </a:ext>
              </a:extLst>
            </p:cNvPr>
            <p:cNvSpPr/>
            <p:nvPr/>
          </p:nvSpPr>
          <p:spPr>
            <a:xfrm>
              <a:off x="11410674" y="-6439"/>
              <a:ext cx="339557" cy="686963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0195B6F0-1BB1-4243-A5F6-36FCC03455E1}"/>
                </a:ext>
              </a:extLst>
            </p:cNvPr>
            <p:cNvSpPr/>
            <p:nvPr/>
          </p:nvSpPr>
          <p:spPr>
            <a:xfrm>
              <a:off x="11673982" y="-5197"/>
              <a:ext cx="339557" cy="6869636"/>
            </a:xfrm>
            <a:prstGeom prst="rect">
              <a:avLst/>
            </a:prstGeom>
            <a:solidFill>
              <a:srgbClr val="9ED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9ED450"/>
                </a:solidFill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225FE85C-0140-450B-AB7E-FAB5145B0782}"/>
                </a:ext>
              </a:extLst>
            </p:cNvPr>
            <p:cNvSpPr/>
            <p:nvPr/>
          </p:nvSpPr>
          <p:spPr>
            <a:xfrm>
              <a:off x="11937356" y="-6439"/>
              <a:ext cx="266052" cy="6869636"/>
            </a:xfrm>
            <a:prstGeom prst="rect">
              <a:avLst/>
            </a:prstGeom>
            <a:solidFill>
              <a:srgbClr val="BC34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9ED450"/>
                </a:solidFill>
              </a:endParaRPr>
            </a:p>
          </p:txBody>
        </p:sp>
      </p:grp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8179EFD2-A3F3-4A63-99BF-CABBABE267BA}"/>
              </a:ext>
            </a:extLst>
          </p:cNvPr>
          <p:cNvSpPr txBox="1">
            <a:spLocks/>
          </p:cNvSpPr>
          <p:nvPr/>
        </p:nvSpPr>
        <p:spPr>
          <a:xfrm>
            <a:off x="345661" y="1073803"/>
            <a:ext cx="10911705" cy="569229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200" dirty="0">
                <a:ln w="0"/>
                <a:solidFill>
                  <a:srgbClr val="008CCE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В учреждении действует Коллективный договор — правовой акт, который устанавливает дополнительные социальные гарантии и меры поддержки для работников сверх тех, что предусмотрены трудовым законодательством.</a:t>
            </a:r>
          </a:p>
          <a:p>
            <a:pPr indent="25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ru-RU" sz="1050" dirty="0">
              <a:ln w="0"/>
              <a:solidFill>
                <a:srgbClr val="008CCE"/>
              </a:solidFill>
              <a:latin typeface="Source Sans Pro Black" panose="020B0803030403020204" pitchFamily="34" charset="0"/>
              <a:ea typeface="Source Sans Pro Black" panose="020B0803030403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050" dirty="0">
                <a:ln w="0"/>
                <a:solidFill>
                  <a:srgbClr val="BC3499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Материальная помощь </a:t>
            </a:r>
            <a:r>
              <a:rPr lang="ru-RU" sz="10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- при рождении, усыновление или удочерение ребенка, оформление опекунства, при регистрации брака, в связи с выходом на пенсию, при смерти близкого человека, при наступлении трудового стажа 25,30,35 лет, в трудной жизненной ситуации.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050" dirty="0">
                <a:ln w="0"/>
                <a:solidFill>
                  <a:srgbClr val="BC3499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Дополнительные оплачиваемые отпуска:</a:t>
            </a:r>
          </a:p>
          <a:p>
            <a:pPr marL="628650" lvl="1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0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В связи с вступлением в брак Работника, детей Работника - два календарных дня;</a:t>
            </a:r>
          </a:p>
          <a:p>
            <a:pPr marL="628650" lvl="1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0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В связи с призывом в ряды Вооруженных Сил членов семьи (сын, супруг, брат) - один календарный день;</a:t>
            </a:r>
          </a:p>
          <a:p>
            <a:pPr marL="628650" lvl="1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0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В связи с переездом на новое место жительства один календарный день;</a:t>
            </a:r>
          </a:p>
          <a:p>
            <a:pPr marL="628650" lvl="1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0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Для ликвидации аварии в доме (жилом помещении) один календарный день;</a:t>
            </a:r>
          </a:p>
          <a:p>
            <a:pPr marL="628650" lvl="1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0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В связи с рождением ребенка отцу, (бабушке и дедушке) один календарный день в день выписки роженицы из больницы;</a:t>
            </a:r>
          </a:p>
          <a:p>
            <a:pPr marL="628650" lvl="1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0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Работнику в день их рождения рабочий день сокращается на 2 часа.</a:t>
            </a:r>
          </a:p>
          <a:p>
            <a:pPr marL="628650" lvl="1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800" dirty="0">
              <a:ln w="0"/>
              <a:solidFill>
                <a:schemeClr val="bg2">
                  <a:lumMod val="25000"/>
                </a:schemeClr>
              </a:solidFill>
              <a:latin typeface="Source Code Pro Semibold" panose="020B0609030403020204" pitchFamily="49" charset="0"/>
              <a:ea typeface="Source Code Pro Semibold" panose="020B0609030403020204" pitchFamily="49" charset="0"/>
              <a:cs typeface="Arial" panose="020B0604020202020204" pitchFamily="34" charset="0"/>
            </a:endParaRPr>
          </a:p>
          <a:p>
            <a:pPr marL="628650" lvl="1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050" dirty="0">
              <a:ln w="0"/>
              <a:solidFill>
                <a:srgbClr val="008CCE"/>
              </a:solidFill>
              <a:latin typeface="Source Sans Pro Black" panose="020B0803030403020204" pitchFamily="34" charset="0"/>
              <a:ea typeface="Source Sans Pro Black" panose="020B0803030403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050" dirty="0">
                <a:ln w="0"/>
                <a:solidFill>
                  <a:srgbClr val="BC3499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Для обеспечения условий, позволяющих женщинам сочетать труд с материнством: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05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Предоставлять женщинам, воспитывающим детей до 18 лет школьного и дошкольного возраста один дополнительный выходной день в году с сохранением среднего заработка:</a:t>
            </a:r>
          </a:p>
          <a:p>
            <a:pPr marL="685800" lvl="1" indent="-228600" algn="just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10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День Знаний («01» сентября) – с 1 по 5 класс, 9 класс, 11 класс;</a:t>
            </a:r>
          </a:p>
          <a:p>
            <a:pPr marL="685800" lvl="1" indent="-228600" algn="just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10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Выпускной – детский сад, 4 класс, 9 класс, 11 класс;</a:t>
            </a:r>
          </a:p>
          <a:p>
            <a:pPr marL="685800" lvl="1" indent="-228600" algn="just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10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Последний звонок 11 класс.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ru-RU" sz="1050" dirty="0">
              <a:ln w="0"/>
              <a:solidFill>
                <a:srgbClr val="008CCE"/>
              </a:solidFill>
              <a:latin typeface="Source Sans Pro Black" panose="020B0803030403020204" pitchFamily="34" charset="0"/>
              <a:ea typeface="Source Sans Pro Black" panose="020B0803030403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050" dirty="0">
                <a:ln w="0"/>
                <a:solidFill>
                  <a:srgbClr val="BC3499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Работодатель и Профком принимают на себя обязательства по организации культурно-массовой и физкультурно-оздоровительной работы с работниками организации и членами их семей: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50" dirty="0">
                <a:ln w="0"/>
                <a:solidFill>
                  <a:schemeClr val="bg2">
                    <a:lumMod val="2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Работодатель: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0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Создает работникам условия для занятий физической культурой и спортом, проведение физкультурных, спортивных, реабилитационных и других связанных с занятиями граждан физической культурой и спортом мероприятий;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50" dirty="0">
                <a:ln w="0"/>
                <a:solidFill>
                  <a:schemeClr val="bg2">
                    <a:lumMod val="2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Профком: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0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Использует учреждения культуры, спорта, отдыха, оздоровительно-физкультурных объектов для удовлетворения интересов и потребностей работников организации и членов их семей.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ru-RU" sz="1050" dirty="0">
              <a:ln w="0"/>
              <a:solidFill>
                <a:srgbClr val="008CCE"/>
              </a:solidFill>
              <a:latin typeface="Source Sans Pro Black" panose="020B0803030403020204" pitchFamily="34" charset="0"/>
              <a:ea typeface="Source Sans Pro Black" panose="020B08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0CC6F403-3AD0-4DC3-993E-2C7734F90369}"/>
              </a:ext>
            </a:extLst>
          </p:cNvPr>
          <p:cNvSpPr txBox="1">
            <a:spLocks/>
          </p:cNvSpPr>
          <p:nvPr/>
        </p:nvSpPr>
        <p:spPr>
          <a:xfrm>
            <a:off x="2018748" y="368540"/>
            <a:ext cx="7274169" cy="464161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ln w="0"/>
                <a:solidFill>
                  <a:srgbClr val="008CC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УКРЕПЛЕНИЕ ЗДОРОВЬЯ СОТРУДНИКОВ</a:t>
            </a:r>
            <a:endParaRPr lang="ru-RU" dirty="0">
              <a:ln w="0"/>
              <a:solidFill>
                <a:srgbClr val="008CC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ource Sans Pro Black" panose="020B0803030403020204" pitchFamily="34" charset="0"/>
              <a:ea typeface="Source Sans Pro Black" panose="020B08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298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2AB045-6C75-4CB5-8F75-3875142AC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0" y="91906"/>
            <a:ext cx="1035553" cy="101743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1E00A8-D7BE-44CC-B5B8-DEE0DAE94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047" y="-193402"/>
            <a:ext cx="2214693" cy="1476462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9D4E539-012B-4949-85CC-742DD8D248DB}"/>
              </a:ext>
            </a:extLst>
          </p:cNvPr>
          <p:cNvGrpSpPr/>
          <p:nvPr/>
        </p:nvGrpSpPr>
        <p:grpSpPr>
          <a:xfrm>
            <a:off x="11447236" y="-766"/>
            <a:ext cx="792734" cy="6870878"/>
            <a:chOff x="11410674" y="-6439"/>
            <a:chExt cx="792734" cy="6870878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93CC2733-5B7B-4A3C-9DBA-9EDF236AFEFD}"/>
                </a:ext>
              </a:extLst>
            </p:cNvPr>
            <p:cNvSpPr/>
            <p:nvPr/>
          </p:nvSpPr>
          <p:spPr>
            <a:xfrm>
              <a:off x="11410674" y="-6439"/>
              <a:ext cx="339557" cy="686963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0195B6F0-1BB1-4243-A5F6-36FCC03455E1}"/>
                </a:ext>
              </a:extLst>
            </p:cNvPr>
            <p:cNvSpPr/>
            <p:nvPr/>
          </p:nvSpPr>
          <p:spPr>
            <a:xfrm>
              <a:off x="11673982" y="-5197"/>
              <a:ext cx="339557" cy="6869636"/>
            </a:xfrm>
            <a:prstGeom prst="rect">
              <a:avLst/>
            </a:prstGeom>
            <a:solidFill>
              <a:srgbClr val="9ED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9ED450"/>
                </a:solidFill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225FE85C-0140-450B-AB7E-FAB5145B0782}"/>
                </a:ext>
              </a:extLst>
            </p:cNvPr>
            <p:cNvSpPr/>
            <p:nvPr/>
          </p:nvSpPr>
          <p:spPr>
            <a:xfrm>
              <a:off x="11937356" y="-6439"/>
              <a:ext cx="266052" cy="6869636"/>
            </a:xfrm>
            <a:prstGeom prst="rect">
              <a:avLst/>
            </a:prstGeom>
            <a:solidFill>
              <a:srgbClr val="BC34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9ED450"/>
                </a:solidFill>
              </a:endParaRPr>
            </a:p>
          </p:txBody>
        </p:sp>
      </p:grp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0CC6F403-3AD0-4DC3-993E-2C7734F90369}"/>
              </a:ext>
            </a:extLst>
          </p:cNvPr>
          <p:cNvSpPr txBox="1">
            <a:spLocks/>
          </p:cNvSpPr>
          <p:nvPr/>
        </p:nvSpPr>
        <p:spPr>
          <a:xfrm>
            <a:off x="1804578" y="2595141"/>
            <a:ext cx="8215016" cy="166771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400" dirty="0">
                <a:ln w="0"/>
                <a:solidFill>
                  <a:srgbClr val="008CC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9850252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1E2F57-11B9-4A64-AFAB-5681D6170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0" y="91906"/>
            <a:ext cx="1035553" cy="1017431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3997B709-FA05-4F7C-8339-F478F6523B77}"/>
              </a:ext>
            </a:extLst>
          </p:cNvPr>
          <p:cNvSpPr txBox="1">
            <a:spLocks/>
          </p:cNvSpPr>
          <p:nvPr/>
        </p:nvSpPr>
        <p:spPr>
          <a:xfrm>
            <a:off x="1992674" y="368540"/>
            <a:ext cx="7274169" cy="464161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ln w="0"/>
                <a:solidFill>
                  <a:srgbClr val="008CC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НАША КОМАНДА</a:t>
            </a:r>
            <a:endParaRPr lang="ru-RU" dirty="0">
              <a:ln w="0"/>
              <a:solidFill>
                <a:srgbClr val="008CC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ource Sans Pro Black" panose="020B0803030403020204" pitchFamily="34" charset="0"/>
              <a:ea typeface="Source Sans Pro Black" panose="020B0803030403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D88FA14A-03E4-4FCC-AF5A-AB271D7262D1}"/>
              </a:ext>
            </a:extLst>
          </p:cNvPr>
          <p:cNvGrpSpPr/>
          <p:nvPr/>
        </p:nvGrpSpPr>
        <p:grpSpPr>
          <a:xfrm>
            <a:off x="532660" y="1283060"/>
            <a:ext cx="4647735" cy="1598494"/>
            <a:chOff x="554050" y="1466780"/>
            <a:chExt cx="4647735" cy="1598494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700E7B23-7C07-48DF-A507-8411D3514302}"/>
                </a:ext>
              </a:extLst>
            </p:cNvPr>
            <p:cNvSpPr/>
            <p:nvPr/>
          </p:nvSpPr>
          <p:spPr>
            <a:xfrm>
              <a:off x="554050" y="1466780"/>
              <a:ext cx="1598494" cy="1598494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008CCE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B4B28E19-0433-421D-A54A-AD66FF1C7442}"/>
                </a:ext>
              </a:extLst>
            </p:cNvPr>
            <p:cNvSpPr/>
            <p:nvPr/>
          </p:nvSpPr>
          <p:spPr>
            <a:xfrm>
              <a:off x="2301037" y="1602935"/>
              <a:ext cx="2900748" cy="1326183"/>
            </a:xfrm>
            <a:custGeom>
              <a:avLst/>
              <a:gdLst>
                <a:gd name="connsiteX0" fmla="*/ 0 w 2024725"/>
                <a:gd name="connsiteY0" fmla="*/ 0 h 905834"/>
                <a:gd name="connsiteX1" fmla="*/ 2024725 w 2024725"/>
                <a:gd name="connsiteY1" fmla="*/ 0 h 905834"/>
                <a:gd name="connsiteX2" fmla="*/ 2024725 w 2024725"/>
                <a:gd name="connsiteY2" fmla="*/ 905834 h 905834"/>
                <a:gd name="connsiteX3" fmla="*/ 0 w 2024725"/>
                <a:gd name="connsiteY3" fmla="*/ 905834 h 905834"/>
                <a:gd name="connsiteX4" fmla="*/ 0 w 2024725"/>
                <a:gd name="connsiteY4" fmla="*/ 0 h 905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4725" h="905834">
                  <a:moveTo>
                    <a:pt x="0" y="0"/>
                  </a:moveTo>
                  <a:lnTo>
                    <a:pt x="2024725" y="0"/>
                  </a:lnTo>
                  <a:lnTo>
                    <a:pt x="2024725" y="905834"/>
                  </a:lnTo>
                  <a:lnTo>
                    <a:pt x="0" y="90583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100" b="1" kern="1200" dirty="0">
                  <a:solidFill>
                    <a:srgbClr val="008CCE"/>
                  </a:solidFill>
                  <a:latin typeface="Source Sans Pro Black" panose="020B0803030403020204" pitchFamily="34" charset="0"/>
                  <a:ea typeface="Source Sans Pro Black" panose="020B0803030403020204" pitchFamily="34" charset="0"/>
                </a:rPr>
                <a:t>Прохорова Светлана  </a:t>
              </a:r>
              <a:r>
                <a:rPr lang="ru-RU" sz="1050" kern="1200" dirty="0">
                  <a:solidFill>
                    <a:schemeClr val="bg2">
                      <a:lumMod val="25000"/>
                    </a:schemeClr>
                  </a:solidFill>
                  <a:latin typeface="Source Code Pro Semibold" panose="020B0609030403020204" pitchFamily="49" charset="0"/>
                  <a:ea typeface="Source Code Pro Semibold" panose="020B0609030403020204" pitchFamily="49" charset="0"/>
                </a:rPr>
                <a:t>- руководитель команды, заместитель директора МБУ «КЦСОН» ТГО.</a:t>
              </a:r>
              <a:endParaRPr lang="ru-RU" sz="1100" kern="1200" dirty="0"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</a:endParaRP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25930AD2-A1F5-4D47-82F4-AA72E824E25E}"/>
              </a:ext>
            </a:extLst>
          </p:cNvPr>
          <p:cNvGrpSpPr/>
          <p:nvPr/>
        </p:nvGrpSpPr>
        <p:grpSpPr>
          <a:xfrm>
            <a:off x="532660" y="3042140"/>
            <a:ext cx="4647735" cy="1598494"/>
            <a:chOff x="554050" y="1478891"/>
            <a:chExt cx="4647735" cy="1598494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0156105C-84A9-4B50-8F96-05FF9B28226A}"/>
                </a:ext>
              </a:extLst>
            </p:cNvPr>
            <p:cNvSpPr/>
            <p:nvPr/>
          </p:nvSpPr>
          <p:spPr>
            <a:xfrm>
              <a:off x="554050" y="1478891"/>
              <a:ext cx="1598494" cy="1598494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008CCE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8A6D9034-B606-4F7F-BADA-8A523740610B}"/>
                </a:ext>
              </a:extLst>
            </p:cNvPr>
            <p:cNvSpPr/>
            <p:nvPr/>
          </p:nvSpPr>
          <p:spPr>
            <a:xfrm>
              <a:off x="2301037" y="1602935"/>
              <a:ext cx="2900748" cy="1326183"/>
            </a:xfrm>
            <a:custGeom>
              <a:avLst/>
              <a:gdLst>
                <a:gd name="connsiteX0" fmla="*/ 0 w 2024725"/>
                <a:gd name="connsiteY0" fmla="*/ 0 h 905834"/>
                <a:gd name="connsiteX1" fmla="*/ 2024725 w 2024725"/>
                <a:gd name="connsiteY1" fmla="*/ 0 h 905834"/>
                <a:gd name="connsiteX2" fmla="*/ 2024725 w 2024725"/>
                <a:gd name="connsiteY2" fmla="*/ 905834 h 905834"/>
                <a:gd name="connsiteX3" fmla="*/ 0 w 2024725"/>
                <a:gd name="connsiteY3" fmla="*/ 905834 h 905834"/>
                <a:gd name="connsiteX4" fmla="*/ 0 w 2024725"/>
                <a:gd name="connsiteY4" fmla="*/ 0 h 905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4725" h="905834">
                  <a:moveTo>
                    <a:pt x="0" y="0"/>
                  </a:moveTo>
                  <a:lnTo>
                    <a:pt x="2024725" y="0"/>
                  </a:lnTo>
                  <a:lnTo>
                    <a:pt x="2024725" y="905834"/>
                  </a:lnTo>
                  <a:lnTo>
                    <a:pt x="0" y="90583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100" b="1" kern="1200" dirty="0">
                  <a:solidFill>
                    <a:srgbClr val="008CCE"/>
                  </a:solidFill>
                  <a:latin typeface="Source Sans Pro Black" panose="020B0803030403020204" pitchFamily="34" charset="0"/>
                  <a:ea typeface="Source Sans Pro Black" panose="020B0803030403020204" pitchFamily="34" charset="0"/>
                </a:rPr>
                <a:t>Стяжкина Наталья  </a:t>
              </a:r>
              <a:r>
                <a:rPr lang="ru-RU" sz="1050" kern="1200" dirty="0">
                  <a:solidFill>
                    <a:schemeClr val="bg2">
                      <a:lumMod val="25000"/>
                    </a:schemeClr>
                  </a:solidFill>
                  <a:latin typeface="Source Code Pro Semibold" panose="020B0609030403020204" pitchFamily="49" charset="0"/>
                  <a:ea typeface="Source Code Pro Semibold" panose="020B0609030403020204" pitchFamily="49" charset="0"/>
                </a:rPr>
                <a:t>– специалист по кадрам.</a:t>
              </a:r>
              <a:endParaRPr lang="ru-RU" sz="1100" kern="1200" dirty="0"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</a:endParaRP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64A6BA83-FA13-4A86-8C13-F6CCB9BEF0D6}"/>
              </a:ext>
            </a:extLst>
          </p:cNvPr>
          <p:cNvGrpSpPr/>
          <p:nvPr/>
        </p:nvGrpSpPr>
        <p:grpSpPr>
          <a:xfrm>
            <a:off x="532660" y="4801220"/>
            <a:ext cx="4647735" cy="1598494"/>
            <a:chOff x="554050" y="1478891"/>
            <a:chExt cx="4647735" cy="1598494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5707B088-C946-4553-82A1-A1E2630DF1B7}"/>
                </a:ext>
              </a:extLst>
            </p:cNvPr>
            <p:cNvSpPr/>
            <p:nvPr/>
          </p:nvSpPr>
          <p:spPr>
            <a:xfrm>
              <a:off x="554050" y="1478891"/>
              <a:ext cx="1598494" cy="1598494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008CCE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230DEE26-B0DB-49A1-A083-02105C919BC4}"/>
                </a:ext>
              </a:extLst>
            </p:cNvPr>
            <p:cNvSpPr/>
            <p:nvPr/>
          </p:nvSpPr>
          <p:spPr>
            <a:xfrm>
              <a:off x="2301037" y="1602935"/>
              <a:ext cx="2900748" cy="1326183"/>
            </a:xfrm>
            <a:custGeom>
              <a:avLst/>
              <a:gdLst>
                <a:gd name="connsiteX0" fmla="*/ 0 w 2024725"/>
                <a:gd name="connsiteY0" fmla="*/ 0 h 905834"/>
                <a:gd name="connsiteX1" fmla="*/ 2024725 w 2024725"/>
                <a:gd name="connsiteY1" fmla="*/ 0 h 905834"/>
                <a:gd name="connsiteX2" fmla="*/ 2024725 w 2024725"/>
                <a:gd name="connsiteY2" fmla="*/ 905834 h 905834"/>
                <a:gd name="connsiteX3" fmla="*/ 0 w 2024725"/>
                <a:gd name="connsiteY3" fmla="*/ 905834 h 905834"/>
                <a:gd name="connsiteX4" fmla="*/ 0 w 2024725"/>
                <a:gd name="connsiteY4" fmla="*/ 0 h 905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4725" h="905834">
                  <a:moveTo>
                    <a:pt x="0" y="0"/>
                  </a:moveTo>
                  <a:lnTo>
                    <a:pt x="2024725" y="0"/>
                  </a:lnTo>
                  <a:lnTo>
                    <a:pt x="2024725" y="905834"/>
                  </a:lnTo>
                  <a:lnTo>
                    <a:pt x="0" y="90583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100" b="1" kern="1200" dirty="0">
                  <a:solidFill>
                    <a:srgbClr val="008CCE"/>
                  </a:solidFill>
                  <a:latin typeface="Source Sans Pro Black" panose="020B0803030403020204" pitchFamily="34" charset="0"/>
                  <a:ea typeface="Source Sans Pro Black" panose="020B0803030403020204" pitchFamily="34" charset="0"/>
                </a:rPr>
                <a:t>Пескова Лариса  </a:t>
              </a:r>
              <a:r>
                <a:rPr lang="ru-RU" sz="1050" kern="1200" dirty="0">
                  <a:solidFill>
                    <a:schemeClr val="bg2">
                      <a:lumMod val="25000"/>
                    </a:schemeClr>
                  </a:solidFill>
                  <a:latin typeface="Source Code Pro Semibold" panose="020B0609030403020204" pitchFamily="49" charset="0"/>
                  <a:ea typeface="Source Code Pro Semibold" panose="020B0609030403020204" pitchFamily="49" charset="0"/>
                </a:rPr>
                <a:t>– специалист по охране труда.</a:t>
              </a:r>
              <a:endParaRPr lang="ru-RU" sz="1100" kern="1200" dirty="0"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</a:endParaRPr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8669B224-5598-4BF8-9094-8B868810CD65}"/>
              </a:ext>
            </a:extLst>
          </p:cNvPr>
          <p:cNvGrpSpPr/>
          <p:nvPr/>
        </p:nvGrpSpPr>
        <p:grpSpPr>
          <a:xfrm>
            <a:off x="6415528" y="1310715"/>
            <a:ext cx="4647735" cy="1598494"/>
            <a:chOff x="554050" y="1466780"/>
            <a:chExt cx="4647735" cy="1598494"/>
          </a:xfrm>
        </p:grpSpPr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991FD289-A38A-4300-9466-A326DC23101C}"/>
                </a:ext>
              </a:extLst>
            </p:cNvPr>
            <p:cNvSpPr/>
            <p:nvPr/>
          </p:nvSpPr>
          <p:spPr>
            <a:xfrm>
              <a:off x="554050" y="1466780"/>
              <a:ext cx="1598494" cy="1598494"/>
            </a:xfrm>
            <a:prstGeom prst="ellipse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008CCE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D99DA3A8-9AF4-43AF-849E-51D9D09F559A}"/>
                </a:ext>
              </a:extLst>
            </p:cNvPr>
            <p:cNvSpPr/>
            <p:nvPr/>
          </p:nvSpPr>
          <p:spPr>
            <a:xfrm>
              <a:off x="2301037" y="1602935"/>
              <a:ext cx="2900748" cy="1326183"/>
            </a:xfrm>
            <a:custGeom>
              <a:avLst/>
              <a:gdLst>
                <a:gd name="connsiteX0" fmla="*/ 0 w 2024725"/>
                <a:gd name="connsiteY0" fmla="*/ 0 h 905834"/>
                <a:gd name="connsiteX1" fmla="*/ 2024725 w 2024725"/>
                <a:gd name="connsiteY1" fmla="*/ 0 h 905834"/>
                <a:gd name="connsiteX2" fmla="*/ 2024725 w 2024725"/>
                <a:gd name="connsiteY2" fmla="*/ 905834 h 905834"/>
                <a:gd name="connsiteX3" fmla="*/ 0 w 2024725"/>
                <a:gd name="connsiteY3" fmla="*/ 905834 h 905834"/>
                <a:gd name="connsiteX4" fmla="*/ 0 w 2024725"/>
                <a:gd name="connsiteY4" fmla="*/ 0 h 905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4725" h="905834">
                  <a:moveTo>
                    <a:pt x="0" y="0"/>
                  </a:moveTo>
                  <a:lnTo>
                    <a:pt x="2024725" y="0"/>
                  </a:lnTo>
                  <a:lnTo>
                    <a:pt x="2024725" y="905834"/>
                  </a:lnTo>
                  <a:lnTo>
                    <a:pt x="0" y="90583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100" b="1" kern="1200" dirty="0">
                  <a:solidFill>
                    <a:srgbClr val="008CCE"/>
                  </a:solidFill>
                  <a:latin typeface="Source Sans Pro Black" panose="020B0803030403020204" pitchFamily="34" charset="0"/>
                  <a:ea typeface="Source Sans Pro Black" panose="020B0803030403020204" pitchFamily="34" charset="0"/>
                </a:rPr>
                <a:t>Лоскутова Анна  </a:t>
              </a:r>
              <a:r>
                <a:rPr lang="ru-RU" sz="1050" kern="1200" dirty="0">
                  <a:solidFill>
                    <a:schemeClr val="bg2">
                      <a:lumMod val="25000"/>
                    </a:schemeClr>
                  </a:solidFill>
                  <a:latin typeface="Source Code Pro Semibold" panose="020B0609030403020204" pitchFamily="49" charset="0"/>
                  <a:ea typeface="Source Code Pro Semibold" panose="020B0609030403020204" pitchFamily="49" charset="0"/>
                </a:rPr>
                <a:t>- психолог.</a:t>
              </a:r>
              <a:endParaRPr lang="ru-RU" sz="1100" kern="1200" dirty="0"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</a:endParaRPr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B532A611-E9B1-4BFC-A9DA-3FC764AEA64B}"/>
              </a:ext>
            </a:extLst>
          </p:cNvPr>
          <p:cNvGrpSpPr/>
          <p:nvPr/>
        </p:nvGrpSpPr>
        <p:grpSpPr>
          <a:xfrm>
            <a:off x="6415528" y="3030028"/>
            <a:ext cx="4647735" cy="1598494"/>
            <a:chOff x="554050" y="1466780"/>
            <a:chExt cx="4647735" cy="1598494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9E0496AE-8D25-4AC6-9602-F8465F686CAA}"/>
                </a:ext>
              </a:extLst>
            </p:cNvPr>
            <p:cNvSpPr/>
            <p:nvPr/>
          </p:nvSpPr>
          <p:spPr>
            <a:xfrm>
              <a:off x="554050" y="1466780"/>
              <a:ext cx="1598494" cy="1598494"/>
            </a:xfrm>
            <a:prstGeom prst="ellipse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008CCE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id="{5A08824F-23A2-4C9F-8F60-CB687F686ED8}"/>
                </a:ext>
              </a:extLst>
            </p:cNvPr>
            <p:cNvSpPr/>
            <p:nvPr/>
          </p:nvSpPr>
          <p:spPr>
            <a:xfrm>
              <a:off x="2301037" y="1602935"/>
              <a:ext cx="2900748" cy="1326183"/>
            </a:xfrm>
            <a:custGeom>
              <a:avLst/>
              <a:gdLst>
                <a:gd name="connsiteX0" fmla="*/ 0 w 2024725"/>
                <a:gd name="connsiteY0" fmla="*/ 0 h 905834"/>
                <a:gd name="connsiteX1" fmla="*/ 2024725 w 2024725"/>
                <a:gd name="connsiteY1" fmla="*/ 0 h 905834"/>
                <a:gd name="connsiteX2" fmla="*/ 2024725 w 2024725"/>
                <a:gd name="connsiteY2" fmla="*/ 905834 h 905834"/>
                <a:gd name="connsiteX3" fmla="*/ 0 w 2024725"/>
                <a:gd name="connsiteY3" fmla="*/ 905834 h 905834"/>
                <a:gd name="connsiteX4" fmla="*/ 0 w 2024725"/>
                <a:gd name="connsiteY4" fmla="*/ 0 h 905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4725" h="905834">
                  <a:moveTo>
                    <a:pt x="0" y="0"/>
                  </a:moveTo>
                  <a:lnTo>
                    <a:pt x="2024725" y="0"/>
                  </a:lnTo>
                  <a:lnTo>
                    <a:pt x="2024725" y="905834"/>
                  </a:lnTo>
                  <a:lnTo>
                    <a:pt x="0" y="90583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100" b="1" kern="1200" dirty="0">
                  <a:solidFill>
                    <a:srgbClr val="008CCE"/>
                  </a:solidFill>
                  <a:latin typeface="Source Sans Pro Black" panose="020B0803030403020204" pitchFamily="34" charset="0"/>
                  <a:ea typeface="Source Sans Pro Black" panose="020B0803030403020204" pitchFamily="34" charset="0"/>
                </a:rPr>
                <a:t>Красноперова Галина  </a:t>
              </a:r>
              <a:r>
                <a:rPr lang="ru-RU" sz="1050" kern="1200" dirty="0">
                  <a:solidFill>
                    <a:schemeClr val="bg2">
                      <a:lumMod val="25000"/>
                    </a:schemeClr>
                  </a:solidFill>
                  <a:latin typeface="Source Code Pro Semibold" panose="020B0609030403020204" pitchFamily="49" charset="0"/>
                  <a:ea typeface="Source Code Pro Semibold" panose="020B0609030403020204" pitchFamily="49" charset="0"/>
                </a:rPr>
                <a:t>- специалист по комплексной реабилитации.</a:t>
              </a:r>
              <a:endParaRPr lang="ru-RU" sz="1100" kern="1200" dirty="0"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</a:endParaRP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05C5522C-0C77-4B38-98E3-8373C990BAF1}"/>
              </a:ext>
            </a:extLst>
          </p:cNvPr>
          <p:cNvGrpSpPr/>
          <p:nvPr/>
        </p:nvGrpSpPr>
        <p:grpSpPr>
          <a:xfrm>
            <a:off x="6415528" y="4789108"/>
            <a:ext cx="4647735" cy="1598494"/>
            <a:chOff x="554050" y="1466780"/>
            <a:chExt cx="4647735" cy="1598494"/>
          </a:xfrm>
        </p:grpSpPr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id="{DF5CEB31-D88D-44F5-86ED-D218B95785BF}"/>
                </a:ext>
              </a:extLst>
            </p:cNvPr>
            <p:cNvSpPr/>
            <p:nvPr/>
          </p:nvSpPr>
          <p:spPr>
            <a:xfrm>
              <a:off x="554050" y="1466780"/>
              <a:ext cx="1598494" cy="1598494"/>
            </a:xfrm>
            <a:prstGeom prst="ellipse">
              <a:avLst/>
            </a:pr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r="2721"/>
              </a:stretch>
            </a:blipFill>
            <a:ln>
              <a:solidFill>
                <a:srgbClr val="008CCE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Полилиния: фигура 54">
              <a:extLst>
                <a:ext uri="{FF2B5EF4-FFF2-40B4-BE49-F238E27FC236}">
                  <a16:creationId xmlns:a16="http://schemas.microsoft.com/office/drawing/2014/main" id="{CDDA4051-3F40-42F6-AB91-3F067ADB0876}"/>
                </a:ext>
              </a:extLst>
            </p:cNvPr>
            <p:cNvSpPr/>
            <p:nvPr/>
          </p:nvSpPr>
          <p:spPr>
            <a:xfrm>
              <a:off x="2301037" y="1602935"/>
              <a:ext cx="2900748" cy="1326183"/>
            </a:xfrm>
            <a:custGeom>
              <a:avLst/>
              <a:gdLst>
                <a:gd name="connsiteX0" fmla="*/ 0 w 2024725"/>
                <a:gd name="connsiteY0" fmla="*/ 0 h 905834"/>
                <a:gd name="connsiteX1" fmla="*/ 2024725 w 2024725"/>
                <a:gd name="connsiteY1" fmla="*/ 0 h 905834"/>
                <a:gd name="connsiteX2" fmla="*/ 2024725 w 2024725"/>
                <a:gd name="connsiteY2" fmla="*/ 905834 h 905834"/>
                <a:gd name="connsiteX3" fmla="*/ 0 w 2024725"/>
                <a:gd name="connsiteY3" fmla="*/ 905834 h 905834"/>
                <a:gd name="connsiteX4" fmla="*/ 0 w 2024725"/>
                <a:gd name="connsiteY4" fmla="*/ 0 h 905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4725" h="905834">
                  <a:moveTo>
                    <a:pt x="0" y="0"/>
                  </a:moveTo>
                  <a:lnTo>
                    <a:pt x="2024725" y="0"/>
                  </a:lnTo>
                  <a:lnTo>
                    <a:pt x="2024725" y="905834"/>
                  </a:lnTo>
                  <a:lnTo>
                    <a:pt x="0" y="90583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100" b="1" kern="1200" dirty="0">
                  <a:solidFill>
                    <a:srgbClr val="008CCE"/>
                  </a:solidFill>
                  <a:latin typeface="Source Sans Pro Black" panose="020B0803030403020204" pitchFamily="34" charset="0"/>
                  <a:ea typeface="Source Sans Pro Black" panose="020B0803030403020204" pitchFamily="34" charset="0"/>
                </a:rPr>
                <a:t>Глаголева Татьяна  </a:t>
              </a:r>
              <a:r>
                <a:rPr lang="ru-RU" sz="1050" kern="1200" dirty="0">
                  <a:solidFill>
                    <a:schemeClr val="bg2">
                      <a:lumMod val="25000"/>
                    </a:schemeClr>
                  </a:solidFill>
                  <a:latin typeface="Source Code Pro Semibold" panose="020B0609030403020204" pitchFamily="49" charset="0"/>
                  <a:ea typeface="Source Code Pro Semibold" panose="020B0609030403020204" pitchFamily="49" charset="0"/>
                </a:rPr>
                <a:t>- инструктор адаптивной физкультуры.</a:t>
              </a:r>
              <a:endParaRPr lang="ru-RU" sz="1100" kern="1200" dirty="0"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</a:endParaRPr>
            </a:p>
          </p:txBody>
        </p:sp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57F9F6D0-D730-4554-9FCB-60BD1F7A5C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047" y="-193402"/>
            <a:ext cx="2214693" cy="1476462"/>
          </a:xfrm>
          <a:prstGeom prst="rect">
            <a:avLst/>
          </a:prstGeom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E7C73465-BCCB-4047-9998-012B0CD4E8CB}"/>
              </a:ext>
            </a:extLst>
          </p:cNvPr>
          <p:cNvGrpSpPr/>
          <p:nvPr/>
        </p:nvGrpSpPr>
        <p:grpSpPr>
          <a:xfrm>
            <a:off x="11447236" y="-766"/>
            <a:ext cx="792734" cy="6870878"/>
            <a:chOff x="11410674" y="-6439"/>
            <a:chExt cx="792734" cy="6870878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511240B9-78A7-4556-B478-01B88CFB60E4}"/>
                </a:ext>
              </a:extLst>
            </p:cNvPr>
            <p:cNvSpPr/>
            <p:nvPr/>
          </p:nvSpPr>
          <p:spPr>
            <a:xfrm>
              <a:off x="11410674" y="-6439"/>
              <a:ext cx="339557" cy="686963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B01D58AF-0900-4279-897C-21155B0FB57E}"/>
                </a:ext>
              </a:extLst>
            </p:cNvPr>
            <p:cNvSpPr/>
            <p:nvPr/>
          </p:nvSpPr>
          <p:spPr>
            <a:xfrm>
              <a:off x="11673982" y="-5197"/>
              <a:ext cx="339557" cy="6869636"/>
            </a:xfrm>
            <a:prstGeom prst="rect">
              <a:avLst/>
            </a:prstGeom>
            <a:solidFill>
              <a:srgbClr val="9ED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9ED450"/>
                </a:solidFill>
              </a:endParaRPr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B760CEF8-B202-46E9-B25C-160DBDDFA6D7}"/>
                </a:ext>
              </a:extLst>
            </p:cNvPr>
            <p:cNvSpPr/>
            <p:nvPr/>
          </p:nvSpPr>
          <p:spPr>
            <a:xfrm>
              <a:off x="11937356" y="-6439"/>
              <a:ext cx="266052" cy="6869636"/>
            </a:xfrm>
            <a:prstGeom prst="rect">
              <a:avLst/>
            </a:prstGeom>
            <a:solidFill>
              <a:srgbClr val="BC34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9ED4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0811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2AB045-6C75-4CB5-8F75-3875142AC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0" y="91906"/>
            <a:ext cx="1035553" cy="101743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1E00A8-D7BE-44CC-B5B8-DEE0DAE94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047" y="-193402"/>
            <a:ext cx="2214693" cy="1476462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9D4E539-012B-4949-85CC-742DD8D248DB}"/>
              </a:ext>
            </a:extLst>
          </p:cNvPr>
          <p:cNvGrpSpPr/>
          <p:nvPr/>
        </p:nvGrpSpPr>
        <p:grpSpPr>
          <a:xfrm>
            <a:off x="11447236" y="-766"/>
            <a:ext cx="792734" cy="6870878"/>
            <a:chOff x="11410674" y="-6439"/>
            <a:chExt cx="792734" cy="6870878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93CC2733-5B7B-4A3C-9DBA-9EDF236AFEFD}"/>
                </a:ext>
              </a:extLst>
            </p:cNvPr>
            <p:cNvSpPr/>
            <p:nvPr/>
          </p:nvSpPr>
          <p:spPr>
            <a:xfrm>
              <a:off x="11410674" y="-6439"/>
              <a:ext cx="339557" cy="686963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0195B6F0-1BB1-4243-A5F6-36FCC03455E1}"/>
                </a:ext>
              </a:extLst>
            </p:cNvPr>
            <p:cNvSpPr/>
            <p:nvPr/>
          </p:nvSpPr>
          <p:spPr>
            <a:xfrm>
              <a:off x="11673982" y="-5197"/>
              <a:ext cx="339557" cy="6869636"/>
            </a:xfrm>
            <a:prstGeom prst="rect">
              <a:avLst/>
            </a:prstGeom>
            <a:solidFill>
              <a:srgbClr val="9ED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9ED450"/>
                </a:solidFill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225FE85C-0140-450B-AB7E-FAB5145B0782}"/>
                </a:ext>
              </a:extLst>
            </p:cNvPr>
            <p:cNvSpPr/>
            <p:nvPr/>
          </p:nvSpPr>
          <p:spPr>
            <a:xfrm>
              <a:off x="11937356" y="-6439"/>
              <a:ext cx="266052" cy="6869636"/>
            </a:xfrm>
            <a:prstGeom prst="rect">
              <a:avLst/>
            </a:prstGeom>
            <a:solidFill>
              <a:srgbClr val="BC34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9ED450"/>
                </a:solidFill>
              </a:endParaRPr>
            </a:p>
          </p:txBody>
        </p:sp>
      </p:grp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8179EFD2-A3F3-4A63-99BF-CABBABE267BA}"/>
              </a:ext>
            </a:extLst>
          </p:cNvPr>
          <p:cNvSpPr txBox="1">
            <a:spLocks/>
          </p:cNvSpPr>
          <p:nvPr/>
        </p:nvSpPr>
        <p:spPr>
          <a:xfrm>
            <a:off x="562525" y="1283060"/>
            <a:ext cx="10620340" cy="14570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5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dirty="0">
                <a:ln w="0"/>
                <a:solidFill>
                  <a:srgbClr val="008CCE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Программа укрепления здоровья и благополучия сотрудников </a:t>
            </a:r>
            <a:r>
              <a:rPr lang="ru-RU" sz="16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подразумевает под собой комплекс мероприятий, предпринимаемых работодателем для улучшения состояния здоровья работников, улучшения микроклимата в коллективе, в целях профилактики заболеваний, повышения безопасности, производительности и эффективности труда работников.</a:t>
            </a:r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0659BFFF-8694-4DA4-9A77-2083BF8528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2846424"/>
              </p:ext>
            </p:extLst>
          </p:nvPr>
        </p:nvGraphicFramePr>
        <p:xfrm>
          <a:off x="562525" y="3016766"/>
          <a:ext cx="10694841" cy="3472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0CC6F403-3AD0-4DC3-993E-2C7734F90369}"/>
              </a:ext>
            </a:extLst>
          </p:cNvPr>
          <p:cNvSpPr txBox="1">
            <a:spLocks/>
          </p:cNvSpPr>
          <p:nvPr/>
        </p:nvSpPr>
        <p:spPr>
          <a:xfrm>
            <a:off x="2018748" y="368540"/>
            <a:ext cx="7274169" cy="464161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ln w="0"/>
                <a:solidFill>
                  <a:srgbClr val="008CC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НАПРАВЛЕНИЕ ПРОГРАММЫ</a:t>
            </a:r>
            <a:endParaRPr lang="ru-RU" dirty="0">
              <a:ln w="0"/>
              <a:solidFill>
                <a:srgbClr val="008CC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ource Sans Pro Black" panose="020B0803030403020204" pitchFamily="34" charset="0"/>
              <a:ea typeface="Source Sans Pro Black" panose="020B08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682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2AB045-6C75-4CB5-8F75-3875142AC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0" y="91906"/>
            <a:ext cx="1035553" cy="101743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1E00A8-D7BE-44CC-B5B8-DEE0DAE94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047" y="-193402"/>
            <a:ext cx="2214693" cy="1476462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9D4E539-012B-4949-85CC-742DD8D248DB}"/>
              </a:ext>
            </a:extLst>
          </p:cNvPr>
          <p:cNvGrpSpPr/>
          <p:nvPr/>
        </p:nvGrpSpPr>
        <p:grpSpPr>
          <a:xfrm>
            <a:off x="11447236" y="-766"/>
            <a:ext cx="792734" cy="6870878"/>
            <a:chOff x="11410674" y="-6439"/>
            <a:chExt cx="792734" cy="6870878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93CC2733-5B7B-4A3C-9DBA-9EDF236AFEFD}"/>
                </a:ext>
              </a:extLst>
            </p:cNvPr>
            <p:cNvSpPr/>
            <p:nvPr/>
          </p:nvSpPr>
          <p:spPr>
            <a:xfrm>
              <a:off x="11410674" y="-6439"/>
              <a:ext cx="339557" cy="686963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0195B6F0-1BB1-4243-A5F6-36FCC03455E1}"/>
                </a:ext>
              </a:extLst>
            </p:cNvPr>
            <p:cNvSpPr/>
            <p:nvPr/>
          </p:nvSpPr>
          <p:spPr>
            <a:xfrm>
              <a:off x="11673982" y="-5197"/>
              <a:ext cx="339557" cy="6869636"/>
            </a:xfrm>
            <a:prstGeom prst="rect">
              <a:avLst/>
            </a:prstGeom>
            <a:solidFill>
              <a:srgbClr val="9ED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9ED450"/>
                </a:solidFill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225FE85C-0140-450B-AB7E-FAB5145B0782}"/>
                </a:ext>
              </a:extLst>
            </p:cNvPr>
            <p:cNvSpPr/>
            <p:nvPr/>
          </p:nvSpPr>
          <p:spPr>
            <a:xfrm>
              <a:off x="11937356" y="-6439"/>
              <a:ext cx="266052" cy="6869636"/>
            </a:xfrm>
            <a:prstGeom prst="rect">
              <a:avLst/>
            </a:prstGeom>
            <a:solidFill>
              <a:srgbClr val="BC34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9ED450"/>
                </a:solidFill>
              </a:endParaRPr>
            </a:p>
          </p:txBody>
        </p:sp>
      </p:grp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8179EFD2-A3F3-4A63-99BF-CABBABE267BA}"/>
              </a:ext>
            </a:extLst>
          </p:cNvPr>
          <p:cNvSpPr txBox="1">
            <a:spLocks/>
          </p:cNvSpPr>
          <p:nvPr/>
        </p:nvSpPr>
        <p:spPr>
          <a:xfrm>
            <a:off x="562525" y="1211125"/>
            <a:ext cx="10620340" cy="163191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520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400" dirty="0">
                <a:ln w="0"/>
                <a:solidFill>
                  <a:srgbClr val="008CCE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Целевая аудитория:  </a:t>
            </a:r>
            <a:r>
              <a:rPr lang="ru-RU" sz="14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сотрудники учреждения, 98% женщины (возраст 23-69 лет).</a:t>
            </a:r>
          </a:p>
          <a:p>
            <a:pPr indent="25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ln w="0"/>
                <a:solidFill>
                  <a:srgbClr val="008CCE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Цель: </a:t>
            </a:r>
            <a:r>
              <a:rPr lang="ru-RU" sz="14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создание условий, повышающих мотивацию к формированию потребности в здоровом образе жизни, физической активности и правильном питании, снижающих риск развития социально значимых хронических заболеваний, создание условий благоприятного социально-психологического климата в коллективе, профилактики эмоционального выгорания, а также обеспечение безопасных и комфортных условий труда, предупреждение травматизма на рабочем месте.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374F7BE-1169-42C2-AF1D-32C63E6BCFE6}"/>
              </a:ext>
            </a:extLst>
          </p:cNvPr>
          <p:cNvGrpSpPr/>
          <p:nvPr/>
        </p:nvGrpSpPr>
        <p:grpSpPr>
          <a:xfrm>
            <a:off x="405207" y="3016766"/>
            <a:ext cx="10814909" cy="3472694"/>
            <a:chOff x="562525" y="3016766"/>
            <a:chExt cx="10694841" cy="3472694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87F16D3B-A426-4DC8-B8F7-568AE3C9947F}"/>
                </a:ext>
              </a:extLst>
            </p:cNvPr>
            <p:cNvSpPr/>
            <p:nvPr/>
          </p:nvSpPr>
          <p:spPr>
            <a:xfrm>
              <a:off x="562525" y="3016766"/>
              <a:ext cx="10694841" cy="3472694"/>
            </a:xfrm>
            <a:prstGeom prst="rect">
              <a:avLst/>
            </a:prstGeom>
            <a:ln>
              <a:noFill/>
            </a:ln>
          </p:spPr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C9223BD1-965B-4C55-8F72-4C6143908BA5}"/>
                </a:ext>
              </a:extLst>
            </p:cNvPr>
            <p:cNvSpPr/>
            <p:nvPr/>
          </p:nvSpPr>
          <p:spPr>
            <a:xfrm>
              <a:off x="718096" y="3131623"/>
              <a:ext cx="6847778" cy="3237696"/>
            </a:xfrm>
            <a:custGeom>
              <a:avLst/>
              <a:gdLst>
                <a:gd name="connsiteX0" fmla="*/ 0 w 5392532"/>
                <a:gd name="connsiteY0" fmla="*/ 0 h 3237696"/>
                <a:gd name="connsiteX1" fmla="*/ 5392532 w 5392532"/>
                <a:gd name="connsiteY1" fmla="*/ 0 h 3237696"/>
                <a:gd name="connsiteX2" fmla="*/ 5392532 w 5392532"/>
                <a:gd name="connsiteY2" fmla="*/ 3237696 h 3237696"/>
                <a:gd name="connsiteX3" fmla="*/ 0 w 5392532"/>
                <a:gd name="connsiteY3" fmla="*/ 3237696 h 3237696"/>
                <a:gd name="connsiteX4" fmla="*/ 0 w 5392532"/>
                <a:gd name="connsiteY4" fmla="*/ 0 h 323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2532" h="3237696">
                  <a:moveTo>
                    <a:pt x="0" y="0"/>
                  </a:moveTo>
                  <a:lnTo>
                    <a:pt x="5392532" y="0"/>
                  </a:lnTo>
                  <a:lnTo>
                    <a:pt x="5392532" y="3237696"/>
                  </a:lnTo>
                  <a:lnTo>
                    <a:pt x="0" y="323769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>
                  <a:solidFill>
                    <a:srgbClr val="008CCE"/>
                  </a:solidFill>
                  <a:latin typeface="Source Sans Pro Black" panose="020B0803030403020204" pitchFamily="34" charset="0"/>
                  <a:ea typeface="Source Sans Pro Black" panose="020B0803030403020204" pitchFamily="34" charset="0"/>
                </a:rPr>
                <a:t>Задачи: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200" kern="1200" dirty="0">
                  <a:solidFill>
                    <a:schemeClr val="bg2">
                      <a:lumMod val="25000"/>
                    </a:schemeClr>
                  </a:solidFill>
                  <a:latin typeface="Source Code Pro Semibold" panose="020B0609030403020204" pitchFamily="49" charset="0"/>
                  <a:ea typeface="Source Code Pro Semibold" panose="020B0609030403020204" pitchFamily="49" charset="0"/>
                </a:rPr>
                <a:t>Снижение уровня заболеваемости, восстановление трудового потенциала работников;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200" kern="1200" dirty="0">
                  <a:solidFill>
                    <a:schemeClr val="bg2">
                      <a:lumMod val="25000"/>
                    </a:schemeClr>
                  </a:solidFill>
                  <a:latin typeface="Source Code Pro Semibold" panose="020B0609030403020204" pitchFamily="49" charset="0"/>
                  <a:ea typeface="Source Code Pro Semibold" panose="020B0609030403020204" pitchFamily="49" charset="0"/>
                </a:rPr>
                <a:t>Повышение мотивации к формированию потребности в здоровом образе жизни;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200" kern="1200" dirty="0">
                  <a:solidFill>
                    <a:schemeClr val="bg2">
                      <a:lumMod val="25000"/>
                    </a:schemeClr>
                  </a:solidFill>
                  <a:latin typeface="Source Code Pro Semibold" panose="020B0609030403020204" pitchFamily="49" charset="0"/>
                  <a:ea typeface="Source Code Pro Semibold" panose="020B0609030403020204" pitchFamily="49" charset="0"/>
                </a:rPr>
                <a:t>Создание благоприятного социально-психологического климата в коллективе; 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200" kern="1200" dirty="0">
                  <a:solidFill>
                    <a:schemeClr val="bg2">
                      <a:lumMod val="25000"/>
                    </a:schemeClr>
                  </a:solidFill>
                  <a:latin typeface="Source Code Pro Semibold" panose="020B0609030403020204" pitchFamily="49" charset="0"/>
                  <a:ea typeface="Source Code Pro Semibold" panose="020B0609030403020204" pitchFamily="49" charset="0"/>
                </a:rPr>
                <a:t>Обеспечение психологической и физической устойчивости работников; 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200" kern="1200" dirty="0">
                  <a:solidFill>
                    <a:schemeClr val="bg2">
                      <a:lumMod val="25000"/>
                    </a:schemeClr>
                  </a:solidFill>
                  <a:latin typeface="Source Code Pro Semibold" panose="020B0609030403020204" pitchFamily="49" charset="0"/>
                  <a:ea typeface="Source Code Pro Semibold" panose="020B0609030403020204" pitchFamily="49" charset="0"/>
                </a:rPr>
                <a:t>Предупреждение травматизма и профессиональных заболеваний;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200" kern="1200" dirty="0">
                  <a:solidFill>
                    <a:schemeClr val="bg2">
                      <a:lumMod val="25000"/>
                    </a:schemeClr>
                  </a:solidFill>
                  <a:latin typeface="Source Code Pro Semibold" panose="020B0609030403020204" pitchFamily="49" charset="0"/>
                  <a:ea typeface="Source Code Pro Semibold" panose="020B0609030403020204" pitchFamily="49" charset="0"/>
                </a:rPr>
                <a:t>Укрепление здоровья работников и трудового долголетия; 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200" kern="1200" dirty="0">
                  <a:solidFill>
                    <a:schemeClr val="bg2">
                      <a:lumMod val="25000"/>
                    </a:schemeClr>
                  </a:solidFill>
                  <a:latin typeface="Source Code Pro Semibold" panose="020B0609030403020204" pitchFamily="49" charset="0"/>
                  <a:ea typeface="Source Code Pro Semibold" panose="020B0609030403020204" pitchFamily="49" charset="0"/>
                </a:rPr>
                <a:t>Обеспечение безопасных и комфортных условий труда;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200" kern="1200" dirty="0">
                  <a:solidFill>
                    <a:schemeClr val="bg2">
                      <a:lumMod val="25000"/>
                    </a:schemeClr>
                  </a:solidFill>
                  <a:latin typeface="Source Code Pro Semibold" panose="020B0609030403020204" pitchFamily="49" charset="0"/>
                  <a:ea typeface="Source Code Pro Semibold" panose="020B0609030403020204" pitchFamily="49" charset="0"/>
                </a:rPr>
                <a:t>Профилактика эмоционального выгорания; 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200" kern="1200" dirty="0">
                  <a:solidFill>
                    <a:schemeClr val="bg2">
                      <a:lumMod val="25000"/>
                    </a:schemeClr>
                  </a:solidFill>
                  <a:latin typeface="Source Code Pro Semibold" panose="020B0609030403020204" pitchFamily="49" charset="0"/>
                  <a:ea typeface="Source Code Pro Semibold" panose="020B0609030403020204" pitchFamily="49" charset="0"/>
                </a:rPr>
                <a:t>Повышение производительности труда.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200" kern="1200" dirty="0">
                  <a:solidFill>
                    <a:schemeClr val="bg2">
                      <a:lumMod val="25000"/>
                    </a:schemeClr>
                  </a:solidFill>
                  <a:latin typeface="Source Code Pro Semibold" panose="020B0609030403020204" pitchFamily="49" charset="0"/>
                  <a:ea typeface="Source Code Pro Semibold" panose="020B0609030403020204" pitchFamily="49" charset="0"/>
                </a:rPr>
                <a:t>Организация отдыха работников;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1200" kern="1200" dirty="0"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D22725D0-4E1B-454F-A567-E2415FA2C4EE}"/>
                </a:ext>
              </a:extLst>
            </p:cNvPr>
            <p:cNvSpPr/>
            <p:nvPr/>
          </p:nvSpPr>
          <p:spPr>
            <a:xfrm>
              <a:off x="7624928" y="3429000"/>
              <a:ext cx="3632438" cy="2469183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0CC6F403-3AD0-4DC3-993E-2C7734F90369}"/>
              </a:ext>
            </a:extLst>
          </p:cNvPr>
          <p:cNvSpPr txBox="1">
            <a:spLocks/>
          </p:cNvSpPr>
          <p:nvPr/>
        </p:nvSpPr>
        <p:spPr>
          <a:xfrm>
            <a:off x="2018748" y="368540"/>
            <a:ext cx="7274169" cy="464161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ln w="0"/>
                <a:solidFill>
                  <a:srgbClr val="008CC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УКРЕПЛЕНИЕ ЗДОРОВЬЯ СОТРУДНИКОВ</a:t>
            </a:r>
            <a:endParaRPr lang="ru-RU" dirty="0">
              <a:ln w="0"/>
              <a:solidFill>
                <a:srgbClr val="008CC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ource Sans Pro Black" panose="020B0803030403020204" pitchFamily="34" charset="0"/>
              <a:ea typeface="Source Sans Pro Black" panose="020B08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324901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2AB045-6C75-4CB5-8F75-3875142AC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0" y="91906"/>
            <a:ext cx="1035553" cy="101743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1E00A8-D7BE-44CC-B5B8-DEE0DAE94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047" y="-193402"/>
            <a:ext cx="2214693" cy="1476462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9D4E539-012B-4949-85CC-742DD8D248DB}"/>
              </a:ext>
            </a:extLst>
          </p:cNvPr>
          <p:cNvGrpSpPr/>
          <p:nvPr/>
        </p:nvGrpSpPr>
        <p:grpSpPr>
          <a:xfrm>
            <a:off x="11447236" y="-766"/>
            <a:ext cx="792734" cy="6870878"/>
            <a:chOff x="11410674" y="-6439"/>
            <a:chExt cx="792734" cy="6870878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93CC2733-5B7B-4A3C-9DBA-9EDF236AFEFD}"/>
                </a:ext>
              </a:extLst>
            </p:cNvPr>
            <p:cNvSpPr/>
            <p:nvPr/>
          </p:nvSpPr>
          <p:spPr>
            <a:xfrm>
              <a:off x="11410674" y="-6439"/>
              <a:ext cx="339557" cy="686963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0195B6F0-1BB1-4243-A5F6-36FCC03455E1}"/>
                </a:ext>
              </a:extLst>
            </p:cNvPr>
            <p:cNvSpPr/>
            <p:nvPr/>
          </p:nvSpPr>
          <p:spPr>
            <a:xfrm>
              <a:off x="11673982" y="-5197"/>
              <a:ext cx="339557" cy="6869636"/>
            </a:xfrm>
            <a:prstGeom prst="rect">
              <a:avLst/>
            </a:prstGeom>
            <a:solidFill>
              <a:srgbClr val="9ED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9ED450"/>
                </a:solidFill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225FE85C-0140-450B-AB7E-FAB5145B0782}"/>
                </a:ext>
              </a:extLst>
            </p:cNvPr>
            <p:cNvSpPr/>
            <p:nvPr/>
          </p:nvSpPr>
          <p:spPr>
            <a:xfrm>
              <a:off x="11937356" y="-6439"/>
              <a:ext cx="266052" cy="6869636"/>
            </a:xfrm>
            <a:prstGeom prst="rect">
              <a:avLst/>
            </a:prstGeom>
            <a:solidFill>
              <a:srgbClr val="BC34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9ED450"/>
                </a:solidFill>
              </a:endParaRPr>
            </a:p>
          </p:txBody>
        </p:sp>
      </p:grp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8179EFD2-A3F3-4A63-99BF-CABBABE267BA}"/>
              </a:ext>
            </a:extLst>
          </p:cNvPr>
          <p:cNvSpPr txBox="1">
            <a:spLocks/>
          </p:cNvSpPr>
          <p:nvPr/>
        </p:nvSpPr>
        <p:spPr>
          <a:xfrm>
            <a:off x="524294" y="1318850"/>
            <a:ext cx="8425926" cy="121240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200" dirty="0">
                <a:ln w="0"/>
                <a:solidFill>
                  <a:srgbClr val="008CCE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Создание благоприятной рабочей среды и оптимальных гигиенических условий для укрепления здоровья и благополучия работников организации:</a:t>
            </a:r>
          </a:p>
          <a:p>
            <a:pPr marL="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Изменение рабочей среды;</a:t>
            </a:r>
          </a:p>
          <a:p>
            <a:pPr marL="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Охрана и безопасность труда;</a:t>
            </a:r>
          </a:p>
          <a:p>
            <a:pPr marL="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Предупреждение несчастных случаев. </a:t>
            </a:r>
          </a:p>
        </p:txBody>
      </p: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0CC6F403-3AD0-4DC3-993E-2C7734F90369}"/>
              </a:ext>
            </a:extLst>
          </p:cNvPr>
          <p:cNvSpPr txBox="1">
            <a:spLocks/>
          </p:cNvSpPr>
          <p:nvPr/>
        </p:nvSpPr>
        <p:spPr>
          <a:xfrm>
            <a:off x="2018748" y="368540"/>
            <a:ext cx="7274169" cy="464161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ln w="0"/>
                <a:solidFill>
                  <a:srgbClr val="008CC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УКРЕПЛЕНИЕ ЗДОРОВЬЯ СОТРУДНИКОВ</a:t>
            </a:r>
            <a:endParaRPr lang="ru-RU" dirty="0">
              <a:ln w="0"/>
              <a:solidFill>
                <a:srgbClr val="008CC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ource Sans Pro Black" panose="020B0803030403020204" pitchFamily="34" charset="0"/>
              <a:ea typeface="Source Sans Pro Black" panose="020B08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B1196FCC-5D03-4F4E-8720-F8F7AC1305BD}"/>
              </a:ext>
            </a:extLst>
          </p:cNvPr>
          <p:cNvSpPr txBox="1">
            <a:spLocks/>
          </p:cNvSpPr>
          <p:nvPr/>
        </p:nvSpPr>
        <p:spPr>
          <a:xfrm>
            <a:off x="1958813" y="832701"/>
            <a:ext cx="7274169" cy="464161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600" dirty="0">
                <a:ln w="0"/>
                <a:solidFill>
                  <a:srgbClr val="008CC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НАПРАВЛЕНИЯ ПРОГРАММЫ</a:t>
            </a:r>
            <a:endParaRPr lang="ru-RU" sz="2000" dirty="0">
              <a:ln w="0"/>
              <a:solidFill>
                <a:srgbClr val="008CC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ource Sans Pro Black" panose="020B0803030403020204" pitchFamily="34" charset="0"/>
              <a:ea typeface="Source Sans Pro Black" panose="020B08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72C538BC-4B67-46D6-930C-D051EEDB261C}"/>
              </a:ext>
            </a:extLst>
          </p:cNvPr>
          <p:cNvSpPr txBox="1">
            <a:spLocks/>
          </p:cNvSpPr>
          <p:nvPr/>
        </p:nvSpPr>
        <p:spPr>
          <a:xfrm>
            <a:off x="524293" y="2476048"/>
            <a:ext cx="8425927" cy="11610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200" dirty="0">
                <a:ln w="0"/>
                <a:solidFill>
                  <a:srgbClr val="008CCE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Страхование:</a:t>
            </a:r>
          </a:p>
          <a:p>
            <a:pPr marL="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 Обязательное социальное страхование;</a:t>
            </a:r>
          </a:p>
          <a:p>
            <a:pPr marL="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 Пенсионное страхование;</a:t>
            </a:r>
          </a:p>
          <a:p>
            <a:pPr marL="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 Добровольное медицинское страхование.</a:t>
            </a: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993C3030-66D4-46A0-944D-19ABC3551345}"/>
              </a:ext>
            </a:extLst>
          </p:cNvPr>
          <p:cNvSpPr txBox="1">
            <a:spLocks/>
          </p:cNvSpPr>
          <p:nvPr/>
        </p:nvSpPr>
        <p:spPr>
          <a:xfrm>
            <a:off x="524292" y="3629456"/>
            <a:ext cx="8226092" cy="10174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200" dirty="0">
                <a:ln w="0"/>
                <a:solidFill>
                  <a:srgbClr val="008CCE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Медицинские мероприятия:</a:t>
            </a:r>
          </a:p>
          <a:p>
            <a:pPr marL="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 Вакцинация; </a:t>
            </a:r>
          </a:p>
          <a:p>
            <a:pPr marL="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 Профилактические осмотры; </a:t>
            </a:r>
          </a:p>
          <a:p>
            <a:pPr marL="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 Диспансеризация.</a:t>
            </a: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6463B6E9-F138-40FF-BCBE-716153597D25}"/>
              </a:ext>
            </a:extLst>
          </p:cNvPr>
          <p:cNvSpPr txBox="1">
            <a:spLocks/>
          </p:cNvSpPr>
          <p:nvPr/>
        </p:nvSpPr>
        <p:spPr>
          <a:xfrm>
            <a:off x="524292" y="4646888"/>
            <a:ext cx="8768625" cy="95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200" dirty="0">
                <a:ln w="0"/>
                <a:solidFill>
                  <a:srgbClr val="008CCE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Сохранение физического здоровья</a:t>
            </a:r>
          </a:p>
          <a:p>
            <a:pPr marL="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 </a:t>
            </a:r>
            <a:r>
              <a:rPr lang="ru-RU" sz="12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Повышение физической активности; </a:t>
            </a:r>
          </a:p>
          <a:p>
            <a:pPr marL="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 Профилактика социально значимых хронических заболеваний; </a:t>
            </a:r>
          </a:p>
          <a:p>
            <a:pPr marL="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 Проведение мероприятий по популяризации ЗОЖ. </a:t>
            </a: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0CAF6A40-1BA8-4F5C-9EAC-C73EC0CE2B5A}"/>
              </a:ext>
            </a:extLst>
          </p:cNvPr>
          <p:cNvSpPr txBox="1">
            <a:spLocks/>
          </p:cNvSpPr>
          <p:nvPr/>
        </p:nvSpPr>
        <p:spPr>
          <a:xfrm>
            <a:off x="524291" y="5596889"/>
            <a:ext cx="9346383" cy="8039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200" dirty="0">
                <a:ln w="0"/>
                <a:solidFill>
                  <a:srgbClr val="008CCE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Сохранение психологического здоровья:</a:t>
            </a:r>
          </a:p>
          <a:p>
            <a:pPr marL="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 Проведение мероприятий сохранения психоэмоционального состояния работников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351BE2A-29BC-4F24-880B-3702EDCD71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9230" y="2284769"/>
            <a:ext cx="3558604" cy="355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20885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2AB045-6C75-4CB5-8F75-3875142AC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0" y="91906"/>
            <a:ext cx="1035553" cy="101743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1E00A8-D7BE-44CC-B5B8-DEE0DAE94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047" y="-193402"/>
            <a:ext cx="2214693" cy="1476462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9D4E539-012B-4949-85CC-742DD8D248DB}"/>
              </a:ext>
            </a:extLst>
          </p:cNvPr>
          <p:cNvGrpSpPr/>
          <p:nvPr/>
        </p:nvGrpSpPr>
        <p:grpSpPr>
          <a:xfrm>
            <a:off x="11447236" y="-766"/>
            <a:ext cx="792734" cy="6870878"/>
            <a:chOff x="11410674" y="-6439"/>
            <a:chExt cx="792734" cy="6870878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93CC2733-5B7B-4A3C-9DBA-9EDF236AFEFD}"/>
                </a:ext>
              </a:extLst>
            </p:cNvPr>
            <p:cNvSpPr/>
            <p:nvPr/>
          </p:nvSpPr>
          <p:spPr>
            <a:xfrm>
              <a:off x="11410674" y="-6439"/>
              <a:ext cx="339557" cy="686963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0195B6F0-1BB1-4243-A5F6-36FCC03455E1}"/>
                </a:ext>
              </a:extLst>
            </p:cNvPr>
            <p:cNvSpPr/>
            <p:nvPr/>
          </p:nvSpPr>
          <p:spPr>
            <a:xfrm>
              <a:off x="11673982" y="-5197"/>
              <a:ext cx="339557" cy="6869636"/>
            </a:xfrm>
            <a:prstGeom prst="rect">
              <a:avLst/>
            </a:prstGeom>
            <a:solidFill>
              <a:srgbClr val="9ED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9ED450"/>
                </a:solidFill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225FE85C-0140-450B-AB7E-FAB5145B0782}"/>
                </a:ext>
              </a:extLst>
            </p:cNvPr>
            <p:cNvSpPr/>
            <p:nvPr/>
          </p:nvSpPr>
          <p:spPr>
            <a:xfrm>
              <a:off x="11937356" y="-6439"/>
              <a:ext cx="266052" cy="6869636"/>
            </a:xfrm>
            <a:prstGeom prst="rect">
              <a:avLst/>
            </a:prstGeom>
            <a:solidFill>
              <a:srgbClr val="BC34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9ED450"/>
                </a:solidFill>
              </a:endParaRPr>
            </a:p>
          </p:txBody>
        </p:sp>
      </p:grp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8179EFD2-A3F3-4A63-99BF-CABBABE267BA}"/>
              </a:ext>
            </a:extLst>
          </p:cNvPr>
          <p:cNvSpPr txBox="1">
            <a:spLocks/>
          </p:cNvSpPr>
          <p:nvPr/>
        </p:nvSpPr>
        <p:spPr>
          <a:xfrm>
            <a:off x="1946534" y="772574"/>
            <a:ext cx="7418596" cy="7356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400" dirty="0">
                <a:ln w="0"/>
                <a:solidFill>
                  <a:srgbClr val="008CCE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Создание благоприятной рабочей среды и оптимальных гигиенических условий для укрепления здоровья и благополучия работников организации</a:t>
            </a:r>
            <a:endParaRPr lang="ru-RU" sz="1400" dirty="0">
              <a:ln w="0"/>
              <a:solidFill>
                <a:schemeClr val="bg2">
                  <a:lumMod val="25000"/>
                </a:schemeClr>
              </a:solidFill>
              <a:latin typeface="Source Code Pro Semibold" panose="020B0609030403020204" pitchFamily="49" charset="0"/>
              <a:ea typeface="Source Code Pro Semibold" panose="020B0609030403020204" pitchFamily="49" charset="0"/>
              <a:cs typeface="Arial" panose="020B0604020202020204" pitchFamily="34" charset="0"/>
            </a:endParaRPr>
          </a:p>
        </p:txBody>
      </p: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0CC6F403-3AD0-4DC3-993E-2C7734F90369}"/>
              </a:ext>
            </a:extLst>
          </p:cNvPr>
          <p:cNvSpPr txBox="1">
            <a:spLocks/>
          </p:cNvSpPr>
          <p:nvPr/>
        </p:nvSpPr>
        <p:spPr>
          <a:xfrm>
            <a:off x="2018748" y="368540"/>
            <a:ext cx="7274169" cy="464161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ln w="0"/>
                <a:solidFill>
                  <a:srgbClr val="008CC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УКРЕПЛЕНИЕ ЗДОРОВЬЯ СОТРУДНИКОВ</a:t>
            </a:r>
            <a:endParaRPr lang="ru-RU" dirty="0">
              <a:ln w="0"/>
              <a:solidFill>
                <a:srgbClr val="008CC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ource Sans Pro Black" panose="020B0803030403020204" pitchFamily="34" charset="0"/>
              <a:ea typeface="Source Sans Pro Black" panose="020B0803030403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0F130813-33DD-472C-BE28-D1EC2255D458}"/>
              </a:ext>
            </a:extLst>
          </p:cNvPr>
          <p:cNvSpPr txBox="1">
            <a:spLocks/>
          </p:cNvSpPr>
          <p:nvPr/>
        </p:nvSpPr>
        <p:spPr>
          <a:xfrm>
            <a:off x="307385" y="1496515"/>
            <a:ext cx="5391894" cy="29487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1200" dirty="0">
                <a:ln w="0"/>
                <a:solidFill>
                  <a:srgbClr val="008CCE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Изменение рабочей среды: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sz="1100" dirty="0">
                <a:ln w="0"/>
                <a:solidFill>
                  <a:schemeClr val="bg2">
                    <a:lumMod val="2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Повышение комфорта рабочей среды:</a:t>
            </a:r>
          </a:p>
          <a:p>
            <a:pPr marL="628650" lvl="1" indent="-171450"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регулируемые кресла и столы;</a:t>
            </a:r>
          </a:p>
          <a:p>
            <a:pPr marL="628650" lvl="1" indent="-171450"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эргономичные клавиатуры и мыши;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ru-RU" sz="900" dirty="0">
              <a:ln w="0"/>
              <a:solidFill>
                <a:schemeClr val="bg2">
                  <a:lumMod val="25000"/>
                </a:schemeClr>
              </a:solidFill>
              <a:latin typeface="Source Code Pro Semibold" panose="020B0609030403020204" pitchFamily="49" charset="0"/>
              <a:ea typeface="Source Code Pro Semibold" panose="020B0609030403020204" pitchFamily="49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sz="1100" dirty="0">
                <a:ln w="0"/>
                <a:solidFill>
                  <a:schemeClr val="bg2">
                    <a:lumMod val="2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 Изменение качества воздуха:</a:t>
            </a:r>
          </a:p>
          <a:p>
            <a:pPr marL="628650" lvl="1" indent="-171450"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установка систем вентиляции и кондиционирования;</a:t>
            </a:r>
          </a:p>
          <a:p>
            <a:pPr marL="628650" lvl="1" indent="-171450"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использование растений для очистки воздуха;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ru-RU" sz="900" dirty="0">
              <a:ln w="0"/>
              <a:solidFill>
                <a:schemeClr val="bg2">
                  <a:lumMod val="25000"/>
                </a:schemeClr>
              </a:solidFill>
              <a:latin typeface="Source Code Pro Semibold" panose="020B0609030403020204" pitchFamily="49" charset="0"/>
              <a:ea typeface="Source Code Pro Semibold" panose="020B0609030403020204" pitchFamily="49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sz="1100" dirty="0">
                <a:ln w="0"/>
                <a:solidFill>
                  <a:schemeClr val="bg2">
                    <a:lumMod val="2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Улучшение освещения: </a:t>
            </a:r>
          </a:p>
          <a:p>
            <a:pPr marL="685800" lvl="1" indent="-228600"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установка освещения обеспечивающее комфорт для глаз;</a:t>
            </a:r>
          </a:p>
          <a:p>
            <a:pPr marL="685800" lvl="1" indent="-228600"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достаточное количество естественного света;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ru-RU" sz="900" dirty="0">
              <a:ln w="0"/>
              <a:solidFill>
                <a:schemeClr val="bg2">
                  <a:lumMod val="25000"/>
                </a:schemeClr>
              </a:solidFill>
              <a:latin typeface="Source Code Pro Semibold" panose="020B0609030403020204" pitchFamily="49" charset="0"/>
              <a:ea typeface="Source Code Pro Semibold" panose="020B0609030403020204" pitchFamily="49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sz="1100" dirty="0">
                <a:ln w="0"/>
                <a:solidFill>
                  <a:schemeClr val="bg2">
                    <a:lumMod val="2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Поддержание оптимальной температуры и влажности воздуха:</a:t>
            </a:r>
          </a:p>
          <a:p>
            <a:pPr marL="628650" lvl="1" indent="-171450"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установка современных систем отопления и охлаждения.</a:t>
            </a:r>
            <a:endParaRPr lang="ru-RU" sz="1100" dirty="0">
              <a:ln w="0"/>
              <a:solidFill>
                <a:schemeClr val="bg2">
                  <a:lumMod val="25000"/>
                </a:schemeClr>
              </a:solidFill>
              <a:latin typeface="Source Code Pro Semibold" panose="020B0609030403020204" pitchFamily="49" charset="0"/>
              <a:ea typeface="Source Code Pro Semibold" panose="020B0609030403020204" pitchFamily="49" charset="0"/>
              <a:cs typeface="Arial" panose="020B0604020202020204" pitchFamily="34" charset="0"/>
            </a:endParaRPr>
          </a:p>
        </p:txBody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id="{3288F021-300E-4BDB-A05A-536FD229F706}"/>
              </a:ext>
            </a:extLst>
          </p:cNvPr>
          <p:cNvSpPr txBox="1">
            <a:spLocks/>
          </p:cNvSpPr>
          <p:nvPr/>
        </p:nvSpPr>
        <p:spPr>
          <a:xfrm>
            <a:off x="154300" y="4344054"/>
            <a:ext cx="5562213" cy="10174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1200" dirty="0">
                <a:ln w="0"/>
                <a:solidFill>
                  <a:srgbClr val="008CCE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Охрана безопасности труда:</a:t>
            </a:r>
          </a:p>
          <a:p>
            <a:pPr marL="628650" lvl="1" indent="-171450"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sz="9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проведение СОУТ на рабочих местах;</a:t>
            </a:r>
          </a:p>
          <a:p>
            <a:pPr marL="628650" lvl="1" indent="-171450"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sz="9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организация производственного санитарного контроля.</a:t>
            </a:r>
          </a:p>
          <a:p>
            <a:pPr marL="628650" lvl="1" indent="-171450"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ru-RU" sz="900" dirty="0">
              <a:ln w="0"/>
              <a:solidFill>
                <a:schemeClr val="bg2">
                  <a:lumMod val="25000"/>
                </a:schemeClr>
              </a:solidFill>
              <a:latin typeface="Source Code Pro Semibold" panose="020B0609030403020204" pitchFamily="49" charset="0"/>
              <a:ea typeface="Source Code Pro Semibold" panose="020B0609030403020204" pitchFamily="49" charset="0"/>
              <a:cs typeface="Arial" panose="020B0604020202020204" pitchFamily="34" charset="0"/>
            </a:endParaRPr>
          </a:p>
        </p:txBody>
      </p:sp>
      <p:sp>
        <p:nvSpPr>
          <p:cNvPr id="22" name="Подзаголовок 2">
            <a:extLst>
              <a:ext uri="{FF2B5EF4-FFF2-40B4-BE49-F238E27FC236}">
                <a16:creationId xmlns:a16="http://schemas.microsoft.com/office/drawing/2014/main" id="{736B8F35-16F1-4C11-97F6-16C7BF7070CF}"/>
              </a:ext>
            </a:extLst>
          </p:cNvPr>
          <p:cNvSpPr txBox="1">
            <a:spLocks/>
          </p:cNvSpPr>
          <p:nvPr/>
        </p:nvSpPr>
        <p:spPr>
          <a:xfrm>
            <a:off x="213797" y="5169160"/>
            <a:ext cx="5485482" cy="10174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1200" dirty="0">
                <a:ln w="0"/>
                <a:solidFill>
                  <a:srgbClr val="008CCE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Предупреждение несчастных случаев:</a:t>
            </a:r>
          </a:p>
          <a:p>
            <a:pPr marL="628650" lvl="1" indent="-171450"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sz="9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проведение оценки профессиональных рисков;</a:t>
            </a:r>
          </a:p>
          <a:p>
            <a:pPr marL="628650" lvl="1" indent="-171450"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sz="9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обучение и инструктажи по предотвращению риска получения травмы.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endParaRPr lang="ru-RU" sz="900" dirty="0">
              <a:ln w="0"/>
              <a:solidFill>
                <a:schemeClr val="bg2">
                  <a:lumMod val="25000"/>
                </a:schemeClr>
              </a:solidFill>
              <a:latin typeface="Source Code Pro Semibold" panose="020B0609030403020204" pitchFamily="49" charset="0"/>
              <a:ea typeface="Source Code Pro Semibold" panose="020B0609030403020204" pitchFamily="49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BBA598C-BE8A-401E-8C47-CF3DFD170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279" y="1912273"/>
            <a:ext cx="5544977" cy="392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04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2AB045-6C75-4CB5-8F75-3875142AC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0" y="91906"/>
            <a:ext cx="1035553" cy="101743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1E00A8-D7BE-44CC-B5B8-DEE0DAE94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047" y="-193402"/>
            <a:ext cx="2214693" cy="1476462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9D4E539-012B-4949-85CC-742DD8D248DB}"/>
              </a:ext>
            </a:extLst>
          </p:cNvPr>
          <p:cNvGrpSpPr/>
          <p:nvPr/>
        </p:nvGrpSpPr>
        <p:grpSpPr>
          <a:xfrm>
            <a:off x="11447236" y="-766"/>
            <a:ext cx="792734" cy="6870878"/>
            <a:chOff x="11410674" y="-6439"/>
            <a:chExt cx="792734" cy="6870878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93CC2733-5B7B-4A3C-9DBA-9EDF236AFEFD}"/>
                </a:ext>
              </a:extLst>
            </p:cNvPr>
            <p:cNvSpPr/>
            <p:nvPr/>
          </p:nvSpPr>
          <p:spPr>
            <a:xfrm>
              <a:off x="11410674" y="-6439"/>
              <a:ext cx="339557" cy="686963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0195B6F0-1BB1-4243-A5F6-36FCC03455E1}"/>
                </a:ext>
              </a:extLst>
            </p:cNvPr>
            <p:cNvSpPr/>
            <p:nvPr/>
          </p:nvSpPr>
          <p:spPr>
            <a:xfrm>
              <a:off x="11673982" y="-5197"/>
              <a:ext cx="339557" cy="6869636"/>
            </a:xfrm>
            <a:prstGeom prst="rect">
              <a:avLst/>
            </a:prstGeom>
            <a:solidFill>
              <a:srgbClr val="9ED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9ED450"/>
                </a:solidFill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225FE85C-0140-450B-AB7E-FAB5145B0782}"/>
                </a:ext>
              </a:extLst>
            </p:cNvPr>
            <p:cNvSpPr/>
            <p:nvPr/>
          </p:nvSpPr>
          <p:spPr>
            <a:xfrm>
              <a:off x="11937356" y="-6439"/>
              <a:ext cx="266052" cy="6869636"/>
            </a:xfrm>
            <a:prstGeom prst="rect">
              <a:avLst/>
            </a:prstGeom>
            <a:solidFill>
              <a:srgbClr val="BC34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9ED450"/>
                </a:solidFill>
              </a:endParaRPr>
            </a:p>
          </p:txBody>
        </p:sp>
      </p:grp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0CC6F403-3AD0-4DC3-993E-2C7734F90369}"/>
              </a:ext>
            </a:extLst>
          </p:cNvPr>
          <p:cNvSpPr txBox="1">
            <a:spLocks/>
          </p:cNvSpPr>
          <p:nvPr/>
        </p:nvSpPr>
        <p:spPr>
          <a:xfrm>
            <a:off x="2018748" y="368540"/>
            <a:ext cx="7274169" cy="464161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ln w="0"/>
                <a:solidFill>
                  <a:srgbClr val="008CC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УКРЕПЛЕНИЕ ЗДОРОВЬЯ СОТРУДНИКОВ</a:t>
            </a:r>
            <a:endParaRPr lang="ru-RU" dirty="0">
              <a:ln w="0"/>
              <a:solidFill>
                <a:srgbClr val="008CC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ource Sans Pro Black" panose="020B0803030403020204" pitchFamily="34" charset="0"/>
              <a:ea typeface="Source Sans Pro Black" panose="020B08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A510CE3-A1D0-4E17-BBCE-BF8053F5E2A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1720" y="1539009"/>
            <a:ext cx="1670685" cy="1367246"/>
          </a:xfrm>
          <a:prstGeom prst="rect">
            <a:avLst/>
          </a:prstGeom>
          <a:noFill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40A4B13-7C94-4BAD-BC6A-F548E6C29A0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217" y="1617380"/>
            <a:ext cx="1670685" cy="1221740"/>
          </a:xfrm>
          <a:prstGeom prst="rect">
            <a:avLst/>
          </a:prstGeom>
          <a:noFill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2E09281-DBB5-469D-ADCE-E5ED5E965663}"/>
              </a:ext>
            </a:extLst>
          </p:cNvPr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7223" y="1617380"/>
            <a:ext cx="1703705" cy="1134745"/>
          </a:xfrm>
          <a:prstGeom prst="rect">
            <a:avLst/>
          </a:prstGeom>
          <a:noFill/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13119A7-F114-4855-9C07-2BE7D09C2B57}"/>
              </a:ext>
            </a:extLst>
          </p:cNvPr>
          <p:cNvSpPr/>
          <p:nvPr/>
        </p:nvSpPr>
        <p:spPr>
          <a:xfrm>
            <a:off x="338261" y="3010162"/>
            <a:ext cx="3360974" cy="3249930"/>
          </a:xfrm>
          <a:prstGeom prst="rect">
            <a:avLst/>
          </a:prstGeom>
          <a:noFill/>
          <a:ln>
            <a:solidFill>
              <a:srgbClr val="BC34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just" fontAlgn="base">
              <a:buFont typeface="Wingdings" panose="05000000000000000000" pitchFamily="2" charset="2"/>
              <a:buChar char="§"/>
            </a:pPr>
            <a:r>
              <a:rPr lang="ru-RU" sz="1200" dirty="0">
                <a:ln w="0"/>
                <a:solidFill>
                  <a:schemeClr val="bg2">
                    <a:lumMod val="2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Обязательное социальное страхование: </a:t>
            </a:r>
          </a:p>
          <a:p>
            <a:pPr algn="just" fontAlgn="base"/>
            <a:r>
              <a:rPr lang="ru-RU" sz="10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Полностью покрывает риск временной нетрудоспособности сотрудников (охват — 100%) </a:t>
            </a:r>
          </a:p>
          <a:p>
            <a:pPr algn="just" fontAlgn="base"/>
            <a:r>
              <a:rPr lang="ru-RU" sz="1400" b="1" spc="-25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 algn="just" fontAlgn="base">
              <a:buFont typeface="Wingdings" panose="05000000000000000000" pitchFamily="2" charset="2"/>
              <a:buChar char="§"/>
            </a:pPr>
            <a:r>
              <a:rPr lang="ru-RU" sz="1200" dirty="0">
                <a:ln w="0"/>
                <a:solidFill>
                  <a:schemeClr val="bg2">
                    <a:lumMod val="2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Пенсионное страхование: </a:t>
            </a:r>
            <a:endParaRPr lang="ru-RU" sz="1000" dirty="0">
              <a:ln w="0"/>
              <a:solidFill>
                <a:schemeClr val="bg2">
                  <a:lumMod val="25000"/>
                </a:schemeClr>
              </a:solidFill>
              <a:latin typeface="Source Code Pro Semibold" panose="020B0609030403020204" pitchFamily="49" charset="0"/>
              <a:ea typeface="Source Code Pro Semibold" panose="020B0609030403020204" pitchFamily="49" charset="0"/>
              <a:cs typeface="Arial" panose="020B0604020202020204" pitchFamily="34" charset="0"/>
            </a:endParaRPr>
          </a:p>
          <a:p>
            <a:pPr algn="just" fontAlgn="base"/>
            <a:r>
              <a:rPr lang="ru-RU" sz="10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Предоставляет сотрудникам право на получение пенсии   </a:t>
            </a:r>
          </a:p>
          <a:p>
            <a:pPr algn="just" fontAlgn="base"/>
            <a:r>
              <a:rPr lang="ru-RU" sz="140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 fontAlgn="base">
              <a:buFont typeface="Wingdings" panose="05000000000000000000" pitchFamily="2" charset="2"/>
              <a:buChar char="§"/>
            </a:pPr>
            <a:r>
              <a:rPr lang="ru-RU" sz="1200" dirty="0">
                <a:ln w="0"/>
                <a:solidFill>
                  <a:schemeClr val="bg2">
                    <a:lumMod val="2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Добровольное медицинское    страхование: </a:t>
            </a:r>
          </a:p>
          <a:p>
            <a:pPr algn="just" fontAlgn="base"/>
            <a:r>
              <a:rPr lang="ru-RU" sz="10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Дополнительно обеспечивают доступ к качественной медицинской помощи вне рамок ОМС. Программой пользуется 20% сотрудников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1400" kern="100" dirty="0">
                <a:effectLst/>
                <a:ea typeface="Aptos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EF551B9-B159-492F-B617-434D43BF1824}"/>
              </a:ext>
            </a:extLst>
          </p:cNvPr>
          <p:cNvSpPr/>
          <p:nvPr/>
        </p:nvSpPr>
        <p:spPr>
          <a:xfrm>
            <a:off x="3911898" y="3010162"/>
            <a:ext cx="3604186" cy="3249930"/>
          </a:xfrm>
          <a:prstGeom prst="rect">
            <a:avLst/>
          </a:prstGeom>
          <a:noFill/>
          <a:ln>
            <a:solidFill>
              <a:srgbClr val="9ED4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fontAlgn="base"/>
            <a:r>
              <a:rPr lang="ru-RU" sz="10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Реализация программы позволила значительно укрепить здоровье сотрудников, повысить работоспособность и создать благоприятные условия труда.</a:t>
            </a:r>
          </a:p>
          <a:p>
            <a:pPr algn="just" fontAlgn="base"/>
            <a:r>
              <a:rPr lang="ru-RU" sz="1200" b="1" spc="-25" dirty="0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 algn="just" fontAlgn="base">
              <a:buFont typeface="Wingdings" panose="05000000000000000000" pitchFamily="2" charset="2"/>
              <a:buChar char="§"/>
            </a:pPr>
            <a:r>
              <a:rPr lang="ru-RU" sz="1200" dirty="0">
                <a:ln w="0"/>
                <a:solidFill>
                  <a:schemeClr val="bg2">
                    <a:lumMod val="2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Здоровье сотрудников улучшилось: </a:t>
            </a:r>
          </a:p>
          <a:p>
            <a:pPr marL="171450" indent="-171450" algn="just" fontAlgn="base">
              <a:buFont typeface="Wingdings" panose="05000000000000000000" pitchFamily="2" charset="2"/>
              <a:buChar char="§"/>
            </a:pPr>
            <a:r>
              <a:rPr lang="ru-RU" sz="10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Среднее количество пропущенных рабочих дней снизилось на 25%.</a:t>
            </a:r>
          </a:p>
          <a:p>
            <a:pPr algn="just" fontAlgn="base"/>
            <a:r>
              <a:rPr lang="ru-RU" sz="120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 algn="just" fontAlgn="base">
              <a:buFont typeface="Wingdings" panose="05000000000000000000" pitchFamily="2" charset="2"/>
              <a:buChar char="§"/>
            </a:pPr>
            <a:r>
              <a:rPr lang="ru-RU" sz="1200" dirty="0">
                <a:ln w="0"/>
                <a:solidFill>
                  <a:schemeClr val="bg2">
                    <a:lumMod val="2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Рост эффективности труда: </a:t>
            </a:r>
          </a:p>
          <a:p>
            <a:pPr algn="just" fontAlgn="base"/>
            <a:r>
              <a:rPr lang="ru-RU" sz="10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Уровень удовлетворенности работой вырос на 18%, производительность выросла на 10%.</a:t>
            </a:r>
          </a:p>
          <a:p>
            <a:pPr algn="just" fontAlgn="base"/>
            <a:r>
              <a:rPr lang="ru-RU" sz="120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 algn="just" fontAlgn="base">
              <a:buFont typeface="Wingdings" panose="05000000000000000000" pitchFamily="2" charset="2"/>
              <a:buChar char="§"/>
            </a:pPr>
            <a:r>
              <a:rPr lang="ru-RU" sz="1200" dirty="0">
                <a:ln w="0"/>
                <a:solidFill>
                  <a:schemeClr val="bg2">
                    <a:lumMod val="2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Психологический климат: </a:t>
            </a:r>
          </a:p>
          <a:p>
            <a:pPr algn="just" fontAlgn="base"/>
            <a:r>
              <a:rPr lang="ru-RU" sz="10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Общий уровень стресса сотрудников снизился на 12%.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200" kern="100" dirty="0">
                <a:effectLst/>
                <a:ea typeface="Aptos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E8534CE-CC65-4948-B690-601A1B0A494E}"/>
              </a:ext>
            </a:extLst>
          </p:cNvPr>
          <p:cNvSpPr/>
          <p:nvPr/>
        </p:nvSpPr>
        <p:spPr>
          <a:xfrm>
            <a:off x="7712676" y="3010162"/>
            <a:ext cx="3544691" cy="3262556"/>
          </a:xfrm>
          <a:prstGeom prst="rect">
            <a:avLst/>
          </a:prstGeom>
          <a:noFill/>
          <a:ln>
            <a:solidFill>
              <a:srgbClr val="008CC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fontAlgn="base"/>
            <a:r>
              <a:rPr lang="ru-RU" sz="1100" dirty="0">
                <a:ln w="0"/>
                <a:solidFill>
                  <a:schemeClr val="bg2">
                    <a:lumMod val="2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Вакцинация: </a:t>
            </a:r>
          </a:p>
          <a:p>
            <a:pPr algn="just" fontAlgn="base"/>
            <a:r>
              <a:rPr lang="ru-RU" sz="9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Организована обязательная вакцинальная кампания для профилактики гриппа и COVID-19 (вакцинированы 95% сотрудников).</a:t>
            </a:r>
          </a:p>
          <a:p>
            <a:pPr algn="just" fontAlgn="base"/>
            <a:r>
              <a:rPr lang="ru-RU" sz="9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 </a:t>
            </a:r>
          </a:p>
          <a:p>
            <a:pPr algn="just" fontAlgn="base"/>
            <a:r>
              <a:rPr lang="ru-RU" sz="1100" dirty="0">
                <a:ln w="0"/>
                <a:solidFill>
                  <a:schemeClr val="bg2">
                    <a:lumMod val="2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Профилактические осмотры: </a:t>
            </a:r>
            <a:endParaRPr lang="ru-RU" sz="900" dirty="0">
              <a:ln w="0"/>
              <a:solidFill>
                <a:schemeClr val="bg2">
                  <a:lumMod val="25000"/>
                </a:schemeClr>
              </a:solidFill>
              <a:latin typeface="Source Code Pro Semibold" panose="020B0609030403020204" pitchFamily="49" charset="0"/>
              <a:ea typeface="Source Code Pro Semibold" panose="020B0609030403020204" pitchFamily="49" charset="0"/>
              <a:cs typeface="Arial" panose="020B0604020202020204" pitchFamily="34" charset="0"/>
            </a:endParaRPr>
          </a:p>
          <a:p>
            <a:pPr algn="just" fontAlgn="base"/>
            <a:r>
              <a:rPr lang="ru-RU" sz="9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Проводятся регулярно (охвачены 85% сотрудников). Выявлено и устранено на ранней стадии 15% заболеваний, потенциально угрожающих здоровью.</a:t>
            </a:r>
          </a:p>
          <a:p>
            <a:pPr algn="just" fontAlgn="base"/>
            <a:r>
              <a:rPr lang="ru-RU" sz="1100" dirty="0">
                <a:ln w="0"/>
                <a:solidFill>
                  <a:schemeClr val="bg2">
                    <a:lumMod val="2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 </a:t>
            </a:r>
          </a:p>
          <a:p>
            <a:pPr algn="just" fontAlgn="base"/>
            <a:r>
              <a:rPr lang="ru-RU" sz="1100" dirty="0">
                <a:ln w="0"/>
                <a:solidFill>
                  <a:schemeClr val="bg2">
                    <a:lumMod val="2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Диспансеризация: </a:t>
            </a:r>
          </a:p>
          <a:p>
            <a:pPr algn="just" fontAlgn="base"/>
            <a:r>
              <a:rPr lang="ru-RU" sz="9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Ежегодно проходит диспансеризацию минимум 80% сотрудников. Благодаря этому было предотвращено развитие серьёзных заболеваний у 10% участников обследования.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1100" kern="100" dirty="0">
                <a:effectLst/>
                <a:ea typeface="Aptos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5588787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2AB045-6C75-4CB5-8F75-3875142AC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0" y="91906"/>
            <a:ext cx="1035553" cy="101743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1E00A8-D7BE-44CC-B5B8-DEE0DAE94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047" y="-193402"/>
            <a:ext cx="2214693" cy="1476462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9D4E539-012B-4949-85CC-742DD8D248DB}"/>
              </a:ext>
            </a:extLst>
          </p:cNvPr>
          <p:cNvGrpSpPr/>
          <p:nvPr/>
        </p:nvGrpSpPr>
        <p:grpSpPr>
          <a:xfrm>
            <a:off x="11447236" y="-766"/>
            <a:ext cx="792734" cy="6870878"/>
            <a:chOff x="11410674" y="-6439"/>
            <a:chExt cx="792734" cy="6870878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93CC2733-5B7B-4A3C-9DBA-9EDF236AFEFD}"/>
                </a:ext>
              </a:extLst>
            </p:cNvPr>
            <p:cNvSpPr/>
            <p:nvPr/>
          </p:nvSpPr>
          <p:spPr>
            <a:xfrm>
              <a:off x="11410674" y="-6439"/>
              <a:ext cx="339557" cy="686963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0195B6F0-1BB1-4243-A5F6-36FCC03455E1}"/>
                </a:ext>
              </a:extLst>
            </p:cNvPr>
            <p:cNvSpPr/>
            <p:nvPr/>
          </p:nvSpPr>
          <p:spPr>
            <a:xfrm>
              <a:off x="11673982" y="-5197"/>
              <a:ext cx="339557" cy="6869636"/>
            </a:xfrm>
            <a:prstGeom prst="rect">
              <a:avLst/>
            </a:prstGeom>
            <a:solidFill>
              <a:srgbClr val="9ED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9ED450"/>
                </a:solidFill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225FE85C-0140-450B-AB7E-FAB5145B0782}"/>
                </a:ext>
              </a:extLst>
            </p:cNvPr>
            <p:cNvSpPr/>
            <p:nvPr/>
          </p:nvSpPr>
          <p:spPr>
            <a:xfrm>
              <a:off x="11937356" y="-6439"/>
              <a:ext cx="266052" cy="6869636"/>
            </a:xfrm>
            <a:prstGeom prst="rect">
              <a:avLst/>
            </a:prstGeom>
            <a:solidFill>
              <a:srgbClr val="BC34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9ED450"/>
                </a:solidFill>
              </a:endParaRPr>
            </a:p>
          </p:txBody>
        </p:sp>
      </p:grp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8179EFD2-A3F3-4A63-99BF-CABBABE267BA}"/>
              </a:ext>
            </a:extLst>
          </p:cNvPr>
          <p:cNvSpPr txBox="1">
            <a:spLocks/>
          </p:cNvSpPr>
          <p:nvPr/>
        </p:nvSpPr>
        <p:spPr>
          <a:xfrm>
            <a:off x="345662" y="1011290"/>
            <a:ext cx="10620340" cy="297626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5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400" dirty="0">
                <a:ln w="0"/>
                <a:solidFill>
                  <a:srgbClr val="BC3499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Сохранение физического здоровья </a:t>
            </a:r>
            <a:r>
              <a:rPr lang="ru-RU" sz="1400" dirty="0">
                <a:ln w="0"/>
                <a:solidFill>
                  <a:srgbClr val="9ED45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/ </a:t>
            </a:r>
            <a:r>
              <a:rPr lang="ru-RU" sz="1400" dirty="0">
                <a:ln w="0"/>
                <a:solidFill>
                  <a:srgbClr val="008CCE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Повышение физической активности</a:t>
            </a:r>
          </a:p>
          <a:p>
            <a:pPr indent="252000" algn="just">
              <a:lnSpc>
                <a:spcPct val="100000"/>
              </a:lnSpc>
              <a:spcBef>
                <a:spcPts val="0"/>
              </a:spcBef>
            </a:pPr>
            <a:endParaRPr lang="ru-RU" sz="1200" dirty="0">
              <a:ln w="0"/>
              <a:solidFill>
                <a:srgbClr val="008CCE"/>
              </a:solidFill>
              <a:latin typeface="Source Sans Pro Black" panose="020B0803030403020204" pitchFamily="34" charset="0"/>
              <a:ea typeface="Source Sans Pro Black" panose="020B0803030403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ln w="0"/>
                <a:solidFill>
                  <a:srgbClr val="008CCE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«Группа здоровья» </a:t>
            </a:r>
            <a:r>
              <a:rPr lang="ru-RU" sz="12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- формируется ежеквартально, без отрыва от производства с сохранением оплаты труда, охват 40 человек в год.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ln w="0"/>
                <a:solidFill>
                  <a:srgbClr val="008CCE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 Проводятся дни здоровья </a:t>
            </a:r>
            <a:r>
              <a:rPr lang="ru-RU" sz="12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– проведение акции «Чтоб здоровье сохранить, надо нам пешком ходить»», «Неделя без автомобиля», «Движение – это жизнь».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ln w="0"/>
                <a:solidFill>
                  <a:srgbClr val="008CCE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Сотрудники активно принимают участие в спортивных мероприятиях</a:t>
            </a:r>
            <a:r>
              <a:rPr lang="ru-RU" sz="12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, работает клуб «Скандинавская ходьба». Разработаны комплексы упражнений, которые можно проводить прямо на рабочем месте, гимнастика для глаз, дыхательная гимнастика. Участие в программе сдачи норм ГТО. Проведение коллективного отдыха на свежем воздухе с применением активных игр.</a:t>
            </a:r>
          </a:p>
        </p:txBody>
      </p: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0CC6F403-3AD0-4DC3-993E-2C7734F90369}"/>
              </a:ext>
            </a:extLst>
          </p:cNvPr>
          <p:cNvSpPr txBox="1">
            <a:spLocks/>
          </p:cNvSpPr>
          <p:nvPr/>
        </p:nvSpPr>
        <p:spPr>
          <a:xfrm>
            <a:off x="2018748" y="368540"/>
            <a:ext cx="7274169" cy="464161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ln w="0"/>
                <a:solidFill>
                  <a:srgbClr val="008CC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УКРЕПЛЕНИЕ ЗДОРОВЬЯ СОТРУДНИКОВ</a:t>
            </a:r>
            <a:endParaRPr lang="ru-RU" dirty="0">
              <a:ln w="0"/>
              <a:solidFill>
                <a:srgbClr val="008CC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ource Sans Pro Black" panose="020B0803030403020204" pitchFamily="34" charset="0"/>
              <a:ea typeface="Source Sans Pro Black" panose="020B08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FEADC11-AD18-4F7E-ADB5-17FBAA8592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0990" y="3987556"/>
            <a:ext cx="3425666" cy="2185251"/>
          </a:xfrm>
          <a:prstGeom prst="rect">
            <a:avLst/>
          </a:prstGeom>
          <a:ln>
            <a:solidFill>
              <a:srgbClr val="008CCE"/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943D16C-703E-4DE6-88F5-20F16CB309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207" y="3978019"/>
            <a:ext cx="3462091" cy="2185251"/>
          </a:xfrm>
          <a:prstGeom prst="rect">
            <a:avLst/>
          </a:prstGeom>
          <a:ln>
            <a:solidFill>
              <a:srgbClr val="008CCE"/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87290CB-E03D-449F-AD5B-B74E220019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8660" y="3987556"/>
            <a:ext cx="3407590" cy="2185251"/>
          </a:xfrm>
          <a:prstGeom prst="rect">
            <a:avLst/>
          </a:prstGeom>
          <a:ln>
            <a:solidFill>
              <a:srgbClr val="008CCE"/>
            </a:solidFill>
          </a:ln>
        </p:spPr>
      </p:pic>
    </p:spTree>
    <p:extLst>
      <p:ext uri="{BB962C8B-B14F-4D97-AF65-F5344CB8AC3E}">
        <p14:creationId xmlns:p14="http://schemas.microsoft.com/office/powerpoint/2010/main" val="3834942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2AB045-6C75-4CB5-8F75-3875142AC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0" y="91906"/>
            <a:ext cx="1035553" cy="101743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1E00A8-D7BE-44CC-B5B8-DEE0DAE94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047" y="-193402"/>
            <a:ext cx="2214693" cy="1476462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9D4E539-012B-4949-85CC-742DD8D248DB}"/>
              </a:ext>
            </a:extLst>
          </p:cNvPr>
          <p:cNvGrpSpPr/>
          <p:nvPr/>
        </p:nvGrpSpPr>
        <p:grpSpPr>
          <a:xfrm>
            <a:off x="11447236" y="-766"/>
            <a:ext cx="792734" cy="6870878"/>
            <a:chOff x="11410674" y="-6439"/>
            <a:chExt cx="792734" cy="6870878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93CC2733-5B7B-4A3C-9DBA-9EDF236AFEFD}"/>
                </a:ext>
              </a:extLst>
            </p:cNvPr>
            <p:cNvSpPr/>
            <p:nvPr/>
          </p:nvSpPr>
          <p:spPr>
            <a:xfrm>
              <a:off x="11410674" y="-6439"/>
              <a:ext cx="339557" cy="686963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0195B6F0-1BB1-4243-A5F6-36FCC03455E1}"/>
                </a:ext>
              </a:extLst>
            </p:cNvPr>
            <p:cNvSpPr/>
            <p:nvPr/>
          </p:nvSpPr>
          <p:spPr>
            <a:xfrm>
              <a:off x="11673982" y="-5197"/>
              <a:ext cx="339557" cy="6869636"/>
            </a:xfrm>
            <a:prstGeom prst="rect">
              <a:avLst/>
            </a:prstGeom>
            <a:solidFill>
              <a:srgbClr val="9ED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9ED450"/>
                </a:solidFill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225FE85C-0140-450B-AB7E-FAB5145B0782}"/>
                </a:ext>
              </a:extLst>
            </p:cNvPr>
            <p:cNvSpPr/>
            <p:nvPr/>
          </p:nvSpPr>
          <p:spPr>
            <a:xfrm>
              <a:off x="11937356" y="-6439"/>
              <a:ext cx="266052" cy="6869636"/>
            </a:xfrm>
            <a:prstGeom prst="rect">
              <a:avLst/>
            </a:prstGeom>
            <a:solidFill>
              <a:srgbClr val="BC34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9ED450"/>
                </a:solidFill>
              </a:endParaRPr>
            </a:p>
          </p:txBody>
        </p:sp>
      </p:grp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8179EFD2-A3F3-4A63-99BF-CABBABE267BA}"/>
              </a:ext>
            </a:extLst>
          </p:cNvPr>
          <p:cNvSpPr txBox="1">
            <a:spLocks/>
          </p:cNvSpPr>
          <p:nvPr/>
        </p:nvSpPr>
        <p:spPr>
          <a:xfrm>
            <a:off x="345662" y="1011290"/>
            <a:ext cx="10620340" cy="297626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5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400" dirty="0">
                <a:ln w="0"/>
                <a:solidFill>
                  <a:srgbClr val="BC3499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Сохранение физического здоровья </a:t>
            </a:r>
            <a:r>
              <a:rPr lang="ru-RU" sz="1400" dirty="0">
                <a:ln w="0"/>
                <a:solidFill>
                  <a:srgbClr val="9ED45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/ </a:t>
            </a:r>
            <a:r>
              <a:rPr lang="ru-RU" sz="1400" dirty="0">
                <a:ln w="0"/>
                <a:solidFill>
                  <a:srgbClr val="008CCE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Профилактика социально значимых хронических заболеваний</a:t>
            </a:r>
          </a:p>
          <a:p>
            <a:pPr indent="252000" algn="just">
              <a:lnSpc>
                <a:spcPct val="100000"/>
              </a:lnSpc>
              <a:spcBef>
                <a:spcPts val="0"/>
              </a:spcBef>
            </a:pPr>
            <a:endParaRPr lang="ru-RU" sz="1200" dirty="0">
              <a:ln w="0"/>
              <a:solidFill>
                <a:srgbClr val="008CCE"/>
              </a:solidFill>
              <a:latin typeface="Source Sans Pro Black" panose="020B0803030403020204" pitchFamily="34" charset="0"/>
              <a:ea typeface="Source Sans Pro Black" panose="020B0803030403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ln w="0"/>
                <a:solidFill>
                  <a:srgbClr val="008CCE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Формирование приверженности к здоровому питанию: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2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Информирование работников об основах рациона здорового питания: размещение информационных материалов (памятки, буклеты), проведение мастер-классов «Здоровая еда в жизни нам всегда нужна!». Проведение конкурсов здоровых рецептов «Мы – то, что едим», «Здоровый перекус», «Правильная тарелка» и пр. 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ln w="0"/>
                <a:solidFill>
                  <a:srgbClr val="008CCE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 Формирование базовых знаний по профилактики заболеваний: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200" dirty="0">
                <a:ln w="0"/>
                <a:solidFill>
                  <a:schemeClr val="bg2">
                    <a:lumMod val="25000"/>
                  </a:schemeClr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  <a:cs typeface="Arial" panose="020B0604020202020204" pitchFamily="34" charset="0"/>
              </a:rPr>
              <a:t>Туберкулёз; инфекции, передающиеся преимущественно половым путём; гепатит В; гепатит С; болезнь, вызванная вирусом иммунодефицита человека (ВИЧ); сахарный диабет; болезни, характеризующиеся повышенным кровяным давлением.</a:t>
            </a:r>
          </a:p>
        </p:txBody>
      </p: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0CC6F403-3AD0-4DC3-993E-2C7734F90369}"/>
              </a:ext>
            </a:extLst>
          </p:cNvPr>
          <p:cNvSpPr txBox="1">
            <a:spLocks/>
          </p:cNvSpPr>
          <p:nvPr/>
        </p:nvSpPr>
        <p:spPr>
          <a:xfrm>
            <a:off x="2018748" y="368540"/>
            <a:ext cx="7274169" cy="464161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ln w="0"/>
                <a:solidFill>
                  <a:srgbClr val="008CC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ource Sans Pro Black" panose="020B0803030403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УКРЕПЛЕНИЕ ЗДОРОВЬЯ СОТРУДНИКОВ</a:t>
            </a:r>
            <a:endParaRPr lang="ru-RU" dirty="0">
              <a:ln w="0"/>
              <a:solidFill>
                <a:srgbClr val="008CC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ource Sans Pro Black" panose="020B0803030403020204" pitchFamily="34" charset="0"/>
              <a:ea typeface="Source Sans Pro Black" panose="020B08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2F8C1B-DED5-41B5-9FF0-2F8077711A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7589" y="3996280"/>
            <a:ext cx="3462091" cy="2185251"/>
          </a:xfrm>
          <a:prstGeom prst="rect">
            <a:avLst/>
          </a:prstGeom>
          <a:ln>
            <a:solidFill>
              <a:srgbClr val="008CCE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9850230-9771-4394-B422-7A64ABFDF3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8373" y="3996280"/>
            <a:ext cx="3462091" cy="2185251"/>
          </a:xfrm>
          <a:prstGeom prst="rect">
            <a:avLst/>
          </a:prstGeom>
          <a:ln>
            <a:solidFill>
              <a:srgbClr val="008CCE"/>
            </a:solidFill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25B22BD-BC0B-44FD-816B-2540311277C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413" y="3996280"/>
            <a:ext cx="3462091" cy="2193975"/>
          </a:xfrm>
          <a:prstGeom prst="rect">
            <a:avLst/>
          </a:prstGeom>
          <a:ln>
            <a:solidFill>
              <a:srgbClr val="008CCE"/>
            </a:solidFill>
          </a:ln>
        </p:spPr>
      </p:pic>
    </p:spTree>
    <p:extLst>
      <p:ext uri="{BB962C8B-B14F-4D97-AF65-F5344CB8AC3E}">
        <p14:creationId xmlns:p14="http://schemas.microsoft.com/office/powerpoint/2010/main" val="8122914"/>
      </p:ext>
    </p:extLst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1789</Words>
  <Application>Microsoft Office PowerPoint</Application>
  <PresentationFormat>Широкоэкранный</PresentationFormat>
  <Paragraphs>197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inherit</vt:lpstr>
      <vt:lpstr>Source Code Pro Black</vt:lpstr>
      <vt:lpstr>Source Code Pro Semibold</vt:lpstr>
      <vt:lpstr>Source Sans Pro Black</vt:lpstr>
      <vt:lpstr>Times New Roman</vt:lpstr>
      <vt:lpstr>Wingdings</vt:lpstr>
      <vt:lpstr>Тема Office</vt:lpstr>
      <vt:lpstr>ВСЕРОССИЙСКИЙ КОНКУРСНЫЙ ОТБОР ПРОЕКТОВ «ЖЕНЩИНЫ ЗА ЗДОРОВОЕ ОБЩЕСТВО»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КОНКУРСНЫЙ ОТБОР ПРОЕКТОВ «ЖЕНЩИНЫ ЗА ЗДОРОВОЕ ОБЩЕСТВО»</dc:title>
  <dc:creator>Admin</dc:creator>
  <cp:lastModifiedBy>Admin</cp:lastModifiedBy>
  <cp:revision>36</cp:revision>
  <dcterms:created xsi:type="dcterms:W3CDTF">2026-02-24T07:01:29Z</dcterms:created>
  <dcterms:modified xsi:type="dcterms:W3CDTF">2026-02-25T09:15:42Z</dcterms:modified>
</cp:coreProperties>
</file>