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5"/>
  </p:notesMasterIdLst>
  <p:sldIdLst>
    <p:sldId id="256" r:id="rId2"/>
    <p:sldId id="304" r:id="rId3"/>
    <p:sldId id="301" r:id="rId4"/>
    <p:sldId id="333" r:id="rId5"/>
    <p:sldId id="326" r:id="rId6"/>
    <p:sldId id="299" r:id="rId7"/>
    <p:sldId id="307" r:id="rId8"/>
    <p:sldId id="349" r:id="rId9"/>
    <p:sldId id="338" r:id="rId10"/>
    <p:sldId id="351" r:id="rId11"/>
    <p:sldId id="328" r:id="rId12"/>
    <p:sldId id="350" r:id="rId13"/>
    <p:sldId id="31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9" autoAdjust="0"/>
    <p:restoredTop sz="99467" autoAdjust="0"/>
  </p:normalViewPr>
  <p:slideViewPr>
    <p:cSldViewPr>
      <p:cViewPr>
        <p:scale>
          <a:sx n="70" d="100"/>
          <a:sy n="70" d="100"/>
        </p:scale>
        <p:origin x="-117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9B88D-6D45-47C4-BA8D-9E43DA2DF39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C673-D3BC-4C8C-8020-71BE72219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5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C673-D3BC-4C8C-8020-71BE72219B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7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C6FC4E7-A3EA-4B34-B1DF-FBB168D76A71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A1480CD-9D69-4887-BC2E-54C4B8727B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705056" cy="1608584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2"/>
                </a:solidFill>
              </a:rPr>
              <a:t>Яценко Наталья Олеговна</a:t>
            </a:r>
            <a:r>
              <a:rPr lang="ru-RU" sz="1600" i="1" dirty="0">
                <a:solidFill>
                  <a:schemeClr val="tx2"/>
                </a:solidFill>
              </a:rPr>
              <a:t>, врач- педиатр, заведующий детским поликлиническим отделением ГБУЗ ЛО «Ломоносовская МБ</a:t>
            </a:r>
            <a:r>
              <a:rPr lang="ru-RU" sz="1600" i="1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sz="1600" i="1" dirty="0" smtClean="0">
                <a:solidFill>
                  <a:schemeClr val="tx2"/>
                </a:solidFill>
              </a:rPr>
              <a:t> Ленинградская </a:t>
            </a:r>
            <a:r>
              <a:rPr lang="ru-RU" sz="1600" i="1" dirty="0">
                <a:solidFill>
                  <a:schemeClr val="tx2"/>
                </a:solidFill>
              </a:rPr>
              <a:t>область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23042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Сохранение репродуктивного здоровья и </a:t>
            </a:r>
            <a:r>
              <a:rPr lang="ru-RU" sz="2400" dirty="0" smtClean="0">
                <a:solidFill>
                  <a:schemeClr val="tx2"/>
                </a:solidFill>
              </a:rPr>
              <a:t>традиционных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семейных </a:t>
            </a:r>
            <a:r>
              <a:rPr lang="ru-RU" sz="2400">
                <a:solidFill>
                  <a:schemeClr val="tx2"/>
                </a:solidFill>
              </a:rPr>
              <a:t>ценностей </a:t>
            </a:r>
            <a:r>
              <a:rPr lang="ru-RU" sz="2400" smtClean="0">
                <a:solidFill>
                  <a:schemeClr val="tx2"/>
                </a:solidFill>
              </a:rPr>
              <a:t/>
            </a:r>
            <a:br>
              <a:rPr lang="ru-RU" sz="2400" smtClean="0">
                <a:solidFill>
                  <a:schemeClr val="tx2"/>
                </a:solidFill>
              </a:rPr>
            </a:br>
            <a:r>
              <a:rPr lang="ru-RU" sz="2400" smtClean="0">
                <a:solidFill>
                  <a:schemeClr val="tx2"/>
                </a:solidFill>
              </a:rPr>
              <a:t>у </a:t>
            </a:r>
            <a:r>
              <a:rPr lang="ru-RU" sz="2400" dirty="0">
                <a:solidFill>
                  <a:schemeClr val="tx2"/>
                </a:solidFill>
              </a:rPr>
              <a:t>современных подростков в условиях села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1519" y="563657"/>
            <a:ext cx="75608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«Будущее принадлежит медицине профилактической»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Николай Иванович Пирогов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752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ФОРУМ МНОГОДЕТНЫХ СЕМЕЙ «РОССИЯ, МЫ - ТВОЯ СТРАНА»</a:t>
            </a:r>
            <a:br>
              <a:rPr lang="ru-RU" sz="1600" dirty="0"/>
            </a:br>
            <a:r>
              <a:rPr lang="ru-RU" sz="1600" dirty="0"/>
              <a:t>21- 22 июня 2023 год</a:t>
            </a:r>
          </a:p>
          <a:p>
            <a:r>
              <a:rPr lang="ru-RU" sz="1600" dirty="0" err="1"/>
              <a:t>г.МОСКВА</a:t>
            </a:r>
            <a:r>
              <a:rPr lang="ru-RU" sz="1600" dirty="0"/>
              <a:t> </a:t>
            </a:r>
          </a:p>
          <a:p>
            <a:r>
              <a:rPr lang="ru-RU" sz="1600" dirty="0"/>
              <a:t>VIII ВСЕРОССИЙСКИЙ ФОРУМ «СОВРЕМЕННАЯ ПЕДИАТРИЯ. САНКТ-ПЕТЕРБРГ – БЕЛЫЕ НОЧИ» 23-24 июня 2023 г.</a:t>
            </a:r>
          </a:p>
          <a:p>
            <a:r>
              <a:rPr lang="ru-RU" sz="1600" dirty="0" err="1"/>
              <a:t>г.Санкт</a:t>
            </a:r>
            <a:r>
              <a:rPr lang="ru-RU" sz="1600" dirty="0"/>
              <a:t> –</a:t>
            </a:r>
            <a:r>
              <a:rPr lang="ru-RU" sz="1600" dirty="0" smtClean="0"/>
              <a:t>Петербург</a:t>
            </a:r>
            <a:endParaRPr lang="ru-RU" sz="1600" dirty="0"/>
          </a:p>
          <a:p>
            <a:r>
              <a:rPr lang="ru-RU" sz="1600" dirty="0"/>
              <a:t>VII Общероссийский семинар «Репродуктивный потенциал России Версии и </a:t>
            </a:r>
            <a:r>
              <a:rPr lang="ru-RU" sz="1600" dirty="0" err="1"/>
              <a:t>контраверсии</a:t>
            </a:r>
            <a:r>
              <a:rPr lang="ru-RU" sz="1600" dirty="0"/>
              <a:t>» 8-11 сентября 2023г</a:t>
            </a:r>
          </a:p>
          <a:p>
            <a:r>
              <a:rPr lang="ru-RU" sz="1600" dirty="0" err="1" smtClean="0"/>
              <a:t>г.Сочи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VI ОБЩЕРОССИЙСКИЙ НАУЧНО –ПРАКТИЧЕСКИЙ СЕМИНАР «РЕПРОДУКТИВНЫЙ ПОТЕНЦИАЛ РОССИИ. УРАЛЬСКИЕ ЧТЕНИЯ» 23-25 НОЯБРЯ 2023 ГОД </a:t>
            </a:r>
            <a:r>
              <a:rPr lang="ru-RU" sz="1600" dirty="0" smtClean="0"/>
              <a:t>Г.ЕКАТЕРИНБУРГ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VII НАУЧНО –ПРАКТИЧЕСКАЯ КОНФЕРЕНЦИЯ «СОВРЕМЕННЫЕ ПРОБЛЕМЫ ПОДРОСТКОВОЙ МЕДИЦИНЫ И РЕПРОДУКТИВНОГО ЗДОРОВЬЯ МОЛОДЖИ. КРОТИНСКИЕ ЧТЕНИЯ» 08.12.2023 ГОД Г.САНКТ – </a:t>
            </a:r>
            <a:r>
              <a:rPr lang="ru-RU" sz="1600" dirty="0" smtClean="0"/>
              <a:t>ПЕТЕРБУРГ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XXV ЮБИЛЕЙНЫЙ КОНГРЕСС ПЕДИАТРОВ РОССИИ С МЕЖДУНАРОДНЫМ УЧАСТИЕМ «АКТУАЛЬНЫЕ ПРОБЛЕМЫ ПЕДИАТРИИ» Г.МОСКВА  И ДР.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116"/>
            <a:ext cx="3402013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7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5400600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 smtClean="0">
                <a:solidFill>
                  <a:schemeClr val="tx1"/>
                </a:solidFill>
              </a:rPr>
              <a:t>По итогам конкурса МЗ РФ 2021 года, проект вошел в число лучших практик Российской Федерации и рекомендован к тиражированию в регионах.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>В 2024 году стал финалистом всероссийской премии «</a:t>
            </a:r>
            <a:r>
              <a:rPr lang="ru-RU" sz="1600" dirty="0" err="1" smtClean="0"/>
              <a:t>оргздрав:лидеры</a:t>
            </a:r>
            <a:r>
              <a:rPr lang="ru-RU" sz="1600" dirty="0" smtClean="0"/>
              <a:t> отрасли»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победителем конкурса социальных проектов «в кругу семьи» Форум многодетных семей «Многодетная Россия» </a:t>
            </a:r>
            <a:br>
              <a:rPr lang="ru-RU" sz="16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4" y="226242"/>
            <a:ext cx="26209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6209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212976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Залог эффективности  реализации  проекта:</a:t>
            </a:r>
            <a:br>
              <a:rPr lang="ru-RU" dirty="0"/>
            </a:br>
            <a:r>
              <a:rPr lang="ru-RU" dirty="0"/>
              <a:t>межведомственное взаимодействие  просветительская работа медицинских специалистов первичного звена</a:t>
            </a:r>
            <a:br>
              <a:rPr lang="ru-RU" dirty="0"/>
            </a:br>
            <a:r>
              <a:rPr lang="ru-RU" dirty="0"/>
              <a:t>интерактивная форма подачи материала подросткам</a:t>
            </a:r>
            <a:br>
              <a:rPr lang="ru-RU" dirty="0"/>
            </a:br>
            <a:r>
              <a:rPr lang="ru-RU" dirty="0"/>
              <a:t>выездной метод работы </a:t>
            </a:r>
          </a:p>
        </p:txBody>
      </p:sp>
    </p:spTree>
    <p:extLst>
      <p:ext uri="{BB962C8B-B14F-4D97-AF65-F5344CB8AC3E}">
        <p14:creationId xmlns:p14="http://schemas.microsoft.com/office/powerpoint/2010/main" val="375741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2287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«Семья </a:t>
            </a:r>
            <a:r>
              <a:rPr lang="ru-RU" sz="2000" dirty="0"/>
              <a:t>- это не просто основа государства и общества, это духовное явление, основа </a:t>
            </a:r>
            <a:r>
              <a:rPr lang="ru-RU" sz="2000" dirty="0" smtClean="0"/>
              <a:t>нравственности»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</a:t>
            </a:r>
            <a:r>
              <a:rPr lang="ru-RU" sz="2000" dirty="0" err="1" smtClean="0"/>
              <a:t>В.В.Путин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Выбор приоритетов современных подростков по итогу проведенного анонимного анкетирования 207 школьников 15 -17 лет: </a:t>
            </a:r>
          </a:p>
          <a:p>
            <a:endParaRPr lang="ru-RU" dirty="0" smtClean="0"/>
          </a:p>
          <a:p>
            <a:r>
              <a:rPr lang="ru-RU" dirty="0"/>
              <a:t>семья 34%   </a:t>
            </a:r>
            <a:br>
              <a:rPr lang="ru-RU" dirty="0"/>
            </a:br>
            <a:r>
              <a:rPr lang="ru-RU" dirty="0" smtClean="0"/>
              <a:t>здоровье </a:t>
            </a:r>
            <a:r>
              <a:rPr lang="ru-RU" dirty="0"/>
              <a:t>31%  </a:t>
            </a:r>
            <a:br>
              <a:rPr lang="ru-RU" dirty="0"/>
            </a:br>
            <a:r>
              <a:rPr lang="ru-RU" dirty="0"/>
              <a:t>любовь  18%   </a:t>
            </a:r>
            <a:br>
              <a:rPr lang="ru-RU" dirty="0"/>
            </a:br>
            <a:r>
              <a:rPr lang="ru-RU" dirty="0"/>
              <a:t>карьера, работа  11%</a:t>
            </a:r>
            <a:br>
              <a:rPr lang="ru-RU" dirty="0"/>
            </a:br>
            <a:r>
              <a:rPr lang="ru-RU" dirty="0"/>
              <a:t>друзья 3% </a:t>
            </a:r>
            <a:br>
              <a:rPr lang="ru-RU" dirty="0"/>
            </a:br>
            <a:r>
              <a:rPr lang="ru-RU" dirty="0"/>
              <a:t>хобби 3%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Вывод: основная задача специалистов медиков и педагогов</a:t>
            </a:r>
          </a:p>
          <a:p>
            <a:r>
              <a:rPr lang="ru-RU" dirty="0" smtClean="0"/>
              <a:t>помочь современным подросткам в реализации </a:t>
            </a:r>
          </a:p>
          <a:p>
            <a:r>
              <a:rPr lang="ru-RU" dirty="0" smtClean="0"/>
              <a:t>этих важных приоритетов в будущем</a:t>
            </a:r>
            <a:endParaRPr lang="ru-RU" dirty="0"/>
          </a:p>
        </p:txBody>
      </p:sp>
      <p:pic>
        <p:nvPicPr>
          <p:cNvPr id="1027" name="Picture 3" descr="C:\Users\adminb\Desktop\1646830220_56-sportishka-com-p-semya-na-trave-turizm-krasivo-foto-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672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3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07288" cy="2052464"/>
          </a:xfrm>
        </p:spPr>
        <p:txBody>
          <a:bodyPr>
            <a:noAutofit/>
          </a:bodyPr>
          <a:lstStyle/>
          <a:p>
            <a:r>
              <a:rPr lang="ru-RU" sz="2800" i="1" dirty="0"/>
              <a:t>«Сила    влияния   нравственного </a:t>
            </a:r>
            <a:br>
              <a:rPr lang="ru-RU" sz="2800" i="1" dirty="0"/>
            </a:br>
            <a:r>
              <a:rPr lang="ru-RU" sz="2800" i="1" dirty="0"/>
              <a:t>                                            выше    всяких     сил..»</a:t>
            </a:r>
            <a:br>
              <a:rPr lang="ru-RU" sz="2800" i="1" dirty="0"/>
            </a:br>
            <a:r>
              <a:rPr lang="ru-RU" sz="2800" i="1" dirty="0"/>
              <a:t>                                                                       </a:t>
            </a:r>
            <a:r>
              <a:rPr lang="ru-RU" sz="2800" i="1" dirty="0" smtClean="0"/>
              <a:t>                                     </a:t>
            </a:r>
            <a:r>
              <a:rPr lang="ru-RU" sz="2800" i="1" dirty="0" err="1" smtClean="0"/>
              <a:t>Н.В.Гоголь</a:t>
            </a:r>
            <a:endParaRPr lang="ru-RU" sz="28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3448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5142"/>
            <a:ext cx="4803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5552657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natalya_yacenko_74@mail.ru</a:t>
            </a:r>
          </a:p>
          <a:p>
            <a:r>
              <a:rPr lang="ru-RU" dirty="0" smtClean="0"/>
              <a:t>+7(812)6796872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81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По данным статистики более 18% семейных пар в России страдает бесплодием.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778152"/>
            <a:ext cx="3427498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1628800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Как правило – это  нарушение репродуктивного здоровья. </a:t>
            </a:r>
          </a:p>
          <a:p>
            <a:pPr algn="just"/>
            <a:r>
              <a:rPr lang="ru-RU" sz="1600" dirty="0" smtClean="0"/>
              <a:t>Основные причины</a:t>
            </a:r>
          </a:p>
          <a:p>
            <a:pPr algn="just"/>
            <a:r>
              <a:rPr lang="ru-RU" sz="1600" dirty="0" smtClean="0"/>
              <a:t>– </a:t>
            </a:r>
            <a:r>
              <a:rPr lang="ru-RU" sz="1600" dirty="0" err="1"/>
              <a:t>недиагностированная</a:t>
            </a:r>
            <a:r>
              <a:rPr lang="ru-RU" sz="1600" dirty="0"/>
              <a:t> в детском и подростковом возрасте патология органов репродуктивной </a:t>
            </a:r>
            <a:r>
              <a:rPr lang="ru-RU" sz="1600" dirty="0" smtClean="0"/>
              <a:t>системы, нарушение формирования полового поведения, отсутствие знаний о культуре здоровья, понимания культуры семейных отношений, семейных ценностей, как базовых.</a:t>
            </a:r>
            <a:endParaRPr lang="ru-RU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82" y="4365104"/>
            <a:ext cx="384589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1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                         </a:t>
            </a:r>
            <a:r>
              <a:rPr lang="ru-RU" sz="2200" i="1" dirty="0" smtClean="0"/>
              <a:t>Мужчина и женщина  - это две ноты,   </a:t>
            </a:r>
            <a:br>
              <a:rPr lang="ru-RU" sz="2200" i="1" dirty="0" smtClean="0"/>
            </a:br>
            <a:r>
              <a:rPr lang="ru-RU" sz="2200" i="1" dirty="0" smtClean="0"/>
              <a:t>без которых струны человеческой души </a:t>
            </a:r>
            <a:br>
              <a:rPr lang="ru-RU" sz="2200" i="1" dirty="0" smtClean="0"/>
            </a:br>
            <a:r>
              <a:rPr lang="ru-RU" sz="2200" i="1" dirty="0"/>
              <a:t> </a:t>
            </a:r>
            <a:r>
              <a:rPr lang="ru-RU" sz="2200" i="1" dirty="0" smtClean="0"/>
              <a:t>                                        не дают правильного и полного аккорда.</a:t>
            </a:r>
            <a:br>
              <a:rPr lang="ru-RU" sz="2200" i="1" dirty="0" smtClean="0"/>
            </a:br>
            <a:r>
              <a:rPr lang="ru-RU" sz="2200" i="1" dirty="0" smtClean="0"/>
              <a:t>                                                                                                          </a:t>
            </a:r>
            <a:r>
              <a:rPr lang="ru-RU" sz="2200" i="1" dirty="0" err="1" smtClean="0"/>
              <a:t>Д.Мадзини</a:t>
            </a:r>
            <a:endParaRPr lang="ru-RU" sz="2200" i="1" dirty="0"/>
          </a:p>
        </p:txBody>
      </p:sp>
      <p:pic>
        <p:nvPicPr>
          <p:cNvPr id="5122" name="Picture 2" descr="C:\Users\adminb\Desktop\1beb4ac1ff393a11f18431a712e21ab7роман и юль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26305"/>
            <a:ext cx="334156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b\Desktop\роман и юль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33529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94305"/>
            <a:ext cx="234306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301208"/>
            <a:ext cx="540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Немногим чуть больше 30 лет назад работала система подростковых кабинетов для медицинской помощи подросткам, а в школах старшеклассникам давали знания на уроке «Этика и психология семейной жизни»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СОВРЕМЕННАЯ ПОДРОСТКОВАЯ МЕДИЦИНА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здравоохранения РФ от 20 октября 2020 г. N 1130н "Об утверждении Порядка оказания медицинской помощи по профилю "акушерство и </a:t>
            </a:r>
            <a:r>
              <a:rPr lang="ru-RU" dirty="0" smtClean="0"/>
              <a:t>гинекология.</a:t>
            </a:r>
          </a:p>
          <a:p>
            <a:r>
              <a:rPr lang="ru-RU" dirty="0" smtClean="0"/>
              <a:t>Приложение </a:t>
            </a:r>
            <a:r>
              <a:rPr lang="ru-RU" dirty="0"/>
              <a:t>N 41. Правила организации деятельности Центра охраны репродуктивного здоровья </a:t>
            </a:r>
            <a:r>
              <a:rPr lang="ru-RU" dirty="0" smtClean="0"/>
              <a:t>подростков.</a:t>
            </a:r>
          </a:p>
          <a:p>
            <a:endParaRPr lang="ru-RU" dirty="0"/>
          </a:p>
          <a:p>
            <a:r>
              <a:rPr lang="ru-RU" dirty="0" smtClean="0"/>
              <a:t>В настоящее время</a:t>
            </a:r>
            <a:r>
              <a:rPr lang="ru-RU" dirty="0"/>
              <a:t> </a:t>
            </a:r>
            <a:r>
              <a:rPr lang="ru-RU" dirty="0" smtClean="0"/>
              <a:t>в России уже организованы и работают:</a:t>
            </a:r>
          </a:p>
          <a:p>
            <a:endParaRPr lang="ru-RU" dirty="0" smtClean="0"/>
          </a:p>
          <a:p>
            <a:r>
              <a:rPr lang="ru-RU" dirty="0" smtClean="0"/>
              <a:t>-  59 ЦОРЗП</a:t>
            </a:r>
          </a:p>
          <a:p>
            <a:r>
              <a:rPr lang="ru-RU" dirty="0" smtClean="0"/>
              <a:t>- 1301 подростковый кабинет</a:t>
            </a:r>
          </a:p>
          <a:p>
            <a:r>
              <a:rPr lang="ru-RU" dirty="0" smtClean="0"/>
              <a:t>-  36 подростковых центров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К сожалению, Центры открыты пока не в каждом регионе и конечно работают в крупных городах. Подростки, проживающие в условиях сельской территории практически лишены  специализированной помощи, а информацию о физиологических и психологических особенностях  женского и мужского организма на этапе </a:t>
            </a:r>
            <a:r>
              <a:rPr lang="ru-RU" dirty="0" err="1" smtClean="0"/>
              <a:t>пубертата</a:t>
            </a:r>
            <a:r>
              <a:rPr lang="ru-RU" dirty="0" smtClean="0"/>
              <a:t>,  психологии гендерных отношений , семьи и брака получают в большинстве случаев из интернета и компании сверстников.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51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251460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Проведенный анонимный опрос среди старшеклассников восьми  школ Ломоносовского района (197 человек) по поводу вопросов особенностей своего здоровья показал, что, несмотря на обилие информации в сети интернет практически в 100% случаев молодым людям интересны вопросы сбережения своего здоровья.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Вопросы, касающиеся своего здоровья, подростки обсудили бы со специалистом ЦОРЗП (при его наличии) – 73 ребенка (37%), с близким другом/подругой – 126 подростков (64%),  предпочли не делиться и решать свои проблемы самостоятельно – 16 респондентов(8,1%),  только 36 подростков (18,3%) обсуждают свои проблемы  с родителями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>Это значит, что современные подростки остаются со своими проблемами «один на один».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21" y="2832924"/>
            <a:ext cx="4905944" cy="366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8" y="3284984"/>
            <a:ext cx="1735263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06" y="4695024"/>
            <a:ext cx="1710639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737539" cy="5492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600" i="1" dirty="0" smtClean="0">
                <a:latin typeface="+mn-lt"/>
              </a:rPr>
              <a:t>Болезнь легче предупредить, чем лечить</a:t>
            </a:r>
            <a:br>
              <a:rPr lang="ru-RU" sz="1600" i="1" dirty="0" smtClean="0">
                <a:latin typeface="+mn-lt"/>
              </a:rPr>
            </a:br>
            <a:r>
              <a:rPr lang="ru-RU" sz="1600" i="1" dirty="0" smtClean="0">
                <a:latin typeface="+mn-lt"/>
              </a:rPr>
              <a:t>                                                                                            Гиппократ (460 год </a:t>
            </a:r>
            <a:r>
              <a:rPr lang="ru-RU" sz="1600" i="1" dirty="0" err="1" smtClean="0">
                <a:latin typeface="+mn-lt"/>
              </a:rPr>
              <a:t>д.н.э</a:t>
            </a:r>
            <a:r>
              <a:rPr lang="ru-RU" sz="1600" i="1" dirty="0" smtClean="0">
                <a:latin typeface="+mn-lt"/>
              </a:rPr>
              <a:t>).</a:t>
            </a:r>
            <a:br>
              <a:rPr lang="ru-RU" sz="1600" i="1" dirty="0" smtClean="0">
                <a:latin typeface="+mn-lt"/>
              </a:rPr>
            </a:br>
            <a:r>
              <a:rPr lang="ru-RU" sz="1600" i="1" dirty="0">
                <a:latin typeface="+mn-lt"/>
              </a:rPr>
              <a:t/>
            </a:r>
            <a:br>
              <a:rPr lang="ru-RU" sz="1600" i="1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 апреле 2021 года на базе детского поликлинического отделения ГБУЗ ЛО «Ломоносовского района» открыт ЦОРЗП  и запущен в работу проект «Организация ЦОРЗП в условиях сельской территории»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Миссия проекта: </a:t>
            </a:r>
            <a:r>
              <a:rPr lang="ru-RU" sz="1800" i="1" dirty="0" smtClean="0">
                <a:solidFill>
                  <a:srgbClr val="00B050"/>
                </a:solidFill>
              </a:rPr>
              <a:t>возрождение традиционных семейных ценностей и сохранение репродуктивного здоровья.</a:t>
            </a:r>
            <a:br>
              <a:rPr lang="ru-RU" sz="1800" i="1" dirty="0" smtClean="0">
                <a:solidFill>
                  <a:srgbClr val="00B050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Одновременно совместно с Комитетом по образованию Ломоносовского муниципального района запущен совместный проект </a:t>
            </a:r>
            <a:r>
              <a:rPr lang="ru-RU" sz="1600" i="1" dirty="0" smtClean="0">
                <a:solidFill>
                  <a:srgbClr val="FFC000"/>
                </a:solidFill>
              </a:rPr>
              <a:t>«Здоровое детство»</a:t>
            </a: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Символом проекта стал 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игрушечный кот Апельсин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/>
              <a:t>Основной акцент реализации проекта </a:t>
            </a:r>
            <a:br>
              <a:rPr lang="ru-RU" sz="1800" i="1" dirty="0" smtClean="0"/>
            </a:br>
            <a:r>
              <a:rPr lang="ru-RU" sz="1800" i="1" dirty="0" smtClean="0"/>
              <a:t>просвещение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32656"/>
            <a:ext cx="8291264" cy="194421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25485"/>
            <a:ext cx="23225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23" y="4871095"/>
            <a:ext cx="338825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86" y="105485"/>
            <a:ext cx="243269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789039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  - просветительский:</a:t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лекции,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интерактивы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младших школьников – вопросы гигиены, понимания культуры традиционных семейных ценностей, вопросы этикета, физиологии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предпубертата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старшего школьного возраста – вопросы гигиены, физиологии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пубертата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профилактики ИППП, вопросы ответственного поведения к собственному репродуктивному здоровью, вопросы этики и психологии отношений, вопросы поведения в кризисных ситуациях и другие. </a:t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–профилактический осмотр (приказ 514н 10.08.2017г «О порядке проведения профилактических медицинских осмотров несовершеннолетних).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21" y="4188362"/>
            <a:ext cx="441853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773470"/>
            <a:ext cx="42926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4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36" y="2556503"/>
            <a:ext cx="46767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8" y="4293096"/>
            <a:ext cx="2934655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61816"/>
            <a:ext cx="2139202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998" y="188640"/>
            <a:ext cx="8712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ЛЕТНЯЯ ФОРСАЙТ – СЕССИЯ С ПОДРОСТКАМИ ГУБЕРНАТОРСКОГО ОТРЯДА (в гостях главный внештатный специалист гинеколог детского и юношеского возраста МЗ РФ по СЗФО, главный врач СПб ГБУЗ ГЦОРЗП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президент Ассоциации специалистов службы охраны репродуктивного  здоровья  </a:t>
            </a:r>
            <a:r>
              <a:rPr lang="ru-RU" sz="2000" dirty="0" err="1" smtClean="0"/>
              <a:t>Ипполитова</a:t>
            </a:r>
            <a:r>
              <a:rPr lang="ru-RU" sz="2000" dirty="0" smtClean="0"/>
              <a:t> М.Ф.)</a:t>
            </a:r>
          </a:p>
          <a:p>
            <a:r>
              <a:rPr lang="ru-RU" sz="2000" dirty="0" smtClean="0"/>
              <a:t> МОУ «</a:t>
            </a:r>
            <a:r>
              <a:rPr lang="ru-RU" sz="2000" dirty="0" err="1" smtClean="0"/>
              <a:t>Большеижорская</a:t>
            </a:r>
            <a:r>
              <a:rPr lang="ru-RU" sz="2000" dirty="0" smtClean="0"/>
              <a:t> школа»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499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138"/>
          </a:xfrm>
        </p:spPr>
        <p:txBody>
          <a:bodyPr/>
          <a:lstStyle/>
          <a:p>
            <a:r>
              <a:rPr lang="ru-RU" sz="2400" dirty="0" smtClean="0"/>
              <a:t>Результаты работы проекта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08" y="3284984"/>
            <a:ext cx="561498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12776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предварительных лекций явка подростков на осмотр специалистов повысилась с 56% - до начала проекта  до 94%. </a:t>
            </a:r>
          </a:p>
          <a:p>
            <a:r>
              <a:rPr lang="ru-RU" dirty="0"/>
              <a:t>	Уровень выявления патологии вырос до 13% (9% - до начала работы проекта).  </a:t>
            </a:r>
          </a:p>
          <a:p>
            <a:r>
              <a:rPr lang="ru-RU" dirty="0"/>
              <a:t>	Повторная явка к специалистам  - 56% (13%) </a:t>
            </a:r>
            <a:r>
              <a:rPr lang="ru-RU" dirty="0" smtClean="0"/>
              <a:t>соответственно</a:t>
            </a:r>
          </a:p>
          <a:p>
            <a:r>
              <a:rPr lang="ru-RU" dirty="0" smtClean="0"/>
              <a:t>Что говорит о более осознанном и ответственном отношении к своему репродуктивному здоровью.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44482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Другая 2">
      <a:dk1>
        <a:srgbClr val="002060"/>
      </a:dk1>
      <a:lt1>
        <a:srgbClr val="FFFFFF"/>
      </a:lt1>
      <a:dk2>
        <a:srgbClr val="432BA7"/>
      </a:dk2>
      <a:lt2>
        <a:srgbClr val="DC9E1F"/>
      </a:lt2>
      <a:accent1>
        <a:srgbClr val="7E97AD"/>
      </a:accent1>
      <a:accent2>
        <a:srgbClr val="92D05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1985</TotalTime>
  <Words>420</Words>
  <Application>Microsoft Office PowerPoint</Application>
  <PresentationFormat>Экран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    Сохранение репродуктивного здоровья и традиционных    семейных ценностей  у современных подростков в условиях села</vt:lpstr>
      <vt:lpstr>По данным статистики более 18% семейных пар в России страдает бесплодием. </vt:lpstr>
      <vt:lpstr>                         Мужчина и женщина  - это две ноты,    без которых струны человеческой души                                           не дают правильного и полного аккорда.                                                                                                           Д.Мадзини</vt:lpstr>
      <vt:lpstr>СОВРЕМЕННАЯ ПОДРОСТКОВАЯ МЕДИЦИНА</vt:lpstr>
      <vt:lpstr>Проведенный анонимный опрос среди старшеклассников восьми  школ Ломоносовского района (197 человек) по поводу вопросов особенностей своего здоровья показал, что, несмотря на обилие информации в сети интернет практически в 100% случаев молодым людям интересны вопросы сбережения своего здоровья.  Вопросы, касающиеся своего здоровья, подростки обсудили бы со специалистом ЦОРЗП (при его наличии) – 73 ребенка (37%), с близким другом/подругой – 126 подростков (64%),  предпочли не делиться и решать свои проблемы самостоятельно – 16 респондентов(8,1%),  только 36 подростков (18,3%) обсуждают свои проблемы  с родителями. Это значит, что современные подростки остаются со своими проблемами «один на один».</vt:lpstr>
      <vt:lpstr>       Болезнь легче предупредить, чем лечить                                                                                             Гиппократ (460 год д.н.э).   В апреле 2021 года на базе детского поликлинического отделения ГБУЗ ЛО «Ломоносовского района» открыт ЦОРЗП  и запущен в работу проект «Организация ЦОРЗП в условиях сельской территории» Миссия проекта: возрождение традиционных семейных ценностей и сохранение репродуктивного здоровья. Одновременно совместно с Комитетом по образованию Ломоносовского муниципального района запущен совместный проект «Здоровое детство» Символом проекта стал  игрушечный кот Апельсин  Основной акцент реализации проекта  просвещение  </vt:lpstr>
      <vt:lpstr>I этап  - просветительский: семинары, лекции, интерактивы.  Для младших школьников – вопросы гигиены, понимания культуры традиционных семейных ценностей, вопросы этикета, физиологии предпубертата;  для старшего школьного возраста – вопросы гигиены, физиологии пубертата, профилактики ИППП, вопросы ответственного поведения к собственному репродуктивному здоровью, вопросы этики и психологии отношений, вопросы поведения в кризисных ситуациях и другие.     II этап –профилактический осмотр (приказ 514н 10.08.2017г «О порядке проведения профилактических медицинских осмотров несовершеннолетних). </vt:lpstr>
      <vt:lpstr>Презентация PowerPoint</vt:lpstr>
      <vt:lpstr>Результаты работы проекта</vt:lpstr>
      <vt:lpstr>Презентация PowerPoint</vt:lpstr>
      <vt:lpstr>  По итогам конкурса МЗ РФ 2021 года, проект вошел в число лучших практик Российской Федерации и рекомендован к тиражированию в регионах.  В 2024 году стал финалистом всероссийской премии «оргздрав:лидеры отрасли»  победителем конкурса социальных проектов «в кругу семьи» Форум многодетных семей «Многодетная Россия»     </vt:lpstr>
      <vt:lpstr>Презентация PowerPoint</vt:lpstr>
      <vt:lpstr>«Сила    влияния   нравственного                                              выше    всяких     сил..»                                                                                                             Н.В.Гоголь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красоты и здоровья</dc:title>
  <dc:creator>adminb</dc:creator>
  <cp:lastModifiedBy>adminb</cp:lastModifiedBy>
  <cp:revision>145</cp:revision>
  <dcterms:created xsi:type="dcterms:W3CDTF">2021-03-14T12:51:47Z</dcterms:created>
  <dcterms:modified xsi:type="dcterms:W3CDTF">2024-06-20T21:39:23Z</dcterms:modified>
</cp:coreProperties>
</file>