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2290" autoAdjust="0"/>
  </p:normalViewPr>
  <p:slideViewPr>
    <p:cSldViewPr snapToGrid="0">
      <p:cViewPr varScale="1">
        <p:scale>
          <a:sx n="107" d="100"/>
          <a:sy n="107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165A21-0EC3-4FC0-33B5-0BC69C6B3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14FB83D-26F5-17FD-3FB1-EFDC5CB76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830112-4EB0-6EF4-321C-35271C19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645-C46A-46EB-9298-430BE78A7D7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0122E2-02EB-6409-2DAD-269BBE48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F06FD80-C260-FEA9-DB4F-E89EEAB39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6586-F4A3-4E6F-95F8-BF30B9663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6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BEED3A-FA42-F050-2312-923B4204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644CCFE-26D7-C228-7DBB-A53F4C002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6E8F330-0BC9-A5E0-1148-EAC8B285C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645-C46A-46EB-9298-430BE78A7D7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E4F228-ECAC-3961-7124-08A3C425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7969F5-BFC0-EF94-FA4F-9D927372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6586-F4A3-4E6F-95F8-BF30B9663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529A289-6021-27F9-8367-FC7116B7C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65B58FA-0D58-D8BC-8615-7B8FA0E81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0D903B-4FC7-8EBF-3394-F292F93AD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645-C46A-46EB-9298-430BE78A7D7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C547551-52A9-50F2-CDAC-C612147F2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D09D50-2B0D-F73F-7C15-D23749CF3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6586-F4A3-4E6F-95F8-BF30B9663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49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5D1F59-55A1-623F-9403-84F7B08AB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8636F78-F700-E490-A365-98EB6133B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469B7B-0C2E-C195-AAB0-A46163F5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645-C46A-46EB-9298-430BE78A7D7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BFD3D2-91AC-5D5C-A9C9-3326F51CA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10D04B-EDBD-9493-0259-7BE18D31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6586-F4A3-4E6F-95F8-BF30B9663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05E337-46FA-1C7D-080C-8D80BD22E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BBFFD33-155A-653F-F5FA-B5263AEBC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A167E72-CE60-CC0F-B0D7-FA41F30DB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645-C46A-46EB-9298-430BE78A7D7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E02A119-5FBB-F039-92E3-8A52201FB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25DD39-8452-D6DF-B827-3F065877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6586-F4A3-4E6F-95F8-BF30B9663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3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2D4C4B-29F9-1BF4-7B72-F250695E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A5411B-BE70-1427-4F13-E29085985C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71BB301-A36F-1ECD-D797-68120F7A5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67B73B0-CF69-0182-C391-849DCBBB6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645-C46A-46EB-9298-430BE78A7D7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C952BB3-0864-5E19-568D-A54F327C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21112E9-80EA-A4F4-0CD8-394D53FE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6586-F4A3-4E6F-95F8-BF30B9663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9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5295F6-8C69-1DE8-3446-D5E2BA76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066BED0-59D2-2356-E448-288F7A071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ACC72C7-1065-576C-1018-505584712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718D353-65DE-8A37-F2A4-8E3F4B608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169291A-54B0-AE8B-0C1A-7704AC6FD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5EEBF2B-E1F8-8D10-AFAB-951ADC99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645-C46A-46EB-9298-430BE78A7D7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E2A689C-C66E-94AE-FF55-864627044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B41F8D2-4893-3C0D-2E92-87232F2E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6586-F4A3-4E6F-95F8-BF30B9663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1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6C87B7-AA44-C184-B091-50C37B58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1084FB9-B5B2-82EB-914E-46A59A8D1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645-C46A-46EB-9298-430BE78A7D7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28CF5D4-4032-4434-D2F8-5D494610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B135C90-5327-8212-823E-47CC1C1E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6586-F4A3-4E6F-95F8-BF30B9663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96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E37C736-BC60-DD0A-176C-E23B6990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645-C46A-46EB-9298-430BE78A7D7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3EEB26B-134C-2BFC-E4B9-9B8E4018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F90483E-6B2E-38FC-FEDA-7AD17D200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6586-F4A3-4E6F-95F8-BF30B9663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18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21F06A-2545-83BC-B34B-4E265607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DE3AB9-0E07-A618-7567-7D0C6E2BD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8313CC2-81B4-D94F-2096-72BE019FD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D032D7A-4DEA-1CA7-E48F-796998D1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645-C46A-46EB-9298-430BE78A7D7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776683A-E16E-B241-4FC0-CC61B38B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684DD0C-29D4-19BF-6BF1-3049A5D1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6586-F4A3-4E6F-95F8-BF30B9663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1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334592-67AA-57DD-539E-FE772A5D2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6A96BDA-C821-450F-82CF-0202F8846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D046736-74A8-786B-C80E-FC1831844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39D7DEF-3661-C256-8B6C-F4D8C8DD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C645-C46A-46EB-9298-430BE78A7D7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33E4477-0C22-3E69-6913-275A1666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35FECCA-39EF-6081-791E-5321B106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6586-F4A3-4E6F-95F8-BF30B9663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65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C05462-77CE-2DC3-9B47-F7F8BF95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6960A97-DA59-72CA-C30C-68645DC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1C0855-DAE4-DA76-145B-9FB1BBAD6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E8C645-C46A-46EB-9298-430BE78A7D7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310744-5C7C-A441-1BAE-F8E505484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8DF08A-62B5-3A9C-63AD-5C99BFFD9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B6586-F4A3-4E6F-95F8-BF30B96630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2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Шрифт, Графика, логотип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73C286BF-2FD8-CD5D-D06D-E3FCDEE88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8" y="283689"/>
            <a:ext cx="2952750" cy="771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F2032BF-0320-AADE-13AC-B8F6EBE8A010}"/>
              </a:ext>
            </a:extLst>
          </p:cNvPr>
          <p:cNvSpPr txBox="1"/>
          <p:nvPr/>
        </p:nvSpPr>
        <p:spPr>
          <a:xfrm>
            <a:off x="4819650" y="1422510"/>
            <a:ext cx="6010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Создание комфортных условий на рабочем месте – один из способов развития коллектива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D6A503B-AB22-B2FE-A8B7-5DD2FE158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70" y="1196412"/>
            <a:ext cx="3558654" cy="4865152"/>
          </a:xfrm>
          <a:prstGeom prst="rect">
            <a:avLst/>
          </a:prstGeom>
        </p:spPr>
      </p:pic>
      <p:sp>
        <p:nvSpPr>
          <p:cNvPr id="10" name="Звезда: 5 точек 9">
            <a:extLst>
              <a:ext uri="{FF2B5EF4-FFF2-40B4-BE49-F238E27FC236}">
                <a16:creationId xmlns="" xmlns:a16="http://schemas.microsoft.com/office/drawing/2014/main" id="{BF1BA3A0-F5BE-019F-7E90-85333B0B9E12}"/>
              </a:ext>
            </a:extLst>
          </p:cNvPr>
          <p:cNvSpPr/>
          <p:nvPr/>
        </p:nvSpPr>
        <p:spPr>
          <a:xfrm>
            <a:off x="1418602" y="3187581"/>
            <a:ext cx="136733" cy="11964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036F4E9-FA79-D05A-00CC-B004A5C930D7}"/>
              </a:ext>
            </a:extLst>
          </p:cNvPr>
          <p:cNvSpPr txBox="1"/>
          <p:nvPr/>
        </p:nvSpPr>
        <p:spPr>
          <a:xfrm>
            <a:off x="4776787" y="3628988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kern="100" dirty="0" smtClean="0">
                <a:ea typeface="Aptos" panose="020B0004020202020204" pitchFamily="34" charset="0"/>
                <a:cs typeface="Times New Roman" panose="02020603050405020304" pitchFamily="18" charset="0"/>
              </a:rPr>
              <a:t>включает в себя</a:t>
            </a:r>
            <a:r>
              <a:rPr lang="ru-RU" sz="1800" kern="100" dirty="0" smtClean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ea typeface="Verdana" panose="020B0604030504040204" pitchFamily="34" charset="0"/>
              </a:rPr>
              <a:t>улучшение санитарно-бытовых условий работников;</a:t>
            </a:r>
          </a:p>
          <a:p>
            <a:r>
              <a:rPr lang="ru-RU" dirty="0" smtClean="0">
                <a:solidFill>
                  <a:prstClr val="black"/>
                </a:solidFill>
                <a:ea typeface="Verdana" panose="020B0604030504040204" pitchFamily="34" charset="0"/>
              </a:rPr>
              <a:t>- </a:t>
            </a:r>
            <a:r>
              <a:rPr lang="ru-RU" kern="100" dirty="0">
                <a:ea typeface="Aptos" panose="020B0004020202020204" pitchFamily="34" charset="0"/>
                <a:cs typeface="Times New Roman" panose="02020603050405020304" pitchFamily="18" charset="0"/>
              </a:rPr>
              <a:t>создание зон отдыха</a:t>
            </a:r>
            <a:r>
              <a:rPr lang="ru-RU" kern="100" dirty="0" smtClean="0"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prstClr val="black"/>
              </a:solidFill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800" kern="100" dirty="0" smtClean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повышение физической активности;</a:t>
            </a:r>
          </a:p>
          <a:p>
            <a:pPr marL="285750" indent="-285750">
              <a:buFontTx/>
              <a:buChar char="-"/>
            </a:pPr>
            <a:r>
              <a:rPr lang="ru-RU" sz="1800" kern="100" dirty="0" smtClean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правильное питание на рабочих местах.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96F0F9B-4DAE-19FB-5CAB-52E9932E52FE}"/>
              </a:ext>
            </a:extLst>
          </p:cNvPr>
          <p:cNvSpPr txBox="1"/>
          <p:nvPr/>
        </p:nvSpPr>
        <p:spPr>
          <a:xfrm>
            <a:off x="7224584" y="389635"/>
            <a:ext cx="4620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Рельсосварочное предприятие №29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88C5EDA-C9C3-9429-25D1-95F63FAB60AD}"/>
              </a:ext>
            </a:extLst>
          </p:cNvPr>
          <p:cNvSpPr txBox="1"/>
          <p:nvPr/>
        </p:nvSpPr>
        <p:spPr>
          <a:xfrm>
            <a:off x="4554908" y="6172111"/>
            <a:ext cx="66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п</a:t>
            </a:r>
            <a:r>
              <a:rPr lang="ru-RU" dirty="0" err="1" smtClean="0"/>
              <a:t>гт</a:t>
            </a:r>
            <a:r>
              <a:rPr lang="ru-RU" dirty="0"/>
              <a:t>. Промышленная Кемеровская </a:t>
            </a:r>
            <a:r>
              <a:rPr lang="ru-RU" dirty="0" smtClean="0"/>
              <a:t>область-Кузбасс, 2026 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E7CC695-565E-9C20-248D-8FEC6EAC66F3}"/>
              </a:ext>
            </a:extLst>
          </p:cNvPr>
          <p:cNvSpPr txBox="1"/>
          <p:nvPr/>
        </p:nvSpPr>
        <p:spPr>
          <a:xfrm>
            <a:off x="4819650" y="3029708"/>
            <a:ext cx="6096000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Номинация «Здоровье на производстве»</a:t>
            </a:r>
          </a:p>
        </p:txBody>
      </p:sp>
    </p:spTree>
    <p:extLst>
      <p:ext uri="{BB962C8B-B14F-4D97-AF65-F5344CB8AC3E}">
        <p14:creationId xmlns:p14="http://schemas.microsoft.com/office/powerpoint/2010/main" val="1346874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Шрифт, Графика, логотип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73C286BF-2FD8-CD5D-D06D-E3FCDEE88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8" y="283689"/>
            <a:ext cx="2952750" cy="771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96F0F9B-4DAE-19FB-5CAB-52E9932E52FE}"/>
              </a:ext>
            </a:extLst>
          </p:cNvPr>
          <p:cNvSpPr txBox="1"/>
          <p:nvPr/>
        </p:nvSpPr>
        <p:spPr>
          <a:xfrm>
            <a:off x="7018638" y="389635"/>
            <a:ext cx="4826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Рельсосварочное предприятие №29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88C5EDA-C9C3-9429-25D1-95F63FAB60AD}"/>
              </a:ext>
            </a:extLst>
          </p:cNvPr>
          <p:cNvSpPr txBox="1"/>
          <p:nvPr/>
        </p:nvSpPr>
        <p:spPr>
          <a:xfrm>
            <a:off x="4554907" y="6172111"/>
            <a:ext cx="6689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п</a:t>
            </a:r>
            <a:r>
              <a:rPr lang="ru-RU" dirty="0" err="1" smtClean="0"/>
              <a:t>гт</a:t>
            </a:r>
            <a:r>
              <a:rPr lang="ru-RU" dirty="0"/>
              <a:t>. Промышленная Кемеровская </a:t>
            </a:r>
            <a:r>
              <a:rPr lang="ru-RU" dirty="0" smtClean="0"/>
              <a:t>область-Кузбасс, 2026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7D84D7-9DE3-8516-23D3-E9072DC0250F}"/>
              </a:ext>
            </a:extLst>
          </p:cNvPr>
          <p:cNvSpPr txBox="1"/>
          <p:nvPr/>
        </p:nvSpPr>
        <p:spPr>
          <a:xfrm>
            <a:off x="6734174" y="1239083"/>
            <a:ext cx="479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D6E14E4-0B59-8443-5CD1-C776EB697DB0}"/>
              </a:ext>
            </a:extLst>
          </p:cNvPr>
          <p:cNvSpPr txBox="1"/>
          <p:nvPr/>
        </p:nvSpPr>
        <p:spPr>
          <a:xfrm>
            <a:off x="5324475" y="1562100"/>
            <a:ext cx="6200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416379-4F15-0A78-38AC-75E994F333F3}"/>
              </a:ext>
            </a:extLst>
          </p:cNvPr>
          <p:cNvSpPr txBox="1"/>
          <p:nvPr/>
        </p:nvSpPr>
        <p:spPr>
          <a:xfrm>
            <a:off x="5143500" y="1476375"/>
            <a:ext cx="63817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Решение поставленных помимо основного производства задач объединяет людей в коллектив и становится условием комфортного существования сотрудников на рабочих местах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Организация мероприятий на производстве, благотворительная деятельность тиражируется на другие предприятия </a:t>
            </a:r>
            <a:r>
              <a:rPr lang="ru-RU" dirty="0" smtClean="0"/>
              <a:t>с </a:t>
            </a:r>
            <a:r>
              <a:rPr lang="ru-RU" dirty="0"/>
              <a:t>одной стороны и на другие подразделения, находящиеся в разных регионах страны, с другой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Так, наш проект с </a:t>
            </a:r>
            <a:r>
              <a:rPr lang="ru-RU" dirty="0" err="1"/>
              <a:t>профмультиком</a:t>
            </a:r>
            <a:r>
              <a:rPr lang="ru-RU" dirty="0"/>
              <a:t>, подхватили в Саратовской области, и в результате рассказом о нашем производстве охватили 300 детей, провели 20 </a:t>
            </a:r>
            <a:r>
              <a:rPr lang="ru-RU" dirty="0" smtClean="0"/>
              <a:t>встреч. </a:t>
            </a:r>
            <a:endParaRPr lang="ru-RU" dirty="0" smtClean="0"/>
          </a:p>
          <a:p>
            <a:r>
              <a:rPr lang="ru-RU" dirty="0" smtClean="0"/>
              <a:t>Наша задача – продолжить работу по улучшению корпоративного здоровья на предприятии, физической активности, а так же создание зон отдыха для сотрудников. </a:t>
            </a: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4" y="1663472"/>
            <a:ext cx="4968906" cy="3938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927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Шрифт, Графика, логотип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73C286BF-2FD8-CD5D-D06D-E3FCDEE88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8" y="283689"/>
            <a:ext cx="2952750" cy="771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96F0F9B-4DAE-19FB-5CAB-52E9932E52FE}"/>
              </a:ext>
            </a:extLst>
          </p:cNvPr>
          <p:cNvSpPr txBox="1"/>
          <p:nvPr/>
        </p:nvSpPr>
        <p:spPr>
          <a:xfrm>
            <a:off x="7125730" y="389635"/>
            <a:ext cx="471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Рельсосварочное предприятие №29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88C5EDA-C9C3-9429-25D1-95F63FAB60AD}"/>
              </a:ext>
            </a:extLst>
          </p:cNvPr>
          <p:cNvSpPr txBox="1"/>
          <p:nvPr/>
        </p:nvSpPr>
        <p:spPr>
          <a:xfrm>
            <a:off x="4554908" y="6172111"/>
            <a:ext cx="689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п</a:t>
            </a:r>
            <a:r>
              <a:rPr lang="ru-RU" dirty="0" err="1" smtClean="0"/>
              <a:t>гт</a:t>
            </a:r>
            <a:r>
              <a:rPr lang="ru-RU" dirty="0"/>
              <a:t>. Промышленная Кемеровская </a:t>
            </a:r>
            <a:r>
              <a:rPr lang="ru-RU" dirty="0" smtClean="0"/>
              <a:t>область-Кузбасс, 2026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7D84D7-9DE3-8516-23D3-E9072DC0250F}"/>
              </a:ext>
            </a:extLst>
          </p:cNvPr>
          <p:cNvSpPr txBox="1"/>
          <p:nvPr/>
        </p:nvSpPr>
        <p:spPr>
          <a:xfrm>
            <a:off x="5924550" y="1371600"/>
            <a:ext cx="55245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ООО «РСП-М» - занимается сваркой рельсовых плетей для создания «бархатного пути», в том числе и для </a:t>
            </a:r>
            <a:r>
              <a:rPr lang="ru-RU" dirty="0" smtClean="0"/>
              <a:t>высокоскоростных магистралей.</a:t>
            </a:r>
            <a:endParaRPr lang="ru-RU" dirty="0"/>
          </a:p>
          <a:p>
            <a:r>
              <a:rPr lang="ru-RU" dirty="0"/>
              <a:t>Одно из подразделений находится в пгт. Промышленная Кемеровской области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Режим </a:t>
            </a:r>
            <a:r>
              <a:rPr lang="ru-RU" dirty="0"/>
              <a:t>работы на предприятии – круглосуточный, смена по 12 часов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Численность </a:t>
            </a:r>
            <a:r>
              <a:rPr lang="ru-RU" dirty="0"/>
              <a:t>работников – </a:t>
            </a:r>
            <a:r>
              <a:rPr lang="ru-RU" dirty="0" smtClean="0"/>
              <a:t>193 человека. </a:t>
            </a:r>
            <a:r>
              <a:rPr lang="ru-RU" dirty="0"/>
              <a:t>Проживают в </a:t>
            </a:r>
            <a:r>
              <a:rPr lang="ru-RU" dirty="0" smtClean="0"/>
              <a:t>посёлке и близлежащих </a:t>
            </a:r>
            <a:r>
              <a:rPr lang="ru-RU" dirty="0"/>
              <a:t>деревнях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8" y="1264959"/>
            <a:ext cx="5073413" cy="4076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648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Шрифт, Графика, логотип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73C286BF-2FD8-CD5D-D06D-E3FCDEE88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8" y="283689"/>
            <a:ext cx="2952750" cy="771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96F0F9B-4DAE-19FB-5CAB-52E9932E52FE}"/>
              </a:ext>
            </a:extLst>
          </p:cNvPr>
          <p:cNvSpPr txBox="1"/>
          <p:nvPr/>
        </p:nvSpPr>
        <p:spPr>
          <a:xfrm>
            <a:off x="7125730" y="389635"/>
            <a:ext cx="471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Рельсосварочное предприятие №29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88C5EDA-C9C3-9429-25D1-95F63FAB60AD}"/>
              </a:ext>
            </a:extLst>
          </p:cNvPr>
          <p:cNvSpPr txBox="1"/>
          <p:nvPr/>
        </p:nvSpPr>
        <p:spPr>
          <a:xfrm>
            <a:off x="4554908" y="6172111"/>
            <a:ext cx="689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п</a:t>
            </a:r>
            <a:r>
              <a:rPr lang="ru-RU" dirty="0" err="1" smtClean="0"/>
              <a:t>гт</a:t>
            </a:r>
            <a:r>
              <a:rPr lang="ru-RU" dirty="0"/>
              <a:t>. Промышленная Кемеровская </a:t>
            </a:r>
            <a:r>
              <a:rPr lang="ru-RU" dirty="0" smtClean="0"/>
              <a:t>область-Кузбасс, 2026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7D84D7-9DE3-8516-23D3-E9072DC0250F}"/>
              </a:ext>
            </a:extLst>
          </p:cNvPr>
          <p:cNvSpPr txBox="1"/>
          <p:nvPr/>
        </p:nvSpPr>
        <p:spPr>
          <a:xfrm>
            <a:off x="6451772" y="1333945"/>
            <a:ext cx="5524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Повышение комфортности пребывания на закрытой территории, в спецодежде становится задачей руководителей для </a:t>
            </a:r>
            <a:r>
              <a:rPr lang="ru-RU" dirty="0" smtClean="0"/>
              <a:t>мотивации работников </a:t>
            </a:r>
            <a:r>
              <a:rPr lang="ru-RU" dirty="0"/>
              <a:t>путем привлечения к досуговой деятельности: </a:t>
            </a:r>
            <a:r>
              <a:rPr lang="ru-RU" dirty="0" smtClean="0"/>
              <a:t>техническому творчеству, корпоративной </a:t>
            </a:r>
            <a:r>
              <a:rPr lang="ru-RU" dirty="0"/>
              <a:t>благотворительности и участию в жизни поселка.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1416670"/>
            <a:ext cx="6220772" cy="2897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7091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Шрифт, Графика, логотип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73C286BF-2FD8-CD5D-D06D-E3FCDEE88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8" y="283689"/>
            <a:ext cx="2952750" cy="771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96F0F9B-4DAE-19FB-5CAB-52E9932E52FE}"/>
              </a:ext>
            </a:extLst>
          </p:cNvPr>
          <p:cNvSpPr txBox="1"/>
          <p:nvPr/>
        </p:nvSpPr>
        <p:spPr>
          <a:xfrm>
            <a:off x="7109254" y="389635"/>
            <a:ext cx="473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Рельсосварочное предприятие №29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88C5EDA-C9C3-9429-25D1-95F63FAB60AD}"/>
              </a:ext>
            </a:extLst>
          </p:cNvPr>
          <p:cNvSpPr txBox="1"/>
          <p:nvPr/>
        </p:nvSpPr>
        <p:spPr>
          <a:xfrm>
            <a:off x="4554908" y="6172111"/>
            <a:ext cx="689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п</a:t>
            </a:r>
            <a:r>
              <a:rPr lang="ru-RU" dirty="0" err="1" smtClean="0"/>
              <a:t>гт</a:t>
            </a:r>
            <a:r>
              <a:rPr lang="ru-RU" dirty="0"/>
              <a:t>. Промышленная Кемеровская </a:t>
            </a:r>
            <a:r>
              <a:rPr lang="ru-RU" dirty="0" smtClean="0"/>
              <a:t>область-Кузбасс, 2026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7D84D7-9DE3-8516-23D3-E9072DC0250F}"/>
              </a:ext>
            </a:extLst>
          </p:cNvPr>
          <p:cNvSpPr txBox="1"/>
          <p:nvPr/>
        </p:nvSpPr>
        <p:spPr>
          <a:xfrm>
            <a:off x="5924550" y="1371600"/>
            <a:ext cx="5524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049131">
              <a:lnSpc>
                <a:spcPct val="150000"/>
              </a:lnSpc>
              <a:defRPr/>
            </a:pP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Улучшение бытовых условий работников– это одна из важных задач работодателя:</a:t>
            </a:r>
          </a:p>
          <a:p>
            <a:pPr marL="285750" lvl="0" indent="-285750" algn="just" defTabSz="104913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Отремонтированы сан. 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злы.</a:t>
            </a:r>
            <a:endParaRPr lang="ru-RU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 algn="just" defTabSz="104913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Отремонтированы помещения </a:t>
            </a: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административно-бытового корпуса</a:t>
            </a: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4543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104913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ru-RU" dirty="0" smtClean="0">
              <a:solidFill>
                <a:srgbClr val="4543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07" y="1117356"/>
            <a:ext cx="2497482" cy="3906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24" y="1117356"/>
            <a:ext cx="2768425" cy="3906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215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Шрифт, Графика, логотип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73C286BF-2FD8-CD5D-D06D-E3FCDEE88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8" y="283689"/>
            <a:ext cx="2952750" cy="771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96F0F9B-4DAE-19FB-5CAB-52E9932E52FE}"/>
              </a:ext>
            </a:extLst>
          </p:cNvPr>
          <p:cNvSpPr txBox="1"/>
          <p:nvPr/>
        </p:nvSpPr>
        <p:spPr>
          <a:xfrm>
            <a:off x="7092778" y="389635"/>
            <a:ext cx="475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Рельсосварочное предприятие №29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88C5EDA-C9C3-9429-25D1-95F63FAB60AD}"/>
              </a:ext>
            </a:extLst>
          </p:cNvPr>
          <p:cNvSpPr txBox="1"/>
          <p:nvPr/>
        </p:nvSpPr>
        <p:spPr>
          <a:xfrm>
            <a:off x="4554908" y="6172111"/>
            <a:ext cx="6813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п</a:t>
            </a:r>
            <a:r>
              <a:rPr lang="ru-RU" dirty="0" err="1" smtClean="0"/>
              <a:t>гт</a:t>
            </a:r>
            <a:r>
              <a:rPr lang="ru-RU" dirty="0"/>
              <a:t>. Промышленная Кемеровская </a:t>
            </a:r>
            <a:r>
              <a:rPr lang="ru-RU" dirty="0" smtClean="0"/>
              <a:t>область-Кузбасс, 2026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7D84D7-9DE3-8516-23D3-E9072DC0250F}"/>
              </a:ext>
            </a:extLst>
          </p:cNvPr>
          <p:cNvSpPr txBox="1"/>
          <p:nvPr/>
        </p:nvSpPr>
        <p:spPr>
          <a:xfrm>
            <a:off x="6734174" y="1239083"/>
            <a:ext cx="47910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создания более комфортной жизни работников на предприятии создана комната приема пищи.</a:t>
            </a:r>
          </a:p>
          <a:p>
            <a:endParaRPr lang="ru-RU" dirty="0"/>
          </a:p>
          <a:p>
            <a:r>
              <a:rPr lang="ru-RU" dirty="0"/>
              <a:t>Весной 2025 года для повышения комфортности мы организовали «Книговорот» – принесли из дома книги, для того чтобы можно было почитать во время перерыва или обеда.</a:t>
            </a:r>
          </a:p>
          <a:p>
            <a:endParaRPr lang="ru-RU" dirty="0"/>
          </a:p>
          <a:p>
            <a:r>
              <a:rPr lang="ru-RU" dirty="0"/>
              <a:t>Более 30 книг в </a:t>
            </a:r>
            <a:r>
              <a:rPr lang="ru-RU" dirty="0" smtClean="0"/>
              <a:t>библиотеке.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8" y="1055213"/>
            <a:ext cx="2802521" cy="5024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72" y="1055212"/>
            <a:ext cx="2857175" cy="5024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44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Шрифт, Графика, логотип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73C286BF-2FD8-CD5D-D06D-E3FCDEE88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8" y="283689"/>
            <a:ext cx="2952750" cy="771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96F0F9B-4DAE-19FB-5CAB-52E9932E52FE}"/>
              </a:ext>
            </a:extLst>
          </p:cNvPr>
          <p:cNvSpPr txBox="1"/>
          <p:nvPr/>
        </p:nvSpPr>
        <p:spPr>
          <a:xfrm>
            <a:off x="7125730" y="389635"/>
            <a:ext cx="4719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Рельсосварочное предприятие №29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88C5EDA-C9C3-9429-25D1-95F63FAB60AD}"/>
              </a:ext>
            </a:extLst>
          </p:cNvPr>
          <p:cNvSpPr txBox="1"/>
          <p:nvPr/>
        </p:nvSpPr>
        <p:spPr>
          <a:xfrm>
            <a:off x="4554908" y="6172111"/>
            <a:ext cx="6730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п</a:t>
            </a:r>
            <a:r>
              <a:rPr lang="ru-RU" dirty="0" err="1" smtClean="0"/>
              <a:t>гт</a:t>
            </a:r>
            <a:r>
              <a:rPr lang="ru-RU" dirty="0"/>
              <a:t>. Промышленная Кемеровская </a:t>
            </a:r>
            <a:r>
              <a:rPr lang="ru-RU" dirty="0" smtClean="0"/>
              <a:t>область-Кузбасс, 2026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7D84D7-9DE3-8516-23D3-E9072DC0250F}"/>
              </a:ext>
            </a:extLst>
          </p:cNvPr>
          <p:cNvSpPr txBox="1"/>
          <p:nvPr/>
        </p:nvSpPr>
        <p:spPr>
          <a:xfrm>
            <a:off x="6734174" y="1239083"/>
            <a:ext cx="4791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 defTabSz="1049131"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Установили </a:t>
            </a:r>
            <a:r>
              <a:rPr lang="ru-RU" dirty="0" smtClean="0"/>
              <a:t>экопресс-29 </a:t>
            </a:r>
            <a:r>
              <a:rPr lang="ru-RU" dirty="0"/>
              <a:t>– прибор для утилизации пластиковых </a:t>
            </a:r>
            <a:r>
              <a:rPr lang="ru-RU" dirty="0" smtClean="0"/>
              <a:t>бутылок.</a:t>
            </a:r>
          </a:p>
          <a:p>
            <a:pPr marL="285750" lvl="0" indent="-285750" algn="just" defTabSz="1049131">
              <a:buFont typeface="Wingdings" panose="05000000000000000000" pitchFamily="2" charset="2"/>
              <a:buChar char="ü"/>
              <a:defRPr/>
            </a:pPr>
            <a:r>
              <a:rPr lang="ru-RU" dirty="0" smtClean="0"/>
              <a:t>Ежегодно проводим субботники на территории предприятия и за ее пределами, тем самым привлекаем работников к досуговой деятельности.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8" y="930876"/>
            <a:ext cx="2365676" cy="5074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50" y="930876"/>
            <a:ext cx="3715265" cy="2255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50" y="3665838"/>
            <a:ext cx="3715265" cy="2339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916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Шрифт, Графика, логотип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73C286BF-2FD8-CD5D-D06D-E3FCDEE88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8" y="283689"/>
            <a:ext cx="2952750" cy="771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96F0F9B-4DAE-19FB-5CAB-52E9932E52FE}"/>
              </a:ext>
            </a:extLst>
          </p:cNvPr>
          <p:cNvSpPr txBox="1"/>
          <p:nvPr/>
        </p:nvSpPr>
        <p:spPr>
          <a:xfrm>
            <a:off x="7133968" y="389635"/>
            <a:ext cx="471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Рельсосварочное предприятие №29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88C5EDA-C9C3-9429-25D1-95F63FAB60AD}"/>
              </a:ext>
            </a:extLst>
          </p:cNvPr>
          <p:cNvSpPr txBox="1"/>
          <p:nvPr/>
        </p:nvSpPr>
        <p:spPr>
          <a:xfrm>
            <a:off x="4554907" y="6172111"/>
            <a:ext cx="678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п</a:t>
            </a:r>
            <a:r>
              <a:rPr lang="ru-RU" dirty="0" err="1" smtClean="0"/>
              <a:t>гт</a:t>
            </a:r>
            <a:r>
              <a:rPr lang="ru-RU" dirty="0"/>
              <a:t>. Промышленная Кемеровская </a:t>
            </a:r>
            <a:r>
              <a:rPr lang="ru-RU" dirty="0" smtClean="0"/>
              <a:t>область-Кузбасс, 2026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7D84D7-9DE3-8516-23D3-E9072DC0250F}"/>
              </a:ext>
            </a:extLst>
          </p:cNvPr>
          <p:cNvSpPr txBox="1"/>
          <p:nvPr/>
        </p:nvSpPr>
        <p:spPr>
          <a:xfrm>
            <a:off x="6734174" y="1239083"/>
            <a:ext cx="479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D6E14E4-0B59-8443-5CD1-C776EB697DB0}"/>
              </a:ext>
            </a:extLst>
          </p:cNvPr>
          <p:cNvSpPr txBox="1"/>
          <p:nvPr/>
        </p:nvSpPr>
        <p:spPr>
          <a:xfrm>
            <a:off x="5324475" y="1562100"/>
            <a:ext cx="62007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2025 году отремонтировали помещение для шахматного клуба «Белая Ладья».</a:t>
            </a:r>
          </a:p>
          <a:p>
            <a:r>
              <a:rPr lang="ru-RU" dirty="0" smtClean="0"/>
              <a:t>За год провели 10 турниров по шахматам с участием работников предприятия и их семей.</a:t>
            </a:r>
            <a:endParaRPr lang="ru-RU" dirty="0"/>
          </a:p>
          <a:p>
            <a:endParaRPr lang="ru-RU" dirty="0"/>
          </a:p>
          <a:p>
            <a:r>
              <a:rPr lang="ru-RU" dirty="0"/>
              <a:t>На день </a:t>
            </a:r>
            <a:r>
              <a:rPr lang="ru-RU" dirty="0" smtClean="0"/>
              <a:t>железнодорожника </a:t>
            </a:r>
            <a:r>
              <a:rPr lang="ru-RU" dirty="0"/>
              <a:t>провели шахматный </a:t>
            </a:r>
            <a:r>
              <a:rPr lang="ru-RU" dirty="0" smtClean="0"/>
              <a:t>онлайн-турнир с </a:t>
            </a:r>
            <a:r>
              <a:rPr lang="ru-RU" dirty="0"/>
              <a:t>коллегами из Бурятии. Две команды по 4 человека в течение 6 часов определяли победителя. </a:t>
            </a:r>
            <a:r>
              <a:rPr lang="ru-RU" dirty="0" smtClean="0"/>
              <a:t>Победу одержала команда РСП-29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" y="1466946"/>
            <a:ext cx="5135005" cy="3212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143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Шрифт, Графика, логотип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73C286BF-2FD8-CD5D-D06D-E3FCDEE88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8" y="283689"/>
            <a:ext cx="2952750" cy="771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96F0F9B-4DAE-19FB-5CAB-52E9932E52FE}"/>
              </a:ext>
            </a:extLst>
          </p:cNvPr>
          <p:cNvSpPr txBox="1"/>
          <p:nvPr/>
        </p:nvSpPr>
        <p:spPr>
          <a:xfrm>
            <a:off x="7043352" y="389635"/>
            <a:ext cx="480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Рельсосварочное предприятие №29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88C5EDA-C9C3-9429-25D1-95F63FAB60AD}"/>
              </a:ext>
            </a:extLst>
          </p:cNvPr>
          <p:cNvSpPr txBox="1"/>
          <p:nvPr/>
        </p:nvSpPr>
        <p:spPr>
          <a:xfrm>
            <a:off x="4554907" y="6172111"/>
            <a:ext cx="6557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п</a:t>
            </a:r>
            <a:r>
              <a:rPr lang="ru-RU" dirty="0" err="1" smtClean="0"/>
              <a:t>гт</a:t>
            </a:r>
            <a:r>
              <a:rPr lang="ru-RU" dirty="0"/>
              <a:t>. Промышленная Кемеровская </a:t>
            </a:r>
            <a:r>
              <a:rPr lang="ru-RU" dirty="0" smtClean="0"/>
              <a:t>область-Кузбасс, 2026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7D84D7-9DE3-8516-23D3-E9072DC0250F}"/>
              </a:ext>
            </a:extLst>
          </p:cNvPr>
          <p:cNvSpPr txBox="1"/>
          <p:nvPr/>
        </p:nvSpPr>
        <p:spPr>
          <a:xfrm>
            <a:off x="6734174" y="1239083"/>
            <a:ext cx="479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D6E14E4-0B59-8443-5CD1-C776EB697DB0}"/>
              </a:ext>
            </a:extLst>
          </p:cNvPr>
          <p:cNvSpPr txBox="1"/>
          <p:nvPr/>
        </p:nvSpPr>
        <p:spPr>
          <a:xfrm>
            <a:off x="5564172" y="1562248"/>
            <a:ext cx="62007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рамках проведения акции «Щедрый вторник» совместно </a:t>
            </a:r>
            <a:r>
              <a:rPr lang="ru-RU" dirty="0"/>
              <a:t>с коллегами из Саратовской области собрали </a:t>
            </a:r>
            <a:r>
              <a:rPr lang="ru-RU" dirty="0" smtClean="0"/>
              <a:t>20 </a:t>
            </a:r>
            <a:r>
              <a:rPr lang="ru-RU" dirty="0"/>
              <a:t>тысяч рублей и привезли в приют </a:t>
            </a:r>
            <a:r>
              <a:rPr lang="ru-RU" dirty="0" smtClean="0"/>
              <a:t>для животных корм </a:t>
            </a:r>
            <a:r>
              <a:rPr lang="ru-RU" dirty="0"/>
              <a:t>для 30 кошек и 10 собак.</a:t>
            </a:r>
          </a:p>
          <a:p>
            <a:endParaRPr lang="ru-RU" dirty="0"/>
          </a:p>
          <a:p>
            <a:r>
              <a:rPr lang="ru-RU" dirty="0"/>
              <a:t>Участие в акции приняли более </a:t>
            </a:r>
            <a:r>
              <a:rPr lang="ru-RU" dirty="0" smtClean="0"/>
              <a:t>20 </a:t>
            </a:r>
            <a:r>
              <a:rPr lang="ru-RU" dirty="0"/>
              <a:t>человек.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1" y="1055213"/>
            <a:ext cx="2434288" cy="5116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96" y="1055213"/>
            <a:ext cx="2568882" cy="5116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660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, Шрифт, Графика, логотип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73C286BF-2FD8-CD5D-D06D-E3FCDEE88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8" y="283689"/>
            <a:ext cx="2952750" cy="7715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96F0F9B-4DAE-19FB-5CAB-52E9932E52FE}"/>
              </a:ext>
            </a:extLst>
          </p:cNvPr>
          <p:cNvSpPr txBox="1"/>
          <p:nvPr/>
        </p:nvSpPr>
        <p:spPr>
          <a:xfrm>
            <a:off x="7282250" y="389635"/>
            <a:ext cx="456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Рельсосварочное предприятие №29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88C5EDA-C9C3-9429-25D1-95F63FAB60AD}"/>
              </a:ext>
            </a:extLst>
          </p:cNvPr>
          <p:cNvSpPr txBox="1"/>
          <p:nvPr/>
        </p:nvSpPr>
        <p:spPr>
          <a:xfrm>
            <a:off x="4554907" y="6172111"/>
            <a:ext cx="666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п</a:t>
            </a:r>
            <a:r>
              <a:rPr lang="ru-RU" dirty="0" err="1" smtClean="0"/>
              <a:t>гт</a:t>
            </a:r>
            <a:r>
              <a:rPr lang="ru-RU" dirty="0"/>
              <a:t>. Промышленная Кемеровская </a:t>
            </a:r>
            <a:r>
              <a:rPr lang="ru-RU" dirty="0" smtClean="0"/>
              <a:t>область-Кузбасс, 2026 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D6E14E4-0B59-8443-5CD1-C776EB697DB0}"/>
              </a:ext>
            </a:extLst>
          </p:cNvPr>
          <p:cNvSpPr txBox="1"/>
          <p:nvPr/>
        </p:nvSpPr>
        <p:spPr>
          <a:xfrm>
            <a:off x="5324475" y="1562100"/>
            <a:ext cx="6200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A416379-4F15-0A78-38AC-75E994F333F3}"/>
              </a:ext>
            </a:extLst>
          </p:cNvPr>
          <p:cNvSpPr txBox="1"/>
          <p:nvPr/>
        </p:nvSpPr>
        <p:spPr>
          <a:xfrm>
            <a:off x="5143500" y="1055214"/>
            <a:ext cx="63817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Задача удержания персонала становится все более приоритетной в условиях кадрового голода. И забота наших немногочисленных женщин о создании более комфортных условий работы сотрудников, выполняющих тяжелую мужскую работу нередко во вредных условиях труда становится важным вкладом в достижение высоких производственных результатов. Мы искренне </a:t>
            </a:r>
            <a:r>
              <a:rPr lang="ru-RU" dirty="0" smtClean="0"/>
              <a:t>благодарны </a:t>
            </a:r>
            <a:r>
              <a:rPr lang="ru-RU" dirty="0"/>
              <a:t>им за те мелочи, которые делают предприятие местом, где приятно находиться: цветы и книги в комнате приема пищи, рассказы о правильном питании и конкурс шарлотки, организацию интересного досуга. Все это сплачивает коллектив.</a:t>
            </a:r>
          </a:p>
          <a:p>
            <a:endParaRPr lang="ru-RU" dirty="0"/>
          </a:p>
          <a:p>
            <a:r>
              <a:rPr lang="ru-RU" dirty="0"/>
              <a:t>Игорь Анатольевич </a:t>
            </a:r>
            <a:r>
              <a:rPr lang="ru-RU" dirty="0" err="1"/>
              <a:t>Неделенко</a:t>
            </a:r>
            <a:r>
              <a:rPr lang="ru-RU" dirty="0"/>
              <a:t>, начальник рельсосварочного предприятия №29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1169772"/>
            <a:ext cx="3910527" cy="493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37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628</Words>
  <Application>Microsoft Office PowerPoint</Application>
  <PresentationFormat>Широкоэкранный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cp:lastPrinted>2026-02-03T08:29:02Z</cp:lastPrinted>
  <dcterms:created xsi:type="dcterms:W3CDTF">2026-01-23T15:46:35Z</dcterms:created>
  <dcterms:modified xsi:type="dcterms:W3CDTF">2026-02-11T03:47:07Z</dcterms:modified>
</cp:coreProperties>
</file>