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Oswald" panose="00000500000000000000" pitchFamily="2" charset="-52"/>
      <p:regular r:id="rId20"/>
      <p:bold r:id="rId21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B9D04A"/>
    <a:srgbClr val="D7E498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>
        <p:scale>
          <a:sx n="100" d="100"/>
          <a:sy n="100" d="100"/>
        </p:scale>
        <p:origin x="954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07.04.2025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8.jpeg"/><Relationship Id="rId5" Type="http://schemas.openxmlformats.org/officeDocument/2006/relationships/image" Target="../media/image12.gif"/><Relationship Id="rId10" Type="http://schemas.openxmlformats.org/officeDocument/2006/relationships/image" Target="../media/image17.jpe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322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4" y="1399852"/>
            <a:ext cx="400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Всероссийский конкурсный отбор проектов </a:t>
            </a:r>
            <a:br>
              <a:rPr lang="en-US" dirty="0">
                <a:solidFill>
                  <a:schemeClr val="bg1"/>
                </a:solidFill>
                <a:latin typeface="Oswald" pitchFamily="2" charset="-52"/>
              </a:rPr>
            </a:b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3" y="2752607"/>
            <a:ext cx="1099382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 err="1">
                <a:solidFill>
                  <a:schemeClr val="bg1"/>
                </a:solidFill>
                <a:latin typeface="Oswald" pitchFamily="2" charset="-52"/>
              </a:rPr>
              <a:t>Нейрогимнастика</a:t>
            </a:r>
            <a:r>
              <a:rPr lang="ru-RU" sz="5400" dirty="0">
                <a:solidFill>
                  <a:schemeClr val="bg1"/>
                </a:solidFill>
                <a:latin typeface="Oswald" pitchFamily="2" charset="-52"/>
              </a:rPr>
              <a:t> - зарядка для мозга</a:t>
            </a:r>
            <a:endParaRPr lang="ru-RU" sz="4800" dirty="0">
              <a:solidFill>
                <a:schemeClr val="bg1"/>
              </a:solidFill>
              <a:latin typeface="Oswald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4" y="5174763"/>
            <a:ext cx="10789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РУКОВОДИТЕЛЬ КОМАНДЫ:  ПУЗРАКОВА ИРИНА ВЛАДИМИРОВНА, </a:t>
            </a:r>
            <a:br>
              <a:rPr lang="ru-RU" dirty="0">
                <a:solidFill>
                  <a:schemeClr val="bg1"/>
                </a:solidFill>
                <a:latin typeface="Oswald" pitchFamily="2" charset="-52"/>
              </a:rPr>
            </a:b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ГБУЗ «Пензенский областной центр общественного здоровья и медицинской профилактики», </a:t>
            </a:r>
            <a:br>
              <a:rPr lang="ru-RU" dirty="0">
                <a:solidFill>
                  <a:schemeClr val="bg1"/>
                </a:solidFill>
                <a:latin typeface="Oswald" pitchFamily="2" charset="-52"/>
              </a:rPr>
            </a:b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Россия, Пензенская область, г. Пенза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4" y="3710770"/>
            <a:ext cx="1099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Oswald" pitchFamily="2" charset="-52"/>
              </a:rPr>
              <a:t>Номинация «Здоровьесберегающие технологии»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280CF2-2D91-40D0-B782-339BF6874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78" r="28434" b="24933"/>
          <a:stretch/>
        </p:blipFill>
        <p:spPr>
          <a:xfrm>
            <a:off x="461928" y="2893802"/>
            <a:ext cx="4314049" cy="2396070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53369" y="2245802"/>
            <a:ext cx="5347560" cy="648000"/>
          </a:xfrm>
          <a:prstGeom prst="round2SameRect">
            <a:avLst/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600" b="1" dirty="0">
                <a:latin typeface="Oswald" pitchFamily="2" charset="-52"/>
              </a:rPr>
              <a:t>НАЦИОНАЛЬНЫЕ ПРОЕКТЫ РОССИИ</a:t>
            </a:r>
          </a:p>
          <a:p>
            <a:r>
              <a:rPr lang="ru-RU" sz="1400" dirty="0">
                <a:latin typeface="Oswald" pitchFamily="2" charset="-52"/>
              </a:rPr>
              <a:t>Официальный сайт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174826" y="1224723"/>
            <a:ext cx="5666654" cy="2820849"/>
            <a:chOff x="6174826" y="1224723"/>
            <a:chExt cx="5666654" cy="2820849"/>
          </a:xfrm>
        </p:grpSpPr>
        <p:sp>
          <p:nvSpPr>
            <p:cNvPr id="10" name="Прямоугольник: скругленные углы 21">
              <a:extLst>
                <a:ext uri="{FF2B5EF4-FFF2-40B4-BE49-F238E27FC236}">
                  <a16:creationId xmlns:a16="http://schemas.microsoft.com/office/drawing/2014/main" id="{80EBE8EA-8E2C-004C-ABBC-D37E06429DD1}"/>
                </a:ext>
              </a:extLst>
            </p:cNvPr>
            <p:cNvSpPr/>
            <p:nvPr/>
          </p:nvSpPr>
          <p:spPr>
            <a:xfrm>
              <a:off x="6174826" y="1224723"/>
              <a:ext cx="5666654" cy="648000"/>
            </a:xfrm>
            <a:prstGeom prst="round2SameRect">
              <a:avLst/>
            </a:prstGeom>
            <a:solidFill>
              <a:srgbClr val="A72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r>
                <a:rPr lang="ru-RU" sz="1600" b="1" dirty="0">
                  <a:latin typeface="Oswald" pitchFamily="2" charset="-52"/>
                </a:rPr>
                <a:t>ГУБЕРНАТОР | ПРАВИТЕЛЬСТВО ПЕНЗЕНСКОЙ ОБЛАСТИ</a:t>
              </a:r>
            </a:p>
            <a:p>
              <a:r>
                <a:rPr lang="ru-RU" sz="1400" dirty="0">
                  <a:latin typeface="Oswald" pitchFamily="2" charset="-52"/>
                </a:rPr>
                <a:t>Официальный сайт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BC35889-F20A-4F82-AA1C-C682A1923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4826" y="1869406"/>
              <a:ext cx="3563534" cy="2176166"/>
            </a:xfrm>
            <a:prstGeom prst="roundRect">
              <a:avLst>
                <a:gd name="adj" fmla="val 11065"/>
              </a:avLst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EBBA2B6-9BB7-4053-89A5-25DD364E7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38360" y="1884716"/>
              <a:ext cx="2103120" cy="2103120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6174826" y="4157781"/>
            <a:ext cx="5666653" cy="2586964"/>
            <a:chOff x="6174826" y="4157781"/>
            <a:chExt cx="5666653" cy="258696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487ECD7-C8E6-44DF-9F2C-DB33948DB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90760" y="4832672"/>
              <a:ext cx="1855196" cy="1855196"/>
            </a:xfrm>
            <a:prstGeom prst="rect">
              <a:avLst/>
            </a:prstGeom>
          </p:spPr>
        </p:pic>
        <p:sp>
          <p:nvSpPr>
            <p:cNvPr id="12" name="Прямоугольник: скругленные углы 25">
              <a:extLst>
                <a:ext uri="{FF2B5EF4-FFF2-40B4-BE49-F238E27FC236}">
                  <a16:creationId xmlns:a16="http://schemas.microsoft.com/office/drawing/2014/main" id="{63CFB881-8CB1-C745-BF4E-362C9249D0BD}"/>
                </a:ext>
              </a:extLst>
            </p:cNvPr>
            <p:cNvSpPr/>
            <p:nvPr/>
          </p:nvSpPr>
          <p:spPr>
            <a:xfrm>
              <a:off x="6174826" y="4157781"/>
              <a:ext cx="5666653" cy="674891"/>
            </a:xfrm>
            <a:prstGeom prst="round2SameRect">
              <a:avLst/>
            </a:prstGeom>
            <a:solidFill>
              <a:srgbClr val="A72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r>
                <a:rPr lang="ru-RU" sz="1600" b="1" dirty="0">
                  <a:latin typeface="Oswald" pitchFamily="2" charset="-52"/>
                </a:rPr>
                <a:t>МУНИЦИПАЛЬНЫЕ ОБРАЗОВАНИЯ ПЕНЗЕНСКОЙ ОБЛАСТИ</a:t>
              </a:r>
            </a:p>
            <a:p>
              <a:r>
                <a:rPr lang="ru-RU" sz="1400" dirty="0">
                  <a:latin typeface="Oswald" pitchFamily="2" charset="-52"/>
                </a:rPr>
                <a:t>Официальные сайты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893F991-650C-44AD-A403-4DE97E4B0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73500" y="4832672"/>
              <a:ext cx="2192956" cy="1912073"/>
            </a:xfrm>
            <a:prstGeom prst="roundRect">
              <a:avLst>
                <a:gd name="adj" fmla="val 10471"/>
              </a:avLst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4749B9D-F8F7-41C4-AC31-C71C866BB3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8929" y="3004226"/>
            <a:ext cx="2088000" cy="208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53369" y="588577"/>
            <a:ext cx="425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Каналы продвижения проекта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47"/>
          <p:cNvSpPr/>
          <p:nvPr/>
        </p:nvSpPr>
        <p:spPr>
          <a:xfrm>
            <a:off x="9122132" y="1907848"/>
            <a:ext cx="2850937" cy="2603192"/>
          </a:xfrm>
          <a:prstGeom prst="roundRect">
            <a:avLst>
              <a:gd name="adj" fmla="val 3743"/>
            </a:avLst>
          </a:prstGeom>
          <a:solidFill>
            <a:srgbClr val="A72E87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Ресурсы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08748" y="1906062"/>
            <a:ext cx="35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Oswald" pitchFamily="2" charset="-52"/>
              </a:rPr>
              <a:t>Человеческие ресурсы: </a:t>
            </a:r>
            <a:br>
              <a:rPr lang="ru-RU" b="1" dirty="0">
                <a:latin typeface="Oswald" pitchFamily="2" charset="-52"/>
              </a:rPr>
            </a:br>
            <a:r>
              <a:rPr lang="ru-RU" dirty="0">
                <a:latin typeface="Oswald" pitchFamily="2" charset="-52"/>
              </a:rPr>
              <a:t>врач по медицинской профилактике, социолог, куратор целевых групп, системный администратор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08748" y="3566160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Oswald" pitchFamily="2" charset="-52"/>
              </a:rPr>
              <a:t>Помещения:</a:t>
            </a:r>
            <a:r>
              <a:rPr lang="ru-RU" dirty="0">
                <a:latin typeface="Oswald" pitchFamily="2" charset="-52"/>
              </a:rPr>
              <a:t> ОСФР в городе Пенза, центры общения старшего поколения в муниципалитетах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5471225" y="2058462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Oswald" pitchFamily="2" charset="-52"/>
              </a:rPr>
              <a:t>Интернет-связь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5471225" y="3566160"/>
            <a:ext cx="3650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Oswald" pitchFamily="2" charset="-52"/>
              </a:rPr>
              <a:t>Материальный ресурс:</a:t>
            </a:r>
            <a:r>
              <a:rPr lang="ru-RU" dirty="0">
                <a:latin typeface="Oswald" pitchFamily="2" charset="-52"/>
              </a:rPr>
              <a:t> презентации, рабочие тетради и брошюры, бумага листовая для офисной техники, </a:t>
            </a:r>
            <a:r>
              <a:rPr lang="ru-RU" dirty="0" err="1">
                <a:latin typeface="Oswald" pitchFamily="2" charset="-52"/>
              </a:rPr>
              <a:t>флеш</a:t>
            </a:r>
            <a:r>
              <a:rPr lang="ru-RU" dirty="0">
                <a:latin typeface="Oswald" pitchFamily="2" charset="-52"/>
              </a:rPr>
              <a:t>-карты, латексные цветные перчатки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D8DA8-821C-3645-BE4E-486D93BB2A07}"/>
              </a:ext>
            </a:extLst>
          </p:cNvPr>
          <p:cNvSpPr txBox="1"/>
          <p:nvPr/>
        </p:nvSpPr>
        <p:spPr>
          <a:xfrm>
            <a:off x="5471225" y="5058482"/>
            <a:ext cx="35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Oswald" pitchFamily="2" charset="-52"/>
              </a:rPr>
              <a:t>Финансовые ресурсы</a:t>
            </a:r>
            <a:r>
              <a:rPr lang="ru-RU" dirty="0">
                <a:latin typeface="Oswald" pitchFamily="2" charset="-52"/>
              </a:rPr>
              <a:t>: в настоящее время за счет  финансирования основной деятельности учреждений – участников проекта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E8EC4E-9D65-4C7A-B8E1-F825B00B0C1A}"/>
              </a:ext>
            </a:extLst>
          </p:cNvPr>
          <p:cNvSpPr txBox="1"/>
          <p:nvPr/>
        </p:nvSpPr>
        <p:spPr>
          <a:xfrm>
            <a:off x="1208748" y="5058482"/>
            <a:ext cx="390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Oswald" pitchFamily="2" charset="-52"/>
              </a:rPr>
              <a:t>Оборудование:</a:t>
            </a:r>
            <a:r>
              <a:rPr lang="ru-RU" dirty="0">
                <a:latin typeface="Oswald" pitchFamily="2" charset="-52"/>
              </a:rPr>
              <a:t> компьютерная техника, принтеры, печатный станок, режущий плоттер, степлер брошюровочный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420079-B275-4646-8F4E-6B47489956EF}"/>
              </a:ext>
            </a:extLst>
          </p:cNvPr>
          <p:cNvSpPr txBox="1"/>
          <p:nvPr/>
        </p:nvSpPr>
        <p:spPr>
          <a:xfrm>
            <a:off x="9122132" y="2141082"/>
            <a:ext cx="28731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A72E87"/>
                </a:solidFill>
                <a:latin typeface="Oswald" pitchFamily="2" charset="-52"/>
              </a:rPr>
              <a:t>ТРЕБУЕМЫЕ РЕСУРСЫ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620218" y="1841662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1</a:t>
            </a:r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620218" y="3516821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2.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620218" y="5038852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3.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4878456" y="1841662"/>
            <a:ext cx="649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4.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4878456" y="3516821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5.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4878456" y="5038852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6.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67851" y="2679671"/>
            <a:ext cx="271377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Oswald" pitchFamily="2" charset="-52"/>
              </a:rPr>
              <a:t>Финансовые ресурсы: </a:t>
            </a:r>
          </a:p>
          <a:p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для масштабирования проекта </a:t>
            </a:r>
          </a:p>
          <a:p>
            <a:r>
              <a:rPr lang="ru-RU" sz="1600" dirty="0">
                <a:solidFill>
                  <a:schemeClr val="bg1"/>
                </a:solidFill>
                <a:latin typeface="Oswald" pitchFamily="2" charset="-52"/>
              </a:rPr>
              <a:t>(увеличение штата исполнителей, оборудования, помещений и т.д.)</a:t>
            </a: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47"/>
          <p:cNvSpPr/>
          <p:nvPr/>
        </p:nvSpPr>
        <p:spPr>
          <a:xfrm>
            <a:off x="599090" y="3238911"/>
            <a:ext cx="11329558" cy="3329530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圆角矩形 47"/>
          <p:cNvSpPr/>
          <p:nvPr/>
        </p:nvSpPr>
        <p:spPr>
          <a:xfrm>
            <a:off x="516084" y="1219200"/>
            <a:ext cx="11412564" cy="1949221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1897097" y="1943602"/>
            <a:ext cx="9684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Oswald" pitchFamily="2" charset="-52"/>
              </a:rPr>
              <a:t>ПУЗРАКОВА ИРИНА ВЛАДИМИРОВНА </a:t>
            </a:r>
            <a:br>
              <a:rPr lang="ru-RU" sz="1400" b="1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главный врач ГБУЗ «Пензенский областной центр общественного здоровья и медицинской профилактики», 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ГВС по медицинской профилактике Минздрава Пензенской области, сфера интересов – здоровый образ жизни, 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1979 г.р., РФ, г. Пенза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1897097" y="4355637"/>
            <a:ext cx="23548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Oswald" pitchFamily="2" charset="-52"/>
              </a:rPr>
              <a:t>БЕЛКИНА </a:t>
            </a:r>
          </a:p>
          <a:p>
            <a:r>
              <a:rPr lang="ru-RU" sz="1400" b="1" dirty="0">
                <a:latin typeface="Oswald" pitchFamily="2" charset="-52"/>
              </a:rPr>
              <a:t>СВЕТЛАНА ЮРЬЕВНА</a:t>
            </a:r>
            <a:r>
              <a:rPr lang="ru-RU" sz="1400" dirty="0">
                <a:latin typeface="Oswald" pitchFamily="2" charset="-52"/>
              </a:rPr>
              <a:t> 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заместитель главного врача 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ГБУЗ «Пензенский областной центр общественного здоровья и медицинской профилактики», 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1971 г.р., РФ, г. Пенза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5778851" y="4355637"/>
            <a:ext cx="2418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Oswald" pitchFamily="2" charset="-52"/>
              </a:rPr>
              <a:t>КАСПАРОВА </a:t>
            </a:r>
          </a:p>
          <a:p>
            <a:r>
              <a:rPr lang="ru-RU" sz="1400" b="1" dirty="0">
                <a:latin typeface="Oswald" pitchFamily="2" charset="-52"/>
              </a:rPr>
              <a:t>АНЖЕЛА ВЛАДИМИРОВНА</a:t>
            </a:r>
            <a:r>
              <a:rPr lang="ru-RU" sz="1400" dirty="0">
                <a:latin typeface="Oswald" pitchFamily="2" charset="-52"/>
              </a:rPr>
              <a:t> 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врач по медицинской профилактике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ГБУЗ «Пензенский областной центр общественного здоровья 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и медицинской профилактики», 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1968 г.р., РФ, г. Пенза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9521168" y="4355637"/>
            <a:ext cx="23807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Oswald" pitchFamily="2" charset="-52"/>
              </a:rPr>
              <a:t>ИВАНОВА </a:t>
            </a:r>
            <a:br>
              <a:rPr lang="ru-RU" sz="1400" b="1" dirty="0">
                <a:latin typeface="Oswald" pitchFamily="2" charset="-52"/>
              </a:rPr>
            </a:br>
            <a:r>
              <a:rPr lang="ru-RU" sz="1400" b="1" dirty="0">
                <a:latin typeface="Oswald" pitchFamily="2" charset="-52"/>
              </a:rPr>
              <a:t>ВИКТОРИЯ ВИКТОРОВНА</a:t>
            </a:r>
            <a:r>
              <a:rPr lang="ru-RU" sz="1400" dirty="0">
                <a:latin typeface="Oswald" pitchFamily="2" charset="-52"/>
              </a:rPr>
              <a:t> 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социолог ГБУЗ «Пензенский областной центр общественного здоровья 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и медицинской профилактики», 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1970 г.р., РФ, г. Пенза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1897097" y="148648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A72E87"/>
                </a:solidFill>
                <a:latin typeface="Oswald" pitchFamily="2" charset="-52"/>
              </a:rPr>
              <a:t>Руководитель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516084" y="3539900"/>
            <a:ext cx="11340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B9D04A"/>
                </a:solidFill>
                <a:latin typeface="Oswald" pitchFamily="2" charset="-52"/>
              </a:rPr>
              <a:t>Ключевые члены команды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516084" y="4364615"/>
            <a:ext cx="1384995" cy="1384995"/>
            <a:chOff x="1092512" y="3768637"/>
            <a:chExt cx="1384995" cy="1384995"/>
          </a:xfrm>
        </p:grpSpPr>
        <p:sp>
          <p:nvSpPr>
            <p:cNvPr id="9" name="Овал 25">
              <a:extLst>
                <a:ext uri="{FF2B5EF4-FFF2-40B4-BE49-F238E27FC236}">
                  <a16:creationId xmlns:a16="http://schemas.microsoft.com/office/drawing/2014/main" id="{36C56E9E-1EE5-AF41-8154-A19F2CEB6114}"/>
                </a:ext>
              </a:extLst>
            </p:cNvPr>
            <p:cNvSpPr/>
            <p:nvPr/>
          </p:nvSpPr>
          <p:spPr>
            <a:xfrm>
              <a:off x="1092512" y="3768637"/>
              <a:ext cx="1384995" cy="13849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9507" y="3777134"/>
              <a:ext cx="1368000" cy="1368000"/>
            </a:xfrm>
            <a:prstGeom prst="ellipse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136169" y="4346287"/>
            <a:ext cx="1384996" cy="1386330"/>
            <a:chOff x="8554019" y="4107720"/>
            <a:chExt cx="986735" cy="987306"/>
          </a:xfrm>
        </p:grpSpPr>
        <p:sp>
          <p:nvSpPr>
            <p:cNvPr id="11" name="Овал 44">
              <a:extLst>
                <a:ext uri="{FF2B5EF4-FFF2-40B4-BE49-F238E27FC236}">
                  <a16:creationId xmlns:a16="http://schemas.microsoft.com/office/drawing/2014/main" id="{0B6F7701-9B13-7B4F-9324-61FA8FD05061}"/>
                </a:ext>
              </a:extLst>
            </p:cNvPr>
            <p:cNvSpPr/>
            <p:nvPr/>
          </p:nvSpPr>
          <p:spPr>
            <a:xfrm>
              <a:off x="8554019" y="4120774"/>
              <a:ext cx="974626" cy="9742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9439" y="4107720"/>
              <a:ext cx="981315" cy="980911"/>
            </a:xfrm>
            <a:prstGeom prst="ellipse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84" y="1451068"/>
            <a:ext cx="1368000" cy="1368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1" r="4242" b="7882"/>
          <a:stretch/>
        </p:blipFill>
        <p:spPr>
          <a:xfrm>
            <a:off x="4353067" y="4355636"/>
            <a:ext cx="1371389" cy="1368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5662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Oswa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1659467"/>
            <a:ext cx="10731062" cy="4510105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98370" y="1947782"/>
            <a:ext cx="9338190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Развитие медицинских технологий и социальных инструментов приводит к увеличению продолжительности жизни и увеличению доли пожилого населения. Деменция - ключевая проблема, </a:t>
            </a:r>
            <a:br>
              <a:rPr lang="ru-RU" dirty="0">
                <a:solidFill>
                  <a:schemeClr val="bg1"/>
                </a:solidFill>
                <a:latin typeface="Oswald" pitchFamily="2" charset="-52"/>
              </a:rPr>
            </a:b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с которой сталкивается общество из-за глобального старения населения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98370" y="3078002"/>
            <a:ext cx="9338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Недостаточное понимание функций когнитивного здоровья у пожилых людей затрудняет распознавание симптомов нарушений, поэтому необходимо создание системы информационной поддержки </a:t>
            </a:r>
            <a:br>
              <a:rPr lang="ru-RU" dirty="0">
                <a:solidFill>
                  <a:schemeClr val="bg1"/>
                </a:solidFill>
                <a:latin typeface="Oswald" pitchFamily="2" charset="-52"/>
              </a:rPr>
            </a:b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и профилактической помощи для пожилых и членов их семей, способствующей своевременному обращению за помощью и предотвращению развития заболевания.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98371" y="4776193"/>
            <a:ext cx="9338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Участие в проектах по укреплению когнитивного здоровья на начальных стадиях когнитивных нарушений приводит к лучшим результатам, что способствует позитивному старению и поддержанию активной социальной жизни людей пожилого и старческого возраста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85500" y="1868313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Oswald" pitchFamily="2" charset="-52"/>
              </a:rPr>
              <a:t>1</a:t>
            </a:r>
            <a:r>
              <a:rPr lang="ru-RU" sz="5400" b="1" dirty="0">
                <a:solidFill>
                  <a:schemeClr val="bg1"/>
                </a:solidFill>
                <a:latin typeface="Oswald" pitchFamily="2" charset="-52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1010901" y="3136288"/>
            <a:ext cx="708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Oswald" pitchFamily="2" charset="-52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93967" y="4793340"/>
            <a:ext cx="708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Oswald" pitchFamily="2" charset="-52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78926" y="4431453"/>
            <a:ext cx="1440000" cy="1296000"/>
          </a:xfrm>
          <a:prstGeom prst="roundRect">
            <a:avLst>
              <a:gd name="adj" fmla="val 8762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圆角矩形 47"/>
          <p:cNvSpPr/>
          <p:nvPr/>
        </p:nvSpPr>
        <p:spPr>
          <a:xfrm>
            <a:off x="490038" y="1185038"/>
            <a:ext cx="4939306" cy="707886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D64A8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630391" y="1185038"/>
            <a:ext cx="479895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Oswald" pitchFamily="2" charset="-52"/>
              </a:rPr>
              <a:t>люди пожилого </a:t>
            </a:r>
            <a:r>
              <a:rPr lang="ru-RU" sz="2000" b="1" dirty="0">
                <a:solidFill>
                  <a:srgbClr val="A72E87"/>
                </a:solidFill>
                <a:latin typeface="Oswald" pitchFamily="2" charset="-52"/>
              </a:rPr>
              <a:t>(60-75 лет) </a:t>
            </a:r>
          </a:p>
          <a:p>
            <a:pPr marL="342900" indent="-342900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Oswald" pitchFamily="2" charset="-52"/>
              </a:rPr>
              <a:t>старческого возраста </a:t>
            </a:r>
            <a:r>
              <a:rPr lang="ru-RU" sz="2000" b="1" dirty="0">
                <a:solidFill>
                  <a:srgbClr val="A72E87"/>
                </a:solidFill>
                <a:latin typeface="Oswald" pitchFamily="2" charset="-52"/>
              </a:rPr>
              <a:t>(старше 75 лет)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B42FA2-7B90-43B1-80AF-0F0CF869B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59" y="4572293"/>
            <a:ext cx="4309534" cy="1939290"/>
          </a:xfrm>
          <a:prstGeom prst="roundRect">
            <a:avLst>
              <a:gd name="adj" fmla="val 6451"/>
            </a:avLst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778926" y="2099733"/>
            <a:ext cx="1440000" cy="1296000"/>
          </a:xfrm>
          <a:prstGeom prst="roundRect">
            <a:avLst>
              <a:gd name="adj" fmla="val 8762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153EE3-FF4D-4B82-88B0-3A6EC8EEC0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59" y="2238704"/>
            <a:ext cx="4309534" cy="1975420"/>
          </a:xfrm>
          <a:prstGeom prst="roundRect">
            <a:avLst>
              <a:gd name="adj" fmla="val 5577"/>
            </a:avLst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5948391" y="2099733"/>
            <a:ext cx="1440000" cy="1296000"/>
          </a:xfrm>
          <a:prstGeom prst="roundRect">
            <a:avLst>
              <a:gd name="adj" fmla="val 8762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3668C9-D61D-457E-95B1-3F2F05FEC7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009" y="2238704"/>
            <a:ext cx="5554133" cy="4257040"/>
          </a:xfrm>
          <a:prstGeom prst="roundRect">
            <a:avLst>
              <a:gd name="adj" fmla="val 3170"/>
            </a:avLst>
          </a:prstGeom>
        </p:spPr>
      </p:pic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>
            <a:stCxn id="11" idx="2"/>
          </p:cNvCxnSpPr>
          <p:nvPr/>
        </p:nvCxnSpPr>
        <p:spPr>
          <a:xfrm>
            <a:off x="2145279" y="2476956"/>
            <a:ext cx="10520" cy="3796559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478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Стадия проекта. Зрелость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33245" y="1329968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DFFA71-203D-4ECF-8F7D-48BE8815F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214" y="1769324"/>
            <a:ext cx="5197519" cy="29226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2BE7B5-7E64-4F68-82D2-EA83E819AB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4794" y="1777143"/>
            <a:ext cx="2523872" cy="3588476"/>
          </a:xfrm>
          <a:prstGeom prst="rect">
            <a:avLst/>
          </a:prstGeom>
        </p:spPr>
      </p:pic>
      <p:sp>
        <p:nvSpPr>
          <p:cNvPr id="11" name="圆角矩形 47"/>
          <p:cNvSpPr/>
          <p:nvPr/>
        </p:nvSpPr>
        <p:spPr>
          <a:xfrm>
            <a:off x="599090" y="1769070"/>
            <a:ext cx="3092377" cy="707886"/>
          </a:xfrm>
          <a:prstGeom prst="roundRect">
            <a:avLst>
              <a:gd name="adj" fmla="val 3743"/>
            </a:avLst>
          </a:prstGeom>
          <a:solidFill>
            <a:srgbClr val="D7E498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9389" y="1938347"/>
            <a:ext cx="270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продумана архитектура</a:t>
            </a:r>
          </a:p>
        </p:txBody>
      </p:sp>
      <p:sp>
        <p:nvSpPr>
          <p:cNvPr id="16" name="圆角矩形 47"/>
          <p:cNvSpPr/>
          <p:nvPr/>
        </p:nvSpPr>
        <p:spPr>
          <a:xfrm>
            <a:off x="599090" y="2595488"/>
            <a:ext cx="3092377" cy="707886"/>
          </a:xfrm>
          <a:prstGeom prst="roundRect">
            <a:avLst>
              <a:gd name="adj" fmla="val 3743"/>
            </a:avLst>
          </a:prstGeom>
          <a:solidFill>
            <a:srgbClr val="D7E498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0922" y="2764765"/>
            <a:ext cx="2305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утвержден паспорт</a:t>
            </a:r>
          </a:p>
        </p:txBody>
      </p:sp>
      <p:sp>
        <p:nvSpPr>
          <p:cNvPr id="19" name="圆角矩形 47"/>
          <p:cNvSpPr/>
          <p:nvPr/>
        </p:nvSpPr>
        <p:spPr>
          <a:xfrm>
            <a:off x="599090" y="3450614"/>
            <a:ext cx="3094408" cy="707886"/>
          </a:xfrm>
          <a:prstGeom prst="roundRect">
            <a:avLst>
              <a:gd name="adj" fmla="val 3743"/>
            </a:avLst>
          </a:prstGeom>
          <a:solidFill>
            <a:srgbClr val="D7E498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0922" y="3619891"/>
            <a:ext cx="2331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разработан логотип</a:t>
            </a:r>
          </a:p>
        </p:txBody>
      </p:sp>
      <p:sp>
        <p:nvSpPr>
          <p:cNvPr id="22" name="圆角矩形 47"/>
          <p:cNvSpPr/>
          <p:nvPr/>
        </p:nvSpPr>
        <p:spPr>
          <a:xfrm>
            <a:off x="599090" y="4254947"/>
            <a:ext cx="3107767" cy="707886"/>
          </a:xfrm>
          <a:prstGeom prst="roundRect">
            <a:avLst>
              <a:gd name="adj" fmla="val 3743"/>
            </a:avLst>
          </a:prstGeom>
          <a:solidFill>
            <a:srgbClr val="D7E498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0922" y="4424224"/>
            <a:ext cx="210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собрана команда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3680" y="1226788"/>
            <a:ext cx="2566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B9D04A"/>
                </a:solidFill>
                <a:latin typeface="Oswald" pitchFamily="2" charset="-52"/>
              </a:rPr>
              <a:t>АКТИВНЫЙ ПРОЕКТ</a:t>
            </a:r>
            <a:endParaRPr lang="ru-RU" sz="2400" dirty="0">
              <a:solidFill>
                <a:srgbClr val="B9D04A"/>
              </a:solidFill>
            </a:endParaRPr>
          </a:p>
        </p:txBody>
      </p:sp>
      <p:sp>
        <p:nvSpPr>
          <p:cNvPr id="24" name="圆角矩形 47"/>
          <p:cNvSpPr/>
          <p:nvPr/>
        </p:nvSpPr>
        <p:spPr>
          <a:xfrm>
            <a:off x="608595" y="5072904"/>
            <a:ext cx="3094408" cy="707886"/>
          </a:xfrm>
          <a:prstGeom prst="roundRect">
            <a:avLst>
              <a:gd name="adj" fmla="val 3743"/>
            </a:avLst>
          </a:prstGeom>
          <a:solidFill>
            <a:srgbClr val="D7E498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0427" y="5242181"/>
            <a:ext cx="2190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понятны ресурсы</a:t>
            </a:r>
          </a:p>
        </p:txBody>
      </p:sp>
      <p:sp>
        <p:nvSpPr>
          <p:cNvPr id="26" name="圆角矩形 47"/>
          <p:cNvSpPr/>
          <p:nvPr/>
        </p:nvSpPr>
        <p:spPr>
          <a:xfrm>
            <a:off x="608595" y="5919572"/>
            <a:ext cx="3107767" cy="707886"/>
          </a:xfrm>
          <a:prstGeom prst="roundRect">
            <a:avLst>
              <a:gd name="adj" fmla="val 3743"/>
            </a:avLst>
          </a:prstGeom>
          <a:solidFill>
            <a:srgbClr val="D7E498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30427" y="6088849"/>
            <a:ext cx="2291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реализация начата</a:t>
            </a:r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234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Миссия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1420962" y="1293686"/>
            <a:ext cx="998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kern="100" dirty="0">
                <a:solidFill>
                  <a:srgbClr val="000000"/>
                </a:solidFill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СВОЕВРЕМЕННАЯ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ПРОФИЛАКТИКА И КОРРЕКЦИЯ КОГНИТИВНЫХ НАРУШЕНИЙ </a:t>
            </a:r>
            <a:br>
              <a:rPr lang="ru-RU" sz="1800" kern="100" dirty="0">
                <a:solidFill>
                  <a:srgbClr val="000000"/>
                </a:solidFill>
                <a:effectLst/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1800" kern="100" dirty="0">
                <a:solidFill>
                  <a:srgbClr val="000000"/>
                </a:solidFill>
                <a:effectLst/>
                <a:latin typeface="Oswald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В ПОЖИЛОМ И СТАРЧЕСКОМ ВОЗРАСТЕ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657571" y="2853091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1</a:t>
            </a:r>
            <a:r>
              <a:rPr lang="ru-RU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657571" y="4000210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657571" y="5159561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5959428" y="2892011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1</a:t>
            </a:r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5959428" y="3972810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5959428" y="5159561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599090" y="2271580"/>
            <a:ext cx="2340000" cy="523220"/>
          </a:xfrm>
          <a:prstGeom prst="rect">
            <a:avLst/>
          </a:prstGeom>
          <a:solidFill>
            <a:srgbClr val="A72E87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Oswald" pitchFamily="2" charset="-52"/>
              </a:rPr>
              <a:t>ЦЕЛИ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334476" y="2944477"/>
            <a:ext cx="4351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swald" pitchFamily="2" charset="-52"/>
              </a:rPr>
              <a:t>Улучшение когнитивных способностей: памяти, внимания, скорости обработки информации, логического и образного мышления, речи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334476" y="4091866"/>
            <a:ext cx="420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swald" pitchFamily="2" charset="-52"/>
              </a:rPr>
              <a:t>Профилактика возрастных изменений мозга: замедление процессов старения мозга, снижение риска развития деменции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334476" y="5311409"/>
            <a:ext cx="395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swald" pitchFamily="2" charset="-52"/>
              </a:rPr>
              <a:t>Поддержание активной социальной жизни людей пожилого и старческого возраста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6669845" y="2998664"/>
            <a:ext cx="520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swald" pitchFamily="2" charset="-52"/>
              </a:rPr>
              <a:t>Ознакомить участников с влиянием процессов старения на работу головного мозга и психические функции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6669845" y="4091866"/>
            <a:ext cx="4754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swald" pitchFamily="2" charset="-52"/>
              </a:rPr>
              <a:t>Обучить участников навыкам самостоятельной ежедневной работы по сохранению и поддержанию памяти, внимания, активного мышления.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4AFA8E-9E92-48E1-9C2D-31BE6CD86F69}"/>
              </a:ext>
            </a:extLst>
          </p:cNvPr>
          <p:cNvSpPr txBox="1"/>
          <p:nvPr/>
        </p:nvSpPr>
        <p:spPr>
          <a:xfrm>
            <a:off x="6669845" y="5311409"/>
            <a:ext cx="51260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Oswald" pitchFamily="2" charset="-52"/>
              </a:rPr>
              <a:t>Проанализировать и провести оценку эффективности регулярных </a:t>
            </a:r>
            <a:r>
              <a:rPr lang="ru-RU" dirty="0" err="1">
                <a:latin typeface="Oswald" pitchFamily="2" charset="-52"/>
              </a:rPr>
              <a:t>нейрогимнастических</a:t>
            </a:r>
            <a:r>
              <a:rPr lang="ru-RU" dirty="0">
                <a:latin typeface="Oswald" pitchFamily="2" charset="-52"/>
              </a:rPr>
              <a:t> упражнений </a:t>
            </a:r>
            <a:br>
              <a:rPr lang="ru-RU" dirty="0">
                <a:latin typeface="Oswald" pitchFamily="2" charset="-52"/>
              </a:rPr>
            </a:br>
            <a:r>
              <a:rPr lang="ru-RU" dirty="0">
                <a:latin typeface="Oswald" pitchFamily="2" charset="-52"/>
              </a:rPr>
              <a:t>и их влияние на когнитивные функции и качество жизни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62" y="1286295"/>
            <a:ext cx="744586" cy="6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1330" y="2271580"/>
            <a:ext cx="2340000" cy="523220"/>
          </a:xfrm>
          <a:prstGeom prst="rect">
            <a:avLst/>
          </a:prstGeom>
          <a:solidFill>
            <a:srgbClr val="B9D04A"/>
          </a:solidFill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Oswald" pitchFamily="2" charset="-52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19094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Oswa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7" y="1430868"/>
            <a:ext cx="9700897" cy="1761066"/>
          </a:xfrm>
          <a:prstGeom prst="roundRect">
            <a:avLst>
              <a:gd name="adj" fmla="val 92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Oswald" pitchFamily="2" charset="-52"/>
              </a:rPr>
              <a:t>ПРОЕКТ ПО ПРОФИЛАКТИКЕ КОГНИТИВНЫХ НАРУШЕНИЙ И ДЕМЕНЦИИ </a:t>
            </a:r>
            <a:br>
              <a:rPr lang="ru-RU" sz="2000" b="1" dirty="0">
                <a:latin typeface="Oswald" pitchFamily="2" charset="-52"/>
              </a:rPr>
            </a:br>
            <a:r>
              <a:rPr lang="ru-RU" sz="2000" b="1" dirty="0">
                <a:latin typeface="Oswald" pitchFamily="2" charset="-52"/>
              </a:rPr>
              <a:t>ДЛЯ ЛЮДЕЙ ПОЖИЛОГО И СТАРЧЕСКОГО ВОЗРАСТА</a:t>
            </a:r>
          </a:p>
          <a:p>
            <a:pPr algn="ctr"/>
            <a:r>
              <a:rPr lang="ru-RU" sz="1600" dirty="0">
                <a:latin typeface="Oswald" pitchFamily="2" charset="-52"/>
              </a:rPr>
              <a:t>В рамках проекта выделены две формы работы</a:t>
            </a:r>
          </a:p>
          <a:p>
            <a:pPr algn="ctr"/>
            <a:endParaRPr lang="ru-RU" sz="1600" dirty="0">
              <a:latin typeface="Oswald" pitchFamily="2" charset="-52"/>
            </a:endParaRPr>
          </a:p>
          <a:p>
            <a:pPr algn="ctr"/>
            <a:endParaRPr lang="ru-RU" sz="1600" dirty="0">
              <a:latin typeface="Oswald" pitchFamily="2" charset="-52"/>
            </a:endParaRPr>
          </a:p>
          <a:p>
            <a:endParaRPr lang="ru-RU" sz="1600" dirty="0">
              <a:latin typeface="Oswald" pitchFamily="2" charset="-52"/>
            </a:endParaRP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7" y="3344333"/>
            <a:ext cx="9700898" cy="1776307"/>
          </a:xfrm>
          <a:prstGeom prst="roundRect">
            <a:avLst>
              <a:gd name="adj" fmla="val 11468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Oswald" pitchFamily="2" charset="-52"/>
              </a:rPr>
              <a:t>МЕРОПРИЯТИЯ ПРОЕКТА</a:t>
            </a:r>
          </a:p>
          <a:p>
            <a:pPr algn="ctr"/>
            <a:endParaRPr lang="ru-RU" b="1" dirty="0">
              <a:latin typeface="Oswald" pitchFamily="2" charset="-52"/>
            </a:endParaRPr>
          </a:p>
          <a:p>
            <a:pPr algn="ctr"/>
            <a:r>
              <a:rPr lang="ru-RU" sz="1400" b="1" dirty="0">
                <a:latin typeface="Oswald" pitchFamily="2" charset="-52"/>
              </a:rPr>
              <a:t> </a:t>
            </a:r>
          </a:p>
          <a:p>
            <a:pPr algn="ctr"/>
            <a:endParaRPr lang="ru-RU" sz="1400" b="1" dirty="0">
              <a:latin typeface="Oswald" pitchFamily="2" charset="-52"/>
            </a:endParaRPr>
          </a:p>
          <a:p>
            <a:pPr algn="ctr"/>
            <a:endParaRPr lang="ru-RU" sz="1400" b="1" dirty="0">
              <a:latin typeface="Oswald" pitchFamily="2" charset="-52"/>
            </a:endParaRPr>
          </a:p>
          <a:p>
            <a:pPr algn="ctr"/>
            <a:endParaRPr lang="ru-RU" sz="1400" b="1" dirty="0">
              <a:latin typeface="Oswald" pitchFamily="2" charset="-52"/>
            </a:endParaRPr>
          </a:p>
          <a:p>
            <a:pPr algn="ctr"/>
            <a:endParaRPr lang="ru-RU" sz="1400" b="1" dirty="0">
              <a:latin typeface="Oswald" pitchFamily="2" charset="-52"/>
            </a:endParaRP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7" y="5285380"/>
            <a:ext cx="9700898" cy="1150475"/>
          </a:xfrm>
          <a:prstGeom prst="roundRect">
            <a:avLst>
              <a:gd name="adj" fmla="val 10689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>
              <a:lnSpc>
                <a:spcPts val="1800"/>
              </a:lnSpc>
            </a:pPr>
            <a:r>
              <a:rPr lang="ru-RU" sz="1600" b="1" dirty="0">
                <a:latin typeface="Oswald" pitchFamily="2" charset="-52"/>
              </a:rPr>
              <a:t>ПРОЕКТ РЕАЛИЗУЕТСЯ СОВМЕСТНО </a:t>
            </a:r>
            <a:br>
              <a:rPr lang="ru-RU" sz="1600" b="1" dirty="0">
                <a:latin typeface="Oswald" pitchFamily="2" charset="-52"/>
              </a:rPr>
            </a:br>
            <a:r>
              <a:rPr lang="ru-RU" sz="1600" b="1" dirty="0">
                <a:latin typeface="Oswald" pitchFamily="2" charset="-52"/>
              </a:rPr>
              <a:t>С ОТДЕЛЕНИЕМ ФОНДА ПЕНСИОННОГО И СОЦИАЛЬНОГО СТРАХОВАНИЯ РФ ПО ПЕНЗЕНСКОЙ ОБЛАСТИ</a:t>
            </a:r>
            <a:r>
              <a:rPr lang="ru-RU" sz="1600" dirty="0">
                <a:latin typeface="Oswald" pitchFamily="2" charset="-52"/>
              </a:rPr>
              <a:t>, </a:t>
            </a:r>
            <a:br>
              <a:rPr lang="ru-RU" sz="1600" dirty="0">
                <a:latin typeface="Oswald" pitchFamily="2" charset="-52"/>
              </a:rPr>
            </a:br>
            <a:r>
              <a:rPr lang="ru-RU" sz="1600" dirty="0">
                <a:latin typeface="Oswald" pitchFamily="2" charset="-52"/>
              </a:rPr>
              <a:t>в т.ч. на площадках Центров общения старшего поколения, по утвержденному графику, </a:t>
            </a:r>
            <a:br>
              <a:rPr lang="ru-RU" sz="1600" dirty="0">
                <a:latin typeface="Oswald" pitchFamily="2" charset="-52"/>
              </a:rPr>
            </a:br>
            <a:r>
              <a:rPr lang="ru-RU" sz="1600" dirty="0">
                <a:latin typeface="Oswald" pitchFamily="2" charset="-52"/>
              </a:rPr>
              <a:t>с максимальным охватом всех муниципальных образований области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77639" y="2443997"/>
            <a:ext cx="4542162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A72E87"/>
                </a:solidFill>
                <a:latin typeface="Oswald" pitchFamily="2" charset="-52"/>
              </a:rPr>
              <a:t>1.</a:t>
            </a:r>
            <a:r>
              <a:rPr lang="ru-RU" sz="2800" b="1" dirty="0">
                <a:solidFill>
                  <a:srgbClr val="A72E87"/>
                </a:solidFill>
                <a:latin typeface="Oswald" pitchFamily="2" charset="-52"/>
              </a:rPr>
              <a:t> </a:t>
            </a:r>
            <a:endParaRPr lang="ru-RU" dirty="0">
              <a:latin typeface="Oswald" pitchFamily="2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19613" y="2443997"/>
            <a:ext cx="4597400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A72E87"/>
                </a:solidFill>
                <a:latin typeface="Oswald" pitchFamily="2" charset="-52"/>
              </a:rPr>
              <a:t>2.</a:t>
            </a:r>
            <a:r>
              <a:rPr lang="ru-RU" dirty="0">
                <a:latin typeface="Oswald" pitchFamily="2" charset="-52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37183" y="2451511"/>
            <a:ext cx="386250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>
                <a:solidFill>
                  <a:srgbClr val="A72E87"/>
                </a:solidFill>
                <a:latin typeface="Oswald" pitchFamily="2" charset="-52"/>
              </a:rPr>
              <a:t>Очные занятия </a:t>
            </a:r>
            <a:br>
              <a:rPr lang="ru-RU" dirty="0">
                <a:solidFill>
                  <a:srgbClr val="A72E87"/>
                </a:solidFill>
                <a:latin typeface="Oswald" pitchFamily="2" charset="-52"/>
              </a:rPr>
            </a:br>
            <a:r>
              <a:rPr lang="ru-RU" dirty="0">
                <a:latin typeface="Oswald" pitchFamily="2" charset="-52"/>
              </a:rPr>
              <a:t>для участников фокусной группы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03337" y="2450114"/>
            <a:ext cx="346714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>
                <a:solidFill>
                  <a:srgbClr val="A72E87"/>
                </a:solidFill>
                <a:latin typeface="Oswald" pitchFamily="2" charset="-52"/>
              </a:rPr>
              <a:t>Онлайн - занятия (</a:t>
            </a:r>
            <a:r>
              <a:rPr lang="ru-RU" dirty="0" err="1">
                <a:solidFill>
                  <a:srgbClr val="A72E87"/>
                </a:solidFill>
                <a:latin typeface="Oswald" pitchFamily="2" charset="-52"/>
              </a:rPr>
              <a:t>вебинары</a:t>
            </a:r>
            <a:r>
              <a:rPr lang="ru-RU" dirty="0">
                <a:solidFill>
                  <a:srgbClr val="A72E87"/>
                </a:solidFill>
                <a:latin typeface="Oswald" pitchFamily="2" charset="-52"/>
              </a:rPr>
              <a:t>) </a:t>
            </a:r>
          </a:p>
          <a:p>
            <a:pPr>
              <a:lnSpc>
                <a:spcPts val="2000"/>
              </a:lnSpc>
            </a:pPr>
            <a:r>
              <a:rPr lang="ru-RU" dirty="0">
                <a:latin typeface="Oswald" pitchFamily="2" charset="-52"/>
              </a:rPr>
              <a:t>для участников целевой группы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9613" y="3839752"/>
            <a:ext cx="4597400" cy="1000244"/>
          </a:xfrm>
          <a:prstGeom prst="roundRect">
            <a:avLst>
              <a:gd name="adj" fmla="val 8423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93675" indent="-193675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swald" pitchFamily="2" charset="-52"/>
              </a:rPr>
              <a:t>консультирование по тематическим вопросам; </a:t>
            </a:r>
          </a:p>
          <a:p>
            <a:pPr marL="193675" indent="-193675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swald" pitchFamily="2" charset="-52"/>
              </a:rPr>
              <a:t>подготовка индивидуальных рекомендаций по продолжению </a:t>
            </a:r>
            <a:r>
              <a:rPr lang="ru-RU" sz="1400" dirty="0" err="1">
                <a:latin typeface="Oswald" pitchFamily="2" charset="-52"/>
              </a:rPr>
              <a:t>нейрогимнастических</a:t>
            </a:r>
            <a:r>
              <a:rPr lang="ru-RU" sz="1400" dirty="0">
                <a:latin typeface="Oswald" pitchFamily="2" charset="-52"/>
              </a:rPr>
              <a:t> упражнений с учётом динамики результатов по когнитивным тестам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77639" y="3839752"/>
            <a:ext cx="4542162" cy="1009471"/>
          </a:xfrm>
          <a:prstGeom prst="roundRect">
            <a:avLst>
              <a:gd name="adj" fmla="val 10892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93675" indent="-193675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swald" pitchFamily="2" charset="-52"/>
              </a:rPr>
              <a:t>вводное и итоговое тестирование когнитивных функций</a:t>
            </a:r>
          </a:p>
          <a:p>
            <a:pPr marL="193675" indent="-193675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swald" pitchFamily="2" charset="-52"/>
              </a:rPr>
              <a:t>теоретические и практические групповые занятия</a:t>
            </a:r>
          </a:p>
          <a:p>
            <a:pPr marL="193675" indent="-193675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swald" pitchFamily="2" charset="-52"/>
              </a:rPr>
              <a:t>подготовка материалов для работы дома</a:t>
            </a:r>
          </a:p>
          <a:p>
            <a:pPr marL="193675" indent="-193675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swald" pitchFamily="2" charset="-52"/>
              </a:rPr>
              <a:t>самостоятельное освоение упражнений; </a:t>
            </a: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Механика проекта</a:t>
            </a: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89" y="1627291"/>
            <a:ext cx="5365531" cy="2091270"/>
          </a:xfrm>
          <a:prstGeom prst="roundRect">
            <a:avLst>
              <a:gd name="adj" fmla="val 8553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>
                <a:latin typeface="Oswald" pitchFamily="2" charset="-52"/>
              </a:rPr>
              <a:t>Коллективная идея о реализации данного проекта </a:t>
            </a:r>
            <a:br>
              <a:rPr lang="ru-RU" dirty="0">
                <a:latin typeface="Oswald" pitchFamily="2" charset="-52"/>
              </a:rPr>
            </a:br>
            <a:r>
              <a:rPr lang="ru-RU" dirty="0">
                <a:latin typeface="Oswald" pitchFamily="2" charset="-52"/>
              </a:rPr>
              <a:t>в начале 2024 года возникла в связи с реализацией комплекса мероприятий национального проекта «Демография»  и была связана с задачей по улучшению качества жизни пожилых граждан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6191761" y="1627290"/>
            <a:ext cx="5418084" cy="2133600"/>
          </a:xfrm>
          <a:prstGeom prst="roundRect">
            <a:avLst>
              <a:gd name="adj" fmla="val 9411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b="1" dirty="0">
                <a:latin typeface="Oswald" pitchFamily="2" charset="-52"/>
              </a:rPr>
              <a:t>ИНСТРУМЕНТЫ</a:t>
            </a:r>
          </a:p>
          <a:p>
            <a:endParaRPr lang="ru-RU" sz="800" b="1" dirty="0">
              <a:latin typeface="Oswald" pitchFamily="2" charset="-52"/>
            </a:endParaRPr>
          </a:p>
          <a:p>
            <a:r>
              <a:rPr lang="ru-RU" dirty="0">
                <a:latin typeface="Oswald" pitchFamily="2" charset="-52"/>
              </a:rPr>
              <a:t>1. Межведомственное взаимодействие Министерства здравоохранения Пензенской области </a:t>
            </a:r>
            <a:br>
              <a:rPr lang="ru-RU" dirty="0">
                <a:latin typeface="Oswald" pitchFamily="2" charset="-52"/>
              </a:rPr>
            </a:br>
            <a:r>
              <a:rPr lang="ru-RU" dirty="0">
                <a:latin typeface="Oswald" pitchFamily="2" charset="-52"/>
              </a:rPr>
              <a:t>и ОСФР по Пензенской области </a:t>
            </a:r>
          </a:p>
          <a:p>
            <a:r>
              <a:rPr lang="ru-RU" dirty="0">
                <a:latin typeface="Oswald" pitchFamily="2" charset="-52"/>
              </a:rPr>
              <a:t>2. Взаимодействие команды инициаторов с СОНКО</a:t>
            </a:r>
          </a:p>
          <a:p>
            <a:r>
              <a:rPr lang="ru-RU" dirty="0">
                <a:latin typeface="Oswald" pitchFamily="2" charset="-52"/>
              </a:rPr>
              <a:t>3. Мониторинг реализации этапов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89" y="4240106"/>
            <a:ext cx="11010755" cy="1972733"/>
          </a:xfrm>
          <a:prstGeom prst="roundRect">
            <a:avLst>
              <a:gd name="adj" fmla="val 8887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b="1" dirty="0">
                <a:latin typeface="Oswald" pitchFamily="2" charset="-52"/>
              </a:rPr>
              <a:t>ПОСЛЕДОВАТЕЛЬНОСТЬ</a:t>
            </a:r>
            <a:br>
              <a:rPr lang="ru-RU" b="1" dirty="0">
                <a:latin typeface="Oswald" pitchFamily="2" charset="-52"/>
              </a:rPr>
            </a:br>
            <a:endParaRPr lang="ru-RU" b="1" dirty="0">
              <a:latin typeface="Oswald" pitchFamily="2" charset="-52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Oswald" pitchFamily="2" charset="-52"/>
              </a:rPr>
              <a:t>С целью воплощения идеи была создана рабочая группа с участием представителей социального фонда и СОНКО</a:t>
            </a:r>
          </a:p>
          <a:p>
            <a:pPr marL="342900" indent="-342900">
              <a:buAutoNum type="arabicPeriod"/>
            </a:pPr>
            <a:r>
              <a:rPr lang="ru-RU" dirty="0">
                <a:latin typeface="Oswald" pitchFamily="2" charset="-52"/>
              </a:rPr>
              <a:t>Определили целевую аудиторию проекта, ресурсы, объем реализации мероприятий и этапы </a:t>
            </a:r>
          </a:p>
          <a:p>
            <a:pPr marL="342900" indent="-342900">
              <a:buAutoNum type="arabicPeriod"/>
            </a:pPr>
            <a:r>
              <a:rPr lang="ru-RU" dirty="0">
                <a:latin typeface="Oswald" pitchFamily="2" charset="-52"/>
              </a:rPr>
              <a:t>Разработали и утвердили паспорт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4272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Основные результаты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2011679" y="1531713"/>
            <a:ext cx="95917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latin typeface="Oswald" pitchFamily="2" charset="-52"/>
              </a:rPr>
              <a:t>Улучшение когнитивных способностей </a:t>
            </a:r>
            <a:br>
              <a:rPr lang="ru-RU" b="1" dirty="0">
                <a:latin typeface="Oswald" pitchFamily="2" charset="-52"/>
              </a:rPr>
            </a:br>
            <a:r>
              <a:rPr lang="ru-RU" dirty="0">
                <a:latin typeface="Oswald" pitchFamily="2" charset="-52"/>
              </a:rPr>
              <a:t>(всех видов памяти, внимания, восприятия, речи, скорости обработки информации)</a:t>
            </a:r>
            <a:endParaRPr lang="ru-RU" sz="2000" dirty="0">
              <a:latin typeface="Oswald" pitchFamily="2" charset="-5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0050" y="1557594"/>
            <a:ext cx="1153510" cy="769526"/>
          </a:xfrm>
          <a:prstGeom prst="roundRect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swald" pitchFamily="2" charset="-52"/>
              </a:rPr>
              <a:t>на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Oswald" pitchFamily="2" charset="-52"/>
              </a:rPr>
              <a:t>15%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0050" y="2923424"/>
            <a:ext cx="1153510" cy="769526"/>
          </a:xfrm>
          <a:prstGeom prst="roundRect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swald" pitchFamily="2" charset="-52"/>
              </a:rPr>
              <a:t>на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Oswald" pitchFamily="2" charset="-52"/>
              </a:rPr>
              <a:t>10%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0050" y="3861697"/>
            <a:ext cx="1153510" cy="769526"/>
          </a:xfrm>
          <a:prstGeom prst="roundRect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swald" pitchFamily="2" charset="-52"/>
              </a:rPr>
              <a:t>на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Oswald" pitchFamily="2" charset="-52"/>
              </a:rPr>
              <a:t>10%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0050" y="4808603"/>
            <a:ext cx="1153510" cy="769526"/>
          </a:xfrm>
          <a:prstGeom prst="roundRect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Oswald" pitchFamily="2" charset="-52"/>
              </a:rPr>
              <a:t>на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Oswald" pitchFamily="2" charset="-52"/>
              </a:rPr>
              <a:t>10%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11679" y="3082551"/>
            <a:ext cx="8897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Oswald" pitchFamily="2" charset="-52"/>
              </a:rPr>
              <a:t>Снижение уровня тревожности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11679" y="4018175"/>
            <a:ext cx="8778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Oswald" pitchFamily="2" charset="-52"/>
              </a:rPr>
              <a:t>Повышение качества жизни и уровня социальной адаптации пожилых людей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11679" y="4976243"/>
            <a:ext cx="9006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Oswald" pitchFamily="2" charset="-52"/>
              </a:rPr>
              <a:t>Повышение уровня приверженности здоровому образу жизни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11679" y="5911930"/>
            <a:ext cx="9174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Oswald" pitchFamily="2" charset="-52"/>
              </a:rPr>
              <a:t>Отсутствие отрицательной динамики по оценке гериатрического статуса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0050" y="5739928"/>
            <a:ext cx="1153510" cy="769526"/>
          </a:xfrm>
          <a:prstGeom prst="roundRect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latin typeface="Oswald" pitchFamily="2" charset="-52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372" y="5824542"/>
            <a:ext cx="744586" cy="6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776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Oswald" pitchFamily="2" charset="-52"/>
              </a:rPr>
              <a:t>Информация о текущем статусе 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99090" y="1310640"/>
            <a:ext cx="4845269" cy="2395036"/>
          </a:xfrm>
          <a:prstGeom prst="roundRect">
            <a:avLst>
              <a:gd name="adj" fmla="val 598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b="1" dirty="0">
                <a:latin typeface="Oswald" pitchFamily="2" charset="-52"/>
              </a:rPr>
              <a:t>ШАГИ ПО РЕАЛИЗАЦИИ</a:t>
            </a:r>
          </a:p>
          <a:p>
            <a:pPr marL="342900" indent="-342900">
              <a:buAutoNum type="arabicPeriod"/>
            </a:pPr>
            <a:r>
              <a:rPr lang="ru-RU" dirty="0">
                <a:latin typeface="Oswald" pitchFamily="2" charset="-52"/>
              </a:rPr>
              <a:t>Цикл очных занятий с фокусной группой</a:t>
            </a:r>
          </a:p>
          <a:p>
            <a:pPr marL="342900" indent="-342900">
              <a:buAutoNum type="arabicPeriod"/>
            </a:pPr>
            <a:r>
              <a:rPr lang="ru-RU" dirty="0">
                <a:latin typeface="Oswald" pitchFamily="2" charset="-52"/>
              </a:rPr>
              <a:t>Оценка динамики когнитивного здоровья участников</a:t>
            </a:r>
          </a:p>
          <a:p>
            <a:pPr marL="342900" indent="-342900">
              <a:buAutoNum type="arabicPeriod"/>
            </a:pPr>
            <a:r>
              <a:rPr lang="ru-RU" dirty="0">
                <a:latin typeface="Oswald" pitchFamily="2" charset="-52"/>
              </a:rPr>
              <a:t>Оценка эффективности и коррекция мероприятий</a:t>
            </a:r>
          </a:p>
          <a:p>
            <a:pPr marL="342900" indent="-342900">
              <a:buAutoNum type="arabicPeriod"/>
            </a:pPr>
            <a:r>
              <a:rPr lang="ru-RU" dirty="0">
                <a:latin typeface="Oswald" pitchFamily="2" charset="-52"/>
              </a:rPr>
              <a:t>Начат цикл занятий с целевой группой в режиме ВКС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3901441"/>
            <a:ext cx="10993820" cy="607060"/>
          </a:xfrm>
          <a:prstGeom prst="roundRect">
            <a:avLst>
              <a:gd name="adj" fmla="val 89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b="1" dirty="0">
                <a:latin typeface="Oswald" pitchFamily="2" charset="-52"/>
              </a:rPr>
              <a:t>СТАТИСТИЧЕСКИЕ ДАННЫЕ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570484" y="1325881"/>
            <a:ext cx="6032938" cy="1152000"/>
            <a:chOff x="5570484" y="1325881"/>
            <a:chExt cx="6032938" cy="1152000"/>
          </a:xfrm>
        </p:grpSpPr>
        <p:sp>
          <p:nvSpPr>
            <p:cNvPr id="9" name="Прямоугольник: скругленные углы 20">
              <a:extLst>
                <a:ext uri="{FF2B5EF4-FFF2-40B4-BE49-F238E27FC236}">
                  <a16:creationId xmlns:a16="http://schemas.microsoft.com/office/drawing/2014/main" id="{444AD552-A7DD-B541-B481-B576E7BAE03B}"/>
                </a:ext>
              </a:extLst>
            </p:cNvPr>
            <p:cNvSpPr/>
            <p:nvPr/>
          </p:nvSpPr>
          <p:spPr>
            <a:xfrm>
              <a:off x="5570484" y="1325881"/>
              <a:ext cx="6032938" cy="1152000"/>
            </a:xfrm>
            <a:prstGeom prst="roundRect">
              <a:avLst>
                <a:gd name="adj" fmla="val 10328"/>
              </a:avLst>
            </a:prstGeom>
            <a:solidFill>
              <a:srgbClr val="A72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ru-RU" b="1" dirty="0">
                  <a:latin typeface="Oswald" pitchFamily="2" charset="-52"/>
                </a:rPr>
                <a:t>СМИ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FBDD670-94C2-48AB-AC47-02965E962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0004" y="1485568"/>
              <a:ext cx="828000" cy="8280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DBC8B55-D3EA-4634-820A-C8D036245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1814" y="1485568"/>
              <a:ext cx="828000" cy="82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43A0EAC-B9F9-44FD-8385-90FC00A55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6050" y="1485569"/>
              <a:ext cx="828000" cy="828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A212199-CA98-4189-891E-57BECB420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7597" y="1485569"/>
              <a:ext cx="828000" cy="8280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F4745C2-1B2D-46D8-B1C4-3A363A966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79674" y="1485569"/>
              <a:ext cx="828000" cy="828000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5570484" y="2539436"/>
            <a:ext cx="6032938" cy="1152000"/>
            <a:chOff x="5570484" y="2539436"/>
            <a:chExt cx="6032938" cy="1152000"/>
          </a:xfrm>
        </p:grpSpPr>
        <p:sp>
          <p:nvSpPr>
            <p:cNvPr id="11" name="Прямоугольник: скругленные углы 22">
              <a:extLst>
                <a:ext uri="{FF2B5EF4-FFF2-40B4-BE49-F238E27FC236}">
                  <a16:creationId xmlns:a16="http://schemas.microsoft.com/office/drawing/2014/main" id="{6925F8D5-4A90-3449-9C15-AFA3927AC4E0}"/>
                </a:ext>
              </a:extLst>
            </p:cNvPr>
            <p:cNvSpPr/>
            <p:nvPr/>
          </p:nvSpPr>
          <p:spPr>
            <a:xfrm>
              <a:off x="5570484" y="2539436"/>
              <a:ext cx="6032938" cy="1152000"/>
            </a:xfrm>
            <a:prstGeom prst="roundRect">
              <a:avLst>
                <a:gd name="adj" fmla="val 8564"/>
              </a:avLst>
            </a:prstGeom>
            <a:solidFill>
              <a:srgbClr val="A72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ru-RU" b="1" dirty="0">
                  <a:latin typeface="Oswald" pitchFamily="2" charset="-52"/>
                </a:rPr>
                <a:t>Соц.</a:t>
              </a:r>
              <a:br>
                <a:rPr lang="ru-RU" b="1" dirty="0">
                  <a:latin typeface="Oswald" pitchFamily="2" charset="-52"/>
                </a:rPr>
              </a:br>
              <a:r>
                <a:rPr lang="ru-RU" b="1" dirty="0">
                  <a:latin typeface="Oswald" pitchFamily="2" charset="-52"/>
                </a:rPr>
                <a:t>сети</a:t>
              </a: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75ECEE4-51E8-466E-93AB-C232AD4B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0004" y="2695896"/>
              <a:ext cx="828000" cy="828000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296AD7B-0422-4298-A221-DD92DBE5E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8526050" y="2701436"/>
              <a:ext cx="828000" cy="82800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C171DE4F-5D64-434B-AF04-E54C97477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6543" y="2562635"/>
              <a:ext cx="828000" cy="1104318"/>
            </a:xfrm>
            <a:prstGeom prst="round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D7613B9-C271-4441-895F-A552A005D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11739" y="2562635"/>
              <a:ext cx="828000" cy="1104317"/>
            </a:xfrm>
            <a:prstGeom prst="round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599090" y="4575099"/>
            <a:ext cx="2652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swald" pitchFamily="2" charset="-52"/>
              </a:rPr>
              <a:t>Проведено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59597" y="4575099"/>
            <a:ext cx="54276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swald" pitchFamily="2" charset="-52"/>
              </a:rPr>
              <a:t>Результаты мониторинга</a:t>
            </a:r>
          </a:p>
          <a:p>
            <a:pPr marL="285750" indent="-285750">
              <a:buClr>
                <a:srgbClr val="A72E87"/>
              </a:buClr>
              <a:buFont typeface="Arial" pitchFamily="34" charset="0"/>
              <a:buChar char="•"/>
            </a:pPr>
            <a:r>
              <a:rPr lang="ru-RU" sz="1600" dirty="0">
                <a:latin typeface="Oswald" pitchFamily="2" charset="-52"/>
              </a:rPr>
              <a:t>улучшение познавательных способностей </a:t>
            </a:r>
            <a:r>
              <a:rPr lang="ru-RU" sz="1600" b="1" dirty="0">
                <a:solidFill>
                  <a:srgbClr val="A72E87"/>
                </a:solidFill>
                <a:latin typeface="Oswald" pitchFamily="2" charset="-52"/>
              </a:rPr>
              <a:t>на 7% </a:t>
            </a:r>
          </a:p>
          <a:p>
            <a:pPr marL="285750" indent="-285750">
              <a:buClr>
                <a:srgbClr val="A72E87"/>
              </a:buClr>
              <a:buFont typeface="Arial" pitchFamily="34" charset="0"/>
              <a:buChar char="•"/>
            </a:pPr>
            <a:r>
              <a:rPr lang="ru-RU" sz="1600" dirty="0">
                <a:latin typeface="Oswald" pitchFamily="2" charset="-52"/>
              </a:rPr>
              <a:t>снижение уровня тревожности </a:t>
            </a:r>
            <a:r>
              <a:rPr lang="ru-RU" sz="1600" b="1" dirty="0">
                <a:solidFill>
                  <a:srgbClr val="A72E87"/>
                </a:solidFill>
                <a:latin typeface="Oswald" pitchFamily="2" charset="-52"/>
              </a:rPr>
              <a:t>на 9%</a:t>
            </a:r>
          </a:p>
          <a:p>
            <a:pPr marL="285750" indent="-285750">
              <a:buClr>
                <a:srgbClr val="A72E87"/>
              </a:buClr>
              <a:buFont typeface="Arial" pitchFamily="34" charset="0"/>
              <a:buChar char="•"/>
            </a:pPr>
            <a:r>
              <a:rPr lang="ru-RU" sz="1600" dirty="0">
                <a:latin typeface="Oswald" pitchFamily="2" charset="-52"/>
              </a:rPr>
              <a:t>проведен первый цикл из 9 занятий для целевой группы </a:t>
            </a:r>
            <a:br>
              <a:rPr lang="ru-RU" sz="1600" dirty="0">
                <a:latin typeface="Oswald" pitchFamily="2" charset="-52"/>
              </a:rPr>
            </a:br>
            <a:r>
              <a:rPr lang="ru-RU" sz="1600" dirty="0">
                <a:latin typeface="Oswald" pitchFamily="2" charset="-52"/>
              </a:rPr>
              <a:t>в режиме ВКС для жителей 10 муниципалитетов </a:t>
            </a:r>
            <a:br>
              <a:rPr lang="ru-RU" sz="1600" dirty="0">
                <a:latin typeface="Oswald" pitchFamily="2" charset="-52"/>
              </a:rPr>
            </a:br>
            <a:r>
              <a:rPr lang="ru-RU" sz="1600" dirty="0">
                <a:latin typeface="Oswald" pitchFamily="2" charset="-52"/>
              </a:rPr>
              <a:t>Пензенской области, </a:t>
            </a:r>
            <a:r>
              <a:rPr lang="ru-RU" sz="1600" b="1" dirty="0">
                <a:solidFill>
                  <a:srgbClr val="A72E87"/>
                </a:solidFill>
                <a:latin typeface="Oswald" pitchFamily="2" charset="-52"/>
              </a:rPr>
              <a:t>охвачено 100 человек</a:t>
            </a:r>
          </a:p>
          <a:p>
            <a:pPr marL="285750" indent="-285750">
              <a:buClr>
                <a:srgbClr val="A72E87"/>
              </a:buClr>
              <a:buFont typeface="Arial" pitchFamily="34" charset="0"/>
              <a:buChar char="•"/>
            </a:pPr>
            <a:r>
              <a:rPr lang="ru-RU" sz="1600" dirty="0">
                <a:latin typeface="Oswald" pitchFamily="2" charset="-52"/>
              </a:rPr>
              <a:t>проводится второй цикл занятий </a:t>
            </a:r>
            <a:br>
              <a:rPr lang="ru-RU" sz="1600" dirty="0">
                <a:latin typeface="Oswald" pitchFamily="2" charset="-52"/>
              </a:rPr>
            </a:br>
            <a:r>
              <a:rPr lang="ru-RU" sz="1600" dirty="0">
                <a:latin typeface="Oswald" pitchFamily="2" charset="-52"/>
              </a:rPr>
              <a:t>для следующих 10 муниципалитетов региона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1067" y="5602349"/>
            <a:ext cx="180850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A72E87"/>
                </a:solidFill>
                <a:latin typeface="Oswald" pitchFamily="2" charset="-52"/>
              </a:rPr>
              <a:t>51</a:t>
            </a:r>
            <a:r>
              <a:rPr lang="ru-RU" dirty="0">
                <a:solidFill>
                  <a:srgbClr val="A72E87"/>
                </a:solidFill>
                <a:latin typeface="Oswald" pitchFamily="2" charset="-52"/>
              </a:rPr>
              <a:t> </a:t>
            </a:r>
            <a:r>
              <a:rPr lang="ru-RU" sz="1600" b="1" dirty="0">
                <a:solidFill>
                  <a:srgbClr val="A72E87"/>
                </a:solidFill>
                <a:latin typeface="Oswald" pitchFamily="2" charset="-52"/>
              </a:rPr>
              <a:t>человек</a:t>
            </a:r>
          </a:p>
          <a:p>
            <a:r>
              <a:rPr lang="ru-RU" sz="1400" dirty="0">
                <a:latin typeface="Oswald" pitchFamily="2" charset="-52"/>
              </a:rPr>
              <a:t>количество участников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05823" y="5035476"/>
            <a:ext cx="3369003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1400" b="1" dirty="0">
                <a:solidFill>
                  <a:srgbClr val="A72E87"/>
                </a:solidFill>
                <a:latin typeface="Oswald" pitchFamily="2" charset="-52"/>
              </a:rPr>
              <a:t>все женщины в возрасте от 60 до 85 лет</a:t>
            </a:r>
            <a:r>
              <a:rPr lang="ru-RU" sz="1400" dirty="0">
                <a:latin typeface="Oswald" pitchFamily="2" charset="-52"/>
              </a:rPr>
              <a:t>, </a:t>
            </a:r>
          </a:p>
          <a:p>
            <a:pPr>
              <a:lnSpc>
                <a:spcPts val="1900"/>
              </a:lnSpc>
            </a:pPr>
            <a:r>
              <a:rPr lang="ru-RU" sz="1400" dirty="0">
                <a:latin typeface="Oswald" pitchFamily="2" charset="-52"/>
              </a:rPr>
              <a:t>жительницы города Пенза </a:t>
            </a:r>
          </a:p>
          <a:p>
            <a:pPr>
              <a:lnSpc>
                <a:spcPts val="1900"/>
              </a:lnSpc>
            </a:pPr>
            <a:endParaRPr lang="ru-RU" sz="1400" dirty="0">
              <a:latin typeface="Oswald" pitchFamily="2" charset="-52"/>
            </a:endParaRPr>
          </a:p>
          <a:p>
            <a:pPr>
              <a:lnSpc>
                <a:spcPts val="1900"/>
              </a:lnSpc>
            </a:pPr>
            <a:r>
              <a:rPr lang="ru-RU" sz="1400" dirty="0">
                <a:latin typeface="Oswald" pitchFamily="2" charset="-52"/>
              </a:rPr>
              <a:t>из них </a:t>
            </a:r>
            <a:r>
              <a:rPr lang="ru-RU" sz="1400" b="1" dirty="0">
                <a:solidFill>
                  <a:srgbClr val="A72E87"/>
                </a:solidFill>
                <a:latin typeface="Oswald" pitchFamily="2" charset="-52"/>
              </a:rPr>
              <a:t>71%</a:t>
            </a:r>
            <a:r>
              <a:rPr lang="ru-RU" sz="1400" dirty="0">
                <a:latin typeface="Oswald" pitchFamily="2" charset="-52"/>
              </a:rPr>
              <a:t> в возрасте </a:t>
            </a:r>
            <a:r>
              <a:rPr lang="ru-RU" sz="1400" b="1" dirty="0">
                <a:solidFill>
                  <a:srgbClr val="A72E87"/>
                </a:solidFill>
                <a:latin typeface="Oswald" pitchFamily="2" charset="-52"/>
              </a:rPr>
              <a:t>от 60 до 75 лет</a:t>
            </a:r>
            <a:r>
              <a:rPr lang="ru-RU" sz="1400" dirty="0">
                <a:latin typeface="Oswald" pitchFamily="2" charset="-52"/>
              </a:rPr>
              <a:t>, </a:t>
            </a:r>
          </a:p>
          <a:p>
            <a:pPr>
              <a:lnSpc>
                <a:spcPts val="1900"/>
              </a:lnSpc>
            </a:pPr>
            <a:r>
              <a:rPr lang="ru-RU" sz="1400" b="1" dirty="0">
                <a:solidFill>
                  <a:srgbClr val="A72E87"/>
                </a:solidFill>
                <a:latin typeface="Oswald" pitchFamily="2" charset="-52"/>
              </a:rPr>
              <a:t>29%</a:t>
            </a:r>
            <a:r>
              <a:rPr lang="ru-RU" sz="1400" dirty="0">
                <a:latin typeface="Oswald" pitchFamily="2" charset="-52"/>
              </a:rPr>
              <a:t> </a:t>
            </a:r>
            <a:r>
              <a:rPr lang="ru-RU" sz="1400" b="1" dirty="0">
                <a:solidFill>
                  <a:srgbClr val="A72E87"/>
                </a:solidFill>
                <a:latin typeface="Oswald" pitchFamily="2" charset="-52"/>
              </a:rPr>
              <a:t>- старше 75 лет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31632" y="5031715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Oswald" pitchFamily="2" charset="-52"/>
              </a:rPr>
              <a:t>очных занятий</a:t>
            </a:r>
            <a:br>
              <a:rPr lang="ru-RU" sz="1400" dirty="0">
                <a:latin typeface="Oswald" pitchFamily="2" charset="-52"/>
              </a:rPr>
            </a:br>
            <a:r>
              <a:rPr lang="ru-RU" sz="1400" dirty="0">
                <a:latin typeface="Oswald" pitchFamily="2" charset="-52"/>
              </a:rPr>
              <a:t>для фокусной группы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60991" y="5019759"/>
            <a:ext cx="378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A72E87"/>
                </a:solidFill>
                <a:latin typeface="Oswald" pitchFamily="2" charset="-52"/>
              </a:rPr>
              <a:t>9</a:t>
            </a:r>
            <a:endParaRPr lang="ru-RU" sz="2800" b="1" dirty="0">
              <a:latin typeface="Oswald" pitchFamily="2" charset="-52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743200" y="5073576"/>
            <a:ext cx="0" cy="12129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92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1006</Words>
  <Application>Microsoft Office PowerPoint</Application>
  <PresentationFormat>Широкоэкранный</PresentationFormat>
  <Paragraphs>141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 Light</vt:lpstr>
      <vt:lpstr>Calibri</vt:lpstr>
      <vt:lpstr>Wingdings</vt:lpstr>
      <vt:lpstr>Oswald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Ирина Владимировна Пузракова</cp:lastModifiedBy>
  <cp:revision>64</cp:revision>
  <dcterms:created xsi:type="dcterms:W3CDTF">2025-03-26T12:04:55Z</dcterms:created>
  <dcterms:modified xsi:type="dcterms:W3CDTF">2025-04-07T08:43:02Z</dcterms:modified>
</cp:coreProperties>
</file>