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72"/>
            <a:ext cx="9151829" cy="68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145016" cy="9361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Государственное автономное учреждение </a:t>
            </a:r>
            <a:br>
              <a:rPr lang="ru-RU" sz="2000" b="1" dirty="0" smtClean="0"/>
            </a:br>
            <a:r>
              <a:rPr lang="ru-RU" sz="2000" b="1" dirty="0" smtClean="0"/>
              <a:t>социального обслуживания Новосибирской области</a:t>
            </a:r>
            <a:br>
              <a:rPr lang="ru-RU" sz="2000" b="1" dirty="0" smtClean="0"/>
            </a:br>
            <a:r>
              <a:rPr lang="ru-RU" sz="2000" b="1" dirty="0" smtClean="0"/>
              <a:t>«Новосибирский областной геронтологический центр»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196752"/>
            <a:ext cx="5292080" cy="5091697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Всероссийский конкурсный отбор лучших социальных  проектов </a:t>
            </a:r>
            <a:r>
              <a:rPr lang="ru-RU" sz="2500" b="1" dirty="0">
                <a:solidFill>
                  <a:schemeClr val="tx1"/>
                </a:solidFill>
              </a:rPr>
              <a:t>«Женщины за здоровое общество»</a:t>
            </a:r>
            <a:br>
              <a:rPr lang="ru-RU" sz="25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Номинация: </a:t>
            </a:r>
            <a:endParaRPr lang="ru-RU" sz="2700" b="1" dirty="0" smtClean="0"/>
          </a:p>
          <a:p>
            <a:r>
              <a:rPr lang="ru-RU" sz="2500" dirty="0" smtClean="0">
                <a:solidFill>
                  <a:srgbClr val="FFFF00"/>
                </a:solidFill>
              </a:rPr>
              <a:t> «Технологии для здоровья»</a:t>
            </a:r>
            <a:r>
              <a:rPr lang="ru-RU" sz="4000" b="1" dirty="0">
                <a:solidFill>
                  <a:srgbClr val="6C9A71"/>
                </a:solidFill>
              </a:rPr>
              <a:t/>
            </a:r>
            <a:br>
              <a:rPr lang="ru-RU" sz="4000" b="1" dirty="0">
                <a:solidFill>
                  <a:srgbClr val="6C9A71"/>
                </a:solidFill>
              </a:rPr>
            </a:br>
            <a:r>
              <a:rPr lang="ru-RU" sz="4000" b="1" dirty="0">
                <a:solidFill>
                  <a:srgbClr val="6C9A71"/>
                </a:solidFill>
              </a:rPr>
              <a:t/>
            </a:r>
            <a:br>
              <a:rPr lang="ru-RU" sz="4000" b="1" dirty="0">
                <a:solidFill>
                  <a:srgbClr val="6C9A7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Социальный </a:t>
            </a:r>
            <a:r>
              <a:rPr lang="ru-RU" sz="2700" dirty="0" smtClean="0">
                <a:solidFill>
                  <a:schemeClr val="bg1"/>
                </a:solidFill>
              </a:rPr>
              <a:t>проект</a:t>
            </a:r>
          </a:p>
          <a:p>
            <a:r>
              <a:rPr lang="ru-RU" sz="3500" b="1" dirty="0" smtClean="0">
                <a:solidFill>
                  <a:srgbClr val="FFFF00"/>
                </a:solidFill>
              </a:rPr>
              <a:t>«НЕСТАРЕЮЩИЙ МОЗГ»</a:t>
            </a:r>
          </a:p>
          <a:p>
            <a:r>
              <a:rPr lang="ru-RU" sz="2700" i="1" dirty="0">
                <a:solidFill>
                  <a:schemeClr val="tx1"/>
                </a:solidFill>
              </a:rPr>
              <a:t>когнитивные </a:t>
            </a:r>
            <a:r>
              <a:rPr lang="ru-RU" sz="2700" i="1" dirty="0" smtClean="0">
                <a:solidFill>
                  <a:schemeClr val="tx1"/>
                </a:solidFill>
              </a:rPr>
              <a:t>тренинги</a:t>
            </a:r>
          </a:p>
          <a:p>
            <a:r>
              <a:rPr lang="ru-RU" sz="2700" i="1" dirty="0" smtClean="0">
                <a:solidFill>
                  <a:schemeClr val="tx1"/>
                </a:solidFill>
              </a:rPr>
              <a:t> </a:t>
            </a:r>
            <a:r>
              <a:rPr lang="ru-RU" sz="2700" i="1" dirty="0">
                <a:solidFill>
                  <a:schemeClr val="tx1"/>
                </a:solidFill>
              </a:rPr>
              <a:t>для пожилых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125124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2"/>
            <a:ext cx="9191625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145016" cy="792088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solidFill>
                  <a:schemeClr val="bg1"/>
                </a:solidFill>
              </a:rPr>
              <a:t>АКТУАЛЬНОСТЬ ПРОЕКТА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665" y="723608"/>
            <a:ext cx="8484752" cy="2345352"/>
          </a:xfrm>
        </p:spPr>
        <p:txBody>
          <a:bodyPr>
            <a:normAutofit fontScale="92500"/>
          </a:bodyPr>
          <a:lstStyle/>
          <a:p>
            <a:r>
              <a:rPr lang="ru-RU" sz="2500" i="1" dirty="0">
                <a:solidFill>
                  <a:schemeClr val="tx1"/>
                </a:solidFill>
              </a:rPr>
              <a:t>С возрастом мозг человека начинает работать медленнее, ухудшаются память и внимание, что существенно сказывается на работоспособности и социальной активности людей пенсионного возраста (от 65 лет и старше). </a:t>
            </a:r>
            <a:endParaRPr lang="ru-RU" sz="2500" i="1" dirty="0" smtClean="0">
              <a:solidFill>
                <a:schemeClr val="tx1"/>
              </a:solidFill>
            </a:endParaRPr>
          </a:p>
          <a:p>
            <a:r>
              <a:rPr lang="ru-RU" sz="2500" i="1" dirty="0" smtClean="0">
                <a:solidFill>
                  <a:schemeClr val="tx1"/>
                </a:solidFill>
              </a:rPr>
              <a:t>Снижается </a:t>
            </a:r>
            <a:r>
              <a:rPr lang="ru-RU" sz="2500" i="1" dirty="0">
                <a:solidFill>
                  <a:schemeClr val="tx1"/>
                </a:solidFill>
              </a:rPr>
              <a:t>качество жизни людей, возникают первые симптомы возрастной деменции. </a:t>
            </a:r>
            <a:endParaRPr lang="ru-RU" sz="2500" i="1" dirty="0" smtClean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3668" y="3212976"/>
            <a:ext cx="3972486" cy="297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3068960"/>
            <a:ext cx="4794962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i="1" dirty="0" smtClean="0">
                <a:solidFill>
                  <a:schemeClr val="tx1"/>
                </a:solidFill>
              </a:rPr>
              <a:t>Геронтологический центр разработал </a:t>
            </a:r>
            <a:r>
              <a:rPr lang="ru-RU" b="1" i="1" dirty="0" smtClean="0">
                <a:solidFill>
                  <a:schemeClr val="tx1"/>
                </a:solidFill>
              </a:rPr>
              <a:t>комплексную методику стабилизации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smtClean="0">
                <a:solidFill>
                  <a:schemeClr val="tx1"/>
                </a:solidFill>
              </a:rPr>
              <a:t>замедления снижения когнитивных функций головного мозга у людей пенсионного возраста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</a:rPr>
              <a:t>Именно на решение когнитивных проблем у людей, столкнувшихся с признаками возрастной деменции, в том числе после перенесенных заболеваний, направлен курс тренингов, проводимый в рамках Проекта.</a:t>
            </a:r>
          </a:p>
          <a:p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9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2"/>
            <a:ext cx="9191625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145016" cy="792088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solidFill>
                  <a:schemeClr val="bg1"/>
                </a:solidFill>
              </a:rPr>
              <a:t>ЦЕЛИ И ЗАДАЧИ ПРОЕКТА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097" y="1196752"/>
            <a:ext cx="6048672" cy="58326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>
                <a:solidFill>
                  <a:schemeClr val="tx1"/>
                </a:solidFill>
              </a:rPr>
              <a:t>Цель Проекта: </a:t>
            </a:r>
            <a:r>
              <a:rPr lang="ru-RU" i="1" dirty="0">
                <a:solidFill>
                  <a:schemeClr val="tx1"/>
                </a:solidFill>
              </a:rPr>
              <a:t>повышение работоспособности и профилактика, предупреждение возрастной деменции, в том числе после перенесенного заболевания  у жителей г. Новосибирска и Новосибирской области пенсионного </a:t>
            </a:r>
            <a:r>
              <a:rPr lang="ru-RU" i="1" dirty="0" smtClean="0">
                <a:solidFill>
                  <a:schemeClr val="tx1"/>
                </a:solidFill>
              </a:rPr>
              <a:t>возраста, путем </a:t>
            </a:r>
            <a:r>
              <a:rPr lang="ru-RU" i="1" dirty="0">
                <a:solidFill>
                  <a:schemeClr val="tx1"/>
                </a:solidFill>
              </a:rPr>
              <a:t>проведения обучающего курса тренингов с использованием инновационных методик улучшения памяти и внимания, а также посредством организации клубной </a:t>
            </a:r>
            <a:r>
              <a:rPr lang="ru-RU" i="1" dirty="0" smtClean="0">
                <a:solidFill>
                  <a:schemeClr val="tx1"/>
                </a:solidFill>
              </a:rPr>
              <a:t>деятельности.</a:t>
            </a:r>
          </a:p>
          <a:p>
            <a:pPr algn="just"/>
            <a:endParaRPr lang="ru-RU" i="1" dirty="0">
              <a:solidFill>
                <a:schemeClr val="tx1"/>
              </a:solidFill>
            </a:endParaRPr>
          </a:p>
          <a:p>
            <a:pPr algn="just"/>
            <a:r>
              <a:rPr lang="ru-RU" b="1" i="1" dirty="0">
                <a:solidFill>
                  <a:schemeClr val="tx1"/>
                </a:solidFill>
              </a:rPr>
              <a:t>Задачи Проекта: </a:t>
            </a:r>
            <a:r>
              <a:rPr lang="ru-RU" i="1" dirty="0">
                <a:solidFill>
                  <a:schemeClr val="tx1"/>
                </a:solidFill>
              </a:rPr>
              <a:t>обучение участников Проекта упражнениям нейропсихологической коррекции, которые при длительном и систематическом использовании помогут замедлить процессы снижения когнитивных функций, что в свою очередь поможет сохранить навыки самообслуживания и поддержать удовлетворительное качество жизни.</a:t>
            </a:r>
          </a:p>
          <a:p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Picture 4" descr="\\BUHGALTER\fotog\3. Фотогалерея\2022\ТОС Плехановский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01" y="1369137"/>
            <a:ext cx="2723456" cy="2042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\\BUHGALTER\fotog\3. Фотогалерея\2022\ТОС Плехановский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91" y="3861048"/>
            <a:ext cx="2498643" cy="187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1304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2"/>
            <a:ext cx="9191625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145016" cy="792088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solidFill>
                  <a:schemeClr val="bg1"/>
                </a:solidFill>
              </a:rPr>
              <a:t>ОПИСАНИЕ РАБОТЫ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6696744" cy="5832647"/>
          </a:xfrm>
        </p:spPr>
        <p:txBody>
          <a:bodyPr>
            <a:noAutofit/>
          </a:bodyPr>
          <a:lstStyle/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1) </a:t>
            </a:r>
            <a:r>
              <a:rPr lang="ru-RU" sz="1800" b="1" i="1" dirty="0" smtClean="0">
                <a:solidFill>
                  <a:schemeClr val="tx1"/>
                </a:solidFill>
              </a:rPr>
              <a:t>За </a:t>
            </a:r>
            <a:r>
              <a:rPr lang="ru-RU" sz="1800" b="1" i="1" dirty="0">
                <a:solidFill>
                  <a:schemeClr val="tx1"/>
                </a:solidFill>
              </a:rPr>
              <a:t>2 недели до прохождения курса  </a:t>
            </a:r>
            <a:r>
              <a:rPr lang="ru-RU" sz="1800" i="1" dirty="0">
                <a:solidFill>
                  <a:schemeClr val="tx1"/>
                </a:solidFill>
              </a:rPr>
              <a:t>тренингов каждый участник посещает  индивидуальные консультации:</a:t>
            </a:r>
          </a:p>
          <a:p>
            <a:pPr algn="just"/>
            <a:r>
              <a:rPr lang="ru-RU" sz="1800" i="1" dirty="0">
                <a:solidFill>
                  <a:schemeClr val="tx1"/>
                </a:solidFill>
              </a:rPr>
              <a:t>– врача-гериатра, который  проводит диагностику когнитивных способностей;</a:t>
            </a:r>
          </a:p>
          <a:p>
            <a:pPr algn="just"/>
            <a:r>
              <a:rPr lang="ru-RU" sz="1800" i="1" dirty="0">
                <a:solidFill>
                  <a:schemeClr val="tx1"/>
                </a:solidFill>
              </a:rPr>
              <a:t>-  психолога,   который первично устанавливает контакт, уточняет о наличии хронических заболеваний, при необходимости проводятся дополнительные нейропсихологические и патопсихологические методики. 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- рекомендуется </a:t>
            </a:r>
            <a:r>
              <a:rPr lang="ru-RU" sz="1800" i="1" dirty="0">
                <a:solidFill>
                  <a:schemeClr val="tx1"/>
                </a:solidFill>
              </a:rPr>
              <a:t>посещение врача невролога/психиатра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  <a:endParaRPr lang="ru-RU" sz="1800" i="1" dirty="0">
              <a:solidFill>
                <a:schemeClr val="tx1"/>
              </a:solidFill>
            </a:endParaRPr>
          </a:p>
          <a:p>
            <a:pPr algn="just"/>
            <a:r>
              <a:rPr lang="ru-RU" sz="1800" i="1" dirty="0">
                <a:solidFill>
                  <a:schemeClr val="tx1"/>
                </a:solidFill>
              </a:rPr>
              <a:t>2) </a:t>
            </a:r>
            <a:r>
              <a:rPr lang="ru-RU" sz="1800" b="1" i="1" dirty="0">
                <a:solidFill>
                  <a:schemeClr val="tx1"/>
                </a:solidFill>
              </a:rPr>
              <a:t>Формирование группы участников. </a:t>
            </a:r>
            <a:r>
              <a:rPr lang="ru-RU" sz="1800" i="1" dirty="0">
                <a:solidFill>
                  <a:schemeClr val="tx1"/>
                </a:solidFill>
              </a:rPr>
              <a:t>С целью обеспечения индивидуального подхода к каждому участнику </a:t>
            </a:r>
            <a:r>
              <a:rPr lang="ru-RU" sz="1800" i="1" dirty="0" smtClean="0">
                <a:solidFill>
                  <a:schemeClr val="tx1"/>
                </a:solidFill>
              </a:rPr>
              <a:t>рекомендуемая </a:t>
            </a:r>
            <a:r>
              <a:rPr lang="ru-RU" sz="1800" i="1" dirty="0">
                <a:solidFill>
                  <a:schemeClr val="tx1"/>
                </a:solidFill>
              </a:rPr>
              <a:t>наполненность группы составляет-  5 </a:t>
            </a:r>
            <a:r>
              <a:rPr lang="ru-RU" sz="1800" i="1" dirty="0" smtClean="0">
                <a:solidFill>
                  <a:schemeClr val="tx1"/>
                </a:solidFill>
              </a:rPr>
              <a:t>человек. Состав </a:t>
            </a:r>
            <a:r>
              <a:rPr lang="ru-RU" sz="1800" i="1" dirty="0">
                <a:solidFill>
                  <a:schemeClr val="tx1"/>
                </a:solidFill>
              </a:rPr>
              <a:t>участников </a:t>
            </a:r>
            <a:r>
              <a:rPr lang="ru-RU" sz="1800" i="1" dirty="0" smtClean="0">
                <a:solidFill>
                  <a:schemeClr val="tx1"/>
                </a:solidFill>
              </a:rPr>
              <a:t>формирует </a:t>
            </a:r>
            <a:r>
              <a:rPr lang="ru-RU" sz="1800" i="1" dirty="0">
                <a:solidFill>
                  <a:schemeClr val="tx1"/>
                </a:solidFill>
              </a:rPr>
              <a:t>врач-гериатр после проведения диагностики когнитивных способностей и выявления участников с признаками когнитивных расстройств.</a:t>
            </a:r>
          </a:p>
          <a:p>
            <a:pPr algn="just"/>
            <a:r>
              <a:rPr lang="ru-RU" sz="1800" i="1" dirty="0">
                <a:solidFill>
                  <a:schemeClr val="tx1"/>
                </a:solidFill>
              </a:rPr>
              <a:t>3)  </a:t>
            </a:r>
            <a:r>
              <a:rPr lang="ru-RU" sz="1800" b="1" i="1" dirty="0">
                <a:solidFill>
                  <a:schemeClr val="tx1"/>
                </a:solidFill>
              </a:rPr>
              <a:t>Занятия в Проекте </a:t>
            </a:r>
            <a:r>
              <a:rPr lang="ru-RU" sz="1800" b="1" dirty="0">
                <a:solidFill>
                  <a:schemeClr val="tx1"/>
                </a:solidFill>
              </a:rPr>
              <a:t>проводятся в форме </a:t>
            </a:r>
            <a:r>
              <a:rPr lang="ru-RU" sz="1800" i="1" dirty="0">
                <a:solidFill>
                  <a:schemeClr val="tx1"/>
                </a:solidFill>
              </a:rPr>
              <a:t>индивидуальных и групповых тренингов. Длительность  курса составляет 2 месяца. Тренинги проходят 2 раза в неделю продолжительностью 40 мин каждый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21107"/>
            <a:ext cx="187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85" y="908720"/>
            <a:ext cx="2190404" cy="280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user_b\Desktop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71" y="4940902"/>
            <a:ext cx="1979712" cy="1648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806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2"/>
            <a:ext cx="9191625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145016" cy="792088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solidFill>
                  <a:schemeClr val="bg1"/>
                </a:solidFill>
              </a:rPr>
              <a:t>ОПИСАНИЕ РАБОТЫ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6408712" cy="5832647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400" i="1" dirty="0" smtClean="0">
                <a:solidFill>
                  <a:schemeClr val="tx1"/>
                </a:solidFill>
              </a:rPr>
              <a:t>4</a:t>
            </a:r>
            <a:r>
              <a:rPr lang="ru-RU" sz="6400" i="1" dirty="0">
                <a:solidFill>
                  <a:schemeClr val="tx1"/>
                </a:solidFill>
              </a:rPr>
              <a:t>) </a:t>
            </a:r>
            <a:r>
              <a:rPr lang="ru-RU" sz="6400" b="1" i="1" dirty="0">
                <a:solidFill>
                  <a:schemeClr val="tx1"/>
                </a:solidFill>
              </a:rPr>
              <a:t>Тренинги разделены по блокам</a:t>
            </a:r>
            <a:r>
              <a:rPr lang="ru-RU" sz="6400" i="1" dirty="0">
                <a:solidFill>
                  <a:schemeClr val="tx1"/>
                </a:solidFill>
              </a:rPr>
              <a:t>, каждый блок соотносится с упражнениями на коррекцию конкретной психической функции (</a:t>
            </a:r>
            <a:r>
              <a:rPr lang="ru-RU" sz="6400" i="1" dirty="0" err="1">
                <a:solidFill>
                  <a:schemeClr val="tx1"/>
                </a:solidFill>
              </a:rPr>
              <a:t>гнозис</a:t>
            </a:r>
            <a:r>
              <a:rPr lang="ru-RU" sz="6400" i="1" dirty="0">
                <a:solidFill>
                  <a:schemeClr val="tx1"/>
                </a:solidFill>
              </a:rPr>
              <a:t> - 2 занятия, праксис-2 занятия, внимание-2 занятия, память-2 занятия, мышление- 4 занятия, воображение-2 занятия, речь-2 занятия). </a:t>
            </a:r>
            <a:r>
              <a:rPr lang="ru-RU" sz="6400" i="1" dirty="0" smtClean="0">
                <a:solidFill>
                  <a:schemeClr val="tx1"/>
                </a:solidFill>
              </a:rPr>
              <a:t>К </a:t>
            </a:r>
            <a:r>
              <a:rPr lang="ru-RU" sz="6400" i="1" dirty="0">
                <a:solidFill>
                  <a:schemeClr val="tx1"/>
                </a:solidFill>
              </a:rPr>
              <a:t>каждому блоку прилагается домашнее задание, которое участник может выполнять в течение недели</a:t>
            </a:r>
            <a:r>
              <a:rPr lang="ru-RU" sz="64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6400" i="1" dirty="0">
              <a:solidFill>
                <a:schemeClr val="tx1"/>
              </a:solidFill>
            </a:endParaRPr>
          </a:p>
          <a:p>
            <a:pPr algn="just"/>
            <a:r>
              <a:rPr lang="ru-RU" sz="6400" i="1" dirty="0">
                <a:solidFill>
                  <a:schemeClr val="tx1"/>
                </a:solidFill>
              </a:rPr>
              <a:t>5) </a:t>
            </a:r>
            <a:r>
              <a:rPr lang="ru-RU" sz="6400" b="1" i="1" dirty="0">
                <a:solidFill>
                  <a:schemeClr val="tx1"/>
                </a:solidFill>
              </a:rPr>
              <a:t>Занятия ЛФК </a:t>
            </a:r>
            <a:r>
              <a:rPr lang="ru-RU" sz="6400" i="1" dirty="0">
                <a:solidFill>
                  <a:schemeClr val="tx1"/>
                </a:solidFill>
              </a:rPr>
              <a:t>в течение всего курса когнитивного тренинга (2 раза в неделю в течение 2 месяцев</a:t>
            </a:r>
            <a:r>
              <a:rPr lang="ru-RU" sz="6400" i="1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6400" i="1" dirty="0">
              <a:solidFill>
                <a:schemeClr val="tx1"/>
              </a:solidFill>
            </a:endParaRPr>
          </a:p>
          <a:p>
            <a:pPr algn="just"/>
            <a:r>
              <a:rPr lang="ru-RU" sz="6400" i="1" dirty="0">
                <a:solidFill>
                  <a:schemeClr val="tx1"/>
                </a:solidFill>
              </a:rPr>
              <a:t>6) </a:t>
            </a:r>
            <a:r>
              <a:rPr lang="ru-RU" sz="6400" b="1" i="1" dirty="0">
                <a:solidFill>
                  <a:schemeClr val="tx1"/>
                </a:solidFill>
              </a:rPr>
              <a:t>По окончанию курса тренингов </a:t>
            </a:r>
            <a:r>
              <a:rPr lang="ru-RU" sz="6400" i="1" dirty="0">
                <a:solidFill>
                  <a:schemeClr val="tx1"/>
                </a:solidFill>
              </a:rPr>
              <a:t>врач-гериатр проводит итоговую диагностику с целью выявления эффективности курса тренингов и при необходимости, направляет на повторный курс</a:t>
            </a:r>
            <a:r>
              <a:rPr lang="ru-RU" sz="64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6400" i="1" dirty="0">
              <a:solidFill>
                <a:schemeClr val="tx1"/>
              </a:solidFill>
            </a:endParaRPr>
          </a:p>
          <a:p>
            <a:pPr algn="l"/>
            <a:r>
              <a:rPr lang="ru-RU" sz="6400" i="1" dirty="0" smtClean="0">
                <a:solidFill>
                  <a:schemeClr val="tx1"/>
                </a:solidFill>
              </a:rPr>
              <a:t>7) </a:t>
            </a:r>
            <a:r>
              <a:rPr lang="ru-RU" sz="6400" b="1" i="1" dirty="0" smtClean="0">
                <a:solidFill>
                  <a:schemeClr val="tx1"/>
                </a:solidFill>
              </a:rPr>
              <a:t>Каждому </a:t>
            </a:r>
            <a:r>
              <a:rPr lang="ru-RU" sz="6400" b="1" i="1" dirty="0">
                <a:solidFill>
                  <a:schemeClr val="tx1"/>
                </a:solidFill>
              </a:rPr>
              <a:t>участнику </a:t>
            </a:r>
            <a:r>
              <a:rPr lang="ru-RU" sz="6400" b="1" i="1" dirty="0" smtClean="0">
                <a:solidFill>
                  <a:schemeClr val="tx1"/>
                </a:solidFill>
              </a:rPr>
              <a:t>предлагаются </a:t>
            </a:r>
            <a:r>
              <a:rPr lang="ru-RU" sz="6400" i="1" dirty="0">
                <a:solidFill>
                  <a:schemeClr val="tx1"/>
                </a:solidFill>
              </a:rPr>
              <a:t>памятки разработанные врачами и специалистами Учреждения для занятий и обучения дома.</a:t>
            </a:r>
          </a:p>
          <a:p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6" y="5085184"/>
            <a:ext cx="1584176" cy="165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54" y="2924944"/>
            <a:ext cx="2432050" cy="182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user_b\Desktop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19"/>
            <a:ext cx="2032857" cy="186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829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2"/>
            <a:ext cx="9191625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377" y="305913"/>
            <a:ext cx="5667610" cy="792088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РЕЗУЛЬТАТЫ РЕАЛИЗАЦИИ ПРОЕКТА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340" y="1169409"/>
            <a:ext cx="8496944" cy="5355935"/>
          </a:xfrm>
        </p:spPr>
        <p:txBody>
          <a:bodyPr>
            <a:normAutofit fontScale="62500" lnSpcReduction="20000"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По </a:t>
            </a:r>
            <a:r>
              <a:rPr lang="ru-RU" b="1" i="1" dirty="0">
                <a:solidFill>
                  <a:schemeClr val="tx1"/>
                </a:solidFill>
              </a:rPr>
              <a:t>завершению курса с участником </a:t>
            </a:r>
            <a:r>
              <a:rPr lang="ru-RU" b="1" i="1" dirty="0" smtClean="0">
                <a:solidFill>
                  <a:schemeClr val="tx1"/>
                </a:solidFill>
              </a:rPr>
              <a:t>проводится работа </a:t>
            </a:r>
            <a:r>
              <a:rPr lang="ru-RU" b="1" i="1" dirty="0">
                <a:solidFill>
                  <a:schemeClr val="tx1"/>
                </a:solidFill>
              </a:rPr>
              <a:t>по: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1.	</a:t>
            </a:r>
            <a:r>
              <a:rPr lang="ru-RU" b="1" i="1" dirty="0">
                <a:solidFill>
                  <a:schemeClr val="tx1"/>
                </a:solidFill>
              </a:rPr>
              <a:t>Формированию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мультидисциплинарного</a:t>
            </a:r>
            <a:r>
              <a:rPr lang="ru-RU" i="1" dirty="0">
                <a:solidFill>
                  <a:schemeClr val="tx1"/>
                </a:solidFill>
              </a:rPr>
              <a:t> подхода к решению проблемы когнитивного расстройства.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2.	</a:t>
            </a:r>
            <a:r>
              <a:rPr lang="ru-RU" b="1" i="1" dirty="0">
                <a:solidFill>
                  <a:schemeClr val="tx1"/>
                </a:solidFill>
              </a:rPr>
              <a:t>Мотивации</a:t>
            </a:r>
            <a:r>
              <a:rPr lang="ru-RU" i="1" dirty="0">
                <a:solidFill>
                  <a:schemeClr val="tx1"/>
                </a:solidFill>
              </a:rPr>
              <a:t> к посещению врача общей практики/ невролога/психиатра с целью подбора необходимой и достаточной медикаментозной терапии. 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3.	</a:t>
            </a:r>
            <a:r>
              <a:rPr lang="ru-RU" b="1" i="1" dirty="0">
                <a:solidFill>
                  <a:schemeClr val="tx1"/>
                </a:solidFill>
              </a:rPr>
              <a:t>Подключению </a:t>
            </a:r>
            <a:r>
              <a:rPr lang="ru-RU" i="1" dirty="0">
                <a:solidFill>
                  <a:schemeClr val="tx1"/>
                </a:solidFill>
              </a:rPr>
              <a:t>к ежедневной физической активности: зарядка, пешие прогулки и др.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4.	</a:t>
            </a:r>
            <a:r>
              <a:rPr lang="ru-RU" b="1" i="1" dirty="0">
                <a:solidFill>
                  <a:schemeClr val="tx1"/>
                </a:solidFill>
              </a:rPr>
              <a:t>Мотивации</a:t>
            </a:r>
            <a:r>
              <a:rPr lang="ru-RU" i="1" dirty="0">
                <a:solidFill>
                  <a:schemeClr val="tx1"/>
                </a:solidFill>
              </a:rPr>
              <a:t> к включению в </a:t>
            </a:r>
            <a:r>
              <a:rPr lang="ru-RU" i="1" dirty="0" smtClean="0">
                <a:solidFill>
                  <a:schemeClr val="tx1"/>
                </a:solidFill>
              </a:rPr>
              <a:t>проекты активной досуговой деятельности  с </a:t>
            </a:r>
            <a:r>
              <a:rPr lang="ru-RU" i="1" dirty="0">
                <a:solidFill>
                  <a:schemeClr val="tx1"/>
                </a:solidFill>
              </a:rPr>
              <a:t>помощью которых пожилой человек сможет поддерживать полученный от курса результат за счет вовлечения в наполненную смыслом и интересом деятельность, включенностью в социальное взаимодействие.</a:t>
            </a:r>
          </a:p>
          <a:p>
            <a:pPr algn="l"/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Пройденный курс </a:t>
            </a:r>
            <a:r>
              <a:rPr lang="ru-RU" b="1" i="1" dirty="0">
                <a:solidFill>
                  <a:schemeClr val="tx1"/>
                </a:solidFill>
              </a:rPr>
              <a:t>тренингов, </a:t>
            </a:r>
            <a:r>
              <a:rPr lang="ru-RU" b="1" i="1" dirty="0" smtClean="0">
                <a:solidFill>
                  <a:schemeClr val="tx1"/>
                </a:solidFill>
              </a:rPr>
              <a:t>позволяет участникам </a:t>
            </a:r>
            <a:r>
              <a:rPr lang="ru-RU" b="1" i="1" dirty="0">
                <a:solidFill>
                  <a:schemeClr val="tx1"/>
                </a:solidFill>
              </a:rPr>
              <a:t>замедлить нарастание когнитивного дефицита за счет активизации краткосрочной и долгосрочной памяти, внимания, мыслительных процессов, и, как следствие, улучшения качества </a:t>
            </a:r>
            <a:r>
              <a:rPr lang="ru-RU" b="1" i="1" dirty="0" smtClean="0">
                <a:solidFill>
                  <a:schemeClr val="tx1"/>
                </a:solidFill>
              </a:rPr>
              <a:t>жизни.</a:t>
            </a:r>
            <a:endParaRPr lang="ru-RU" b="1" i="1" dirty="0">
              <a:solidFill>
                <a:schemeClr val="tx1"/>
              </a:solidFill>
            </a:endParaRPr>
          </a:p>
          <a:p>
            <a:pPr algn="l"/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20" y="37212"/>
            <a:ext cx="2901677" cy="111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1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3"/>
            <a:ext cx="9191625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89" y="116632"/>
            <a:ext cx="9145016" cy="79208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ОЦЕНКА ЭФФЕКТИВНОСТИ</a:t>
            </a:r>
            <a:endParaRPr lang="ru-RU" sz="5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1"/>
            <a:ext cx="8496944" cy="2711830"/>
          </a:xfrm>
        </p:spPr>
        <p:txBody>
          <a:bodyPr>
            <a:normAutofit fontScale="85000" lnSpcReduction="10000"/>
          </a:bodyPr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Оценка </a:t>
            </a:r>
            <a:r>
              <a:rPr lang="ru-RU" sz="4000" i="1" dirty="0">
                <a:solidFill>
                  <a:schemeClr val="tx1"/>
                </a:solidFill>
              </a:rPr>
              <a:t>эффективности Проекта формируется с учетом итоговой диагностики и оценки </a:t>
            </a:r>
            <a:endParaRPr lang="ru-RU" sz="40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врачом-гериатром </a:t>
            </a:r>
            <a:r>
              <a:rPr lang="ru-RU" sz="4000" i="1" dirty="0">
                <a:solidFill>
                  <a:schemeClr val="tx1"/>
                </a:solidFill>
              </a:rPr>
              <a:t>насколько замедлилось развитие когнитивного дефицита. </a:t>
            </a:r>
          </a:p>
        </p:txBody>
      </p:sp>
      <p:pic>
        <p:nvPicPr>
          <p:cNvPr id="4098" name="Picture 2" descr="C:\Users\user_b\Desktop\c32ee9b4-8f7c-4925-87b4-426d9464e2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1" y="3356992"/>
            <a:ext cx="5483721" cy="340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571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2"/>
            <a:ext cx="9191625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5832647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	</a:t>
            </a:r>
            <a:endParaRPr lang="ru-RU" i="1" dirty="0" smtClean="0">
              <a:solidFill>
                <a:schemeClr val="tx1"/>
              </a:solidFill>
            </a:endParaRPr>
          </a:p>
          <a:p>
            <a:endParaRPr lang="ru-RU" sz="5000" b="1" i="1" dirty="0">
              <a:solidFill>
                <a:schemeClr val="tx1"/>
              </a:solidFill>
            </a:endParaRPr>
          </a:p>
          <a:p>
            <a:endParaRPr lang="ru-RU" sz="5000" b="1" i="1" dirty="0" smtClean="0">
              <a:solidFill>
                <a:schemeClr val="bg1"/>
              </a:solidFill>
            </a:endParaRPr>
          </a:p>
          <a:p>
            <a:endParaRPr lang="ru-RU" sz="5000" b="1" i="1" dirty="0">
              <a:solidFill>
                <a:schemeClr val="bg1"/>
              </a:solidFill>
            </a:endParaRPr>
          </a:p>
          <a:p>
            <a:endParaRPr lang="ru-RU" sz="5000" b="1" i="1" dirty="0" smtClean="0">
              <a:solidFill>
                <a:schemeClr val="bg1"/>
              </a:solidFill>
            </a:endParaRP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50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\\BUHGALTER\fotog\3. Фотогалерея\!!!!!!2023 год\Нестареющий мозг\выпуск1 группы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14256" cy="4585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46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475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Государственное автономное учреждение  социального обслуживания Новосибирской области «Новосибирский областной геронтологический центр»</vt:lpstr>
      <vt:lpstr>АКТУАЛЬНОСТЬ ПРОЕКТА</vt:lpstr>
      <vt:lpstr>ЦЕЛИ И ЗАДАЧИ ПРОЕКТА</vt:lpstr>
      <vt:lpstr>ОПИСАНИЕ РАБОТЫ</vt:lpstr>
      <vt:lpstr>ОПИСАНИЕ РАБОТЫ</vt:lpstr>
      <vt:lpstr>РЕЗУЛЬТАТЫ РЕАЛИЗАЦИИ ПРОЕКТА</vt:lpstr>
      <vt:lpstr>ОЦЕНКА ЭФФЕКТИВНОСТИ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user_b</dc:creator>
  <cp:lastModifiedBy>user_b</cp:lastModifiedBy>
  <cp:revision>29</cp:revision>
  <dcterms:created xsi:type="dcterms:W3CDTF">2023-02-14T05:37:04Z</dcterms:created>
  <dcterms:modified xsi:type="dcterms:W3CDTF">2023-04-05T08:34:56Z</dcterms:modified>
</cp:coreProperties>
</file>