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04/28/2025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24863806?from=grou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ovetgensnz?from=groups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dex.ru/naselenie/chelyabinskaya-oblast/snejins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gov.ru/srednyaya-prodolzhitelnost-zhizni-v-rossi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8571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Клуб активного долголетия: Ментальное здоровье 50+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11452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err="1" smtClean="0">
                <a:solidFill>
                  <a:schemeClr val="bg1"/>
                </a:solidFill>
              </a:rPr>
              <a:t>Ахтямова</a:t>
            </a:r>
            <a:r>
              <a:rPr lang="ru-RU" sz="2000" dirty="0" smtClean="0">
                <a:solidFill>
                  <a:schemeClr val="bg1"/>
                </a:solidFill>
              </a:rPr>
              <a:t> Марина </a:t>
            </a:r>
            <a:r>
              <a:rPr lang="ru-RU" sz="2000" dirty="0" err="1" smtClean="0">
                <a:solidFill>
                  <a:schemeClr val="bg1"/>
                </a:solidFill>
              </a:rPr>
              <a:t>Наилевна</a:t>
            </a:r>
            <a:r>
              <a:rPr lang="ru-RU" sz="2000" dirty="0" smtClean="0">
                <a:solidFill>
                  <a:schemeClr val="bg1"/>
                </a:solidFill>
              </a:rPr>
              <a:t>, председатель СГОО «Союз женщин </a:t>
            </a:r>
            <a:r>
              <a:rPr lang="ru-RU" sz="2000" dirty="0" err="1" smtClean="0">
                <a:solidFill>
                  <a:schemeClr val="bg1"/>
                </a:solidFill>
              </a:rPr>
              <a:t>Снежинска</a:t>
            </a:r>
            <a:r>
              <a:rPr lang="ru-RU" sz="2000" dirty="0" smtClean="0">
                <a:solidFill>
                  <a:schemeClr val="bg1"/>
                </a:solidFill>
              </a:rPr>
              <a:t>»,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город </a:t>
            </a:r>
            <a:r>
              <a:rPr lang="ru-RU" sz="2000" dirty="0" err="1" smtClean="0">
                <a:solidFill>
                  <a:schemeClr val="bg1"/>
                </a:solidFill>
              </a:rPr>
              <a:t>Снежинск</a:t>
            </a:r>
            <a:r>
              <a:rPr lang="ru-RU" sz="2000" dirty="0" smtClean="0">
                <a:solidFill>
                  <a:schemeClr val="bg1"/>
                </a:solidFill>
              </a:rPr>
              <a:t>, Челябинская область, Россия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762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Номинация: Ментальное здоровье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08238-87E7-474C-BF16-A126FCF8B25B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какие ресурсы есть в проекте, в т.ч. Финансовые, организационные, информационные и пр.</a:t>
            </a:r>
          </a:p>
          <a:p>
            <a:r>
              <a:rPr lang="ru-RU" sz="1400" dirty="0"/>
              <a:t>Отдельно выделяются какие ресурсы требуются проекту для его воплощения и реализации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169218" y="1691640"/>
            <a:ext cx="4187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Человеческие: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Специалисты по </a:t>
            </a:r>
            <a:r>
              <a:rPr lang="ru-RU" dirty="0" err="1" smtClean="0"/>
              <a:t>нейрогимнастике</a:t>
            </a:r>
            <a:r>
              <a:rPr lang="ru-RU" dirty="0" smtClean="0"/>
              <a:t>, ментальному счету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Спортивные тренеры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Бухгалтер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волонтеры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3429000"/>
            <a:ext cx="35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Материальные: </a:t>
            </a:r>
            <a:r>
              <a:rPr lang="ru-RU" dirty="0" smtClean="0"/>
              <a:t>помещение 24,2 </a:t>
            </a:r>
            <a:r>
              <a:rPr lang="ru-RU" dirty="0" err="1" smtClean="0"/>
              <a:t>кв.м</a:t>
            </a:r>
            <a:r>
              <a:rPr lang="ru-RU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компьютер, ноутбук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Стол, стулья офисные,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Доска маркерная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354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Информационные: группа в </a:t>
            </a:r>
            <a:r>
              <a:rPr lang="ru-RU" dirty="0" smtClean="0"/>
              <a:t>ВК </a:t>
            </a:r>
          </a:p>
          <a:p>
            <a:r>
              <a:rPr lang="ru-RU" dirty="0" smtClean="0"/>
              <a:t>«Клуб общения старшего поколения»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vk.com/club224863806?from=groups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30144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5447078" y="464583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049906" y="2099909"/>
            <a:ext cx="5553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Организационные:</a:t>
            </a:r>
          </a:p>
          <a:p>
            <a:r>
              <a:rPr lang="ru-RU" dirty="0" smtClean="0"/>
              <a:t>Партнерство с Управлениями социальной защиты населения, образования, культуры и здравоохранения по вопросам организации участия пенсионеров в проекте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295349" y="3429000"/>
            <a:ext cx="3342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Финансовые: возможность привлечения спонсорских средств для проведения городских конкурсов и праздников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6096000" y="4880581"/>
            <a:ext cx="5927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Запрашиваемые финансы: </a:t>
            </a:r>
            <a:r>
              <a:rPr lang="ru-RU" sz="1600" dirty="0" smtClean="0"/>
              <a:t>Оплата услуг специалистов – 650 000 р. : руководитель проекта – 150 000 р.</a:t>
            </a:r>
          </a:p>
          <a:p>
            <a:r>
              <a:rPr lang="ru-RU" sz="1600" dirty="0" smtClean="0"/>
              <a:t>Тренер по ментальной арифметике – 100 000 р. </a:t>
            </a:r>
          </a:p>
          <a:p>
            <a:r>
              <a:rPr lang="ru-RU" sz="1600" dirty="0" smtClean="0"/>
              <a:t>Тренер по </a:t>
            </a:r>
            <a:r>
              <a:rPr lang="ru-RU" sz="1600" dirty="0" err="1" smtClean="0"/>
              <a:t>нейрогимнастике</a:t>
            </a:r>
            <a:r>
              <a:rPr lang="ru-RU" sz="1600" dirty="0" smtClean="0"/>
              <a:t> – 100 000 р.</a:t>
            </a:r>
          </a:p>
          <a:p>
            <a:r>
              <a:rPr lang="ru-RU" sz="1600" dirty="0" smtClean="0"/>
              <a:t> Тренер по каллиграфии – 100 000 р.</a:t>
            </a:r>
          </a:p>
          <a:p>
            <a:r>
              <a:rPr lang="ru-RU" sz="1600" dirty="0" smtClean="0"/>
              <a:t>Тренер по </a:t>
            </a:r>
            <a:r>
              <a:rPr lang="ru-RU" sz="1600" dirty="0" err="1" smtClean="0"/>
              <a:t>оздор.гимнастике</a:t>
            </a:r>
            <a:r>
              <a:rPr lang="ru-RU" sz="1600" dirty="0" smtClean="0"/>
              <a:t> – 100 000 р.</a:t>
            </a:r>
          </a:p>
          <a:p>
            <a:r>
              <a:rPr lang="ru-RU" sz="1600" dirty="0" smtClean="0"/>
              <a:t>Психолог – 50 000 р.</a:t>
            </a:r>
          </a:p>
          <a:p>
            <a:r>
              <a:rPr lang="ru-RU" sz="1600" dirty="0" smtClean="0"/>
              <a:t>Бухгалтер – 50 000 р. в месяц.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F225B-1883-E84F-B9DB-07AEBBF112D4}"/>
              </a:ext>
            </a:extLst>
          </p:cNvPr>
          <p:cNvSpPr txBox="1"/>
          <p:nvPr/>
        </p:nvSpPr>
        <p:spPr>
          <a:xfrm>
            <a:off x="599089" y="1162209"/>
            <a:ext cx="11037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Представляется информация о</a:t>
            </a:r>
          </a:p>
          <a:p>
            <a:pPr marL="342900" indent="-342900">
              <a:buAutoNum type="arabicParenR"/>
            </a:pPr>
            <a:r>
              <a:rPr lang="ru-RU" sz="1400" dirty="0"/>
              <a:t>Руководителе проекта: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фото, интересы, успешные аналогичные проекты (при наличии, обязательно с указанием ссылки в сети интернет или соцсетях)</a:t>
            </a:r>
          </a:p>
          <a:p>
            <a:pPr marL="342900" indent="-342900">
              <a:buFontTx/>
              <a:buAutoNum type="arabicParenR"/>
            </a:pPr>
            <a:r>
              <a:rPr lang="ru-RU" sz="1400" dirty="0"/>
              <a:t>Ключевых членов команды (до 3х): ФИО полностью, должность в </a:t>
            </a:r>
            <a:r>
              <a:rPr lang="ru-RU" sz="1400" dirty="0" err="1"/>
              <a:t>юр.лице</a:t>
            </a:r>
            <a:r>
              <a:rPr lang="ru-RU" sz="1400" dirty="0"/>
              <a:t> (если применимо), страна, регион, город, населенный пункт, где проживает, год рождения, фото – по каждому члену команды 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99090" y="310915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:a16="http://schemas.microsoft.com/office/drawing/2014/main" id="{36C56E9E-1EE5-AF41-8154-A19F2CEB6114}"/>
              </a:ext>
            </a:extLst>
          </p:cNvPr>
          <p:cNvSpPr/>
          <p:nvPr/>
        </p:nvSpPr>
        <p:spPr>
          <a:xfrm>
            <a:off x="599090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23417" y="308834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423417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23025" y="3129821"/>
            <a:ext cx="40809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Ахтямова</a:t>
            </a:r>
            <a:r>
              <a:rPr lang="ru-RU" sz="1400" dirty="0" smtClean="0"/>
              <a:t> Марина </a:t>
            </a:r>
            <a:r>
              <a:rPr lang="ru-RU" sz="1400" dirty="0" err="1" smtClean="0"/>
              <a:t>Наилевна</a:t>
            </a:r>
            <a:r>
              <a:rPr lang="ru-RU" sz="1400" dirty="0" smtClean="0"/>
              <a:t>, председатель СГОО «Союз женщин </a:t>
            </a:r>
            <a:r>
              <a:rPr lang="ru-RU" sz="1400" dirty="0" err="1" smtClean="0"/>
              <a:t>Снежинска</a:t>
            </a:r>
            <a:r>
              <a:rPr lang="ru-RU" sz="1400" dirty="0" smtClean="0"/>
              <a:t>», Россия, Челябинская область, город </a:t>
            </a:r>
            <a:r>
              <a:rPr lang="ru-RU" sz="1400" dirty="0" err="1" smtClean="0"/>
              <a:t>Снежинск</a:t>
            </a:r>
            <a:r>
              <a:rPr lang="ru-RU" sz="1400" dirty="0" smtClean="0"/>
              <a:t>, 1973 г.р. интересы: образование детей и взрослых, </a:t>
            </a:r>
            <a:r>
              <a:rPr lang="ru-RU" sz="1400" dirty="0"/>
              <a:t>успешные аналогичные проекты </a:t>
            </a:r>
            <a:r>
              <a:rPr lang="ru-RU" sz="1400" dirty="0" smtClean="0"/>
              <a:t>(Окно в интернет 55+, Клуб общения старшего поколения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vk.com/sovetgensnz?from=groups</a:t>
            </a:r>
            <a:r>
              <a:rPr lang="ru-RU" sz="1400" dirty="0" smtClean="0"/>
              <a:t> )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1655064" y="4730260"/>
            <a:ext cx="4648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Воробьева Ольга Михайловна, член СГОО «Союз женщин </a:t>
            </a:r>
            <a:r>
              <a:rPr lang="ru-RU" sz="1400" dirty="0" err="1" smtClean="0"/>
              <a:t>Снежинска</a:t>
            </a:r>
            <a:r>
              <a:rPr lang="ru-RU" sz="1400" dirty="0" smtClean="0"/>
              <a:t>», учитель-логопед МАДОУ №31, председатель объединенного профсоюзного комитета работников ДОУ, волонтер, Россия, Челябинская область, интересы: разработка образовательных программ </a:t>
            </a:r>
            <a:r>
              <a:rPr lang="ru-RU" sz="1400" dirty="0" err="1" smtClean="0"/>
              <a:t>нейрокоррекции</a:t>
            </a:r>
            <a:r>
              <a:rPr lang="ru-RU" sz="1400" dirty="0" smtClean="0"/>
              <a:t> взрослых после инсульта и </a:t>
            </a:r>
            <a:r>
              <a:rPr lang="ru-RU" sz="1400" dirty="0" err="1" smtClean="0"/>
              <a:t>ковида</a:t>
            </a:r>
            <a:r>
              <a:rPr lang="ru-RU" sz="1400" dirty="0" smtClean="0"/>
              <a:t>, участие в проекте «Клуб общения старшего поколения», победитель городского конкурса «Леди ЗОЖ») </a:t>
            </a:r>
            <a:r>
              <a:rPr lang="en-US" sz="1400" dirty="0"/>
              <a:t>https://vk.com/sovetgensnz?w=wall-148948189_161602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7927882" y="2953431"/>
            <a:ext cx="39684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Султанова Екатерина Александровна, член СГОО «Союз женщин </a:t>
            </a:r>
            <a:r>
              <a:rPr lang="ru-RU" sz="1400" dirty="0" err="1" smtClean="0"/>
              <a:t>Снежинска</a:t>
            </a:r>
            <a:r>
              <a:rPr lang="ru-RU" sz="1400" dirty="0" smtClean="0"/>
              <a:t>», тренер по оздоровительной гимнастике, 1981 г.р., Россия, Челябинская область, город </a:t>
            </a:r>
            <a:r>
              <a:rPr lang="ru-RU" sz="1400" dirty="0" err="1" smtClean="0"/>
              <a:t>Снежинск</a:t>
            </a:r>
            <a:r>
              <a:rPr lang="ru-RU" sz="1400" dirty="0" smtClean="0"/>
              <a:t>, интересы: оздоровительные проекты для горожан, путешествия, активный отдых, участие в проекте «Клуб общения старшего поколения», </a:t>
            </a:r>
            <a:r>
              <a:rPr lang="en-US" sz="1400" dirty="0"/>
              <a:t>https://vk.com/sultanova.treining?from=search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7708392" y="4893362"/>
            <a:ext cx="43154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Ахлюстина</a:t>
            </a:r>
            <a:r>
              <a:rPr lang="ru-RU" sz="1400" dirty="0" smtClean="0"/>
              <a:t> Ирина Геннадьевна, заместитель председателя СГОО «Союз женщин </a:t>
            </a:r>
            <a:r>
              <a:rPr lang="ru-RU" sz="1400" dirty="0" err="1" smtClean="0"/>
              <a:t>Снежинска</a:t>
            </a:r>
            <a:r>
              <a:rPr lang="ru-RU" sz="1400" dirty="0" smtClean="0"/>
              <a:t>», заведующий клубом «Дружба», 1972 г.р., Россия, Челябинская область, город </a:t>
            </a:r>
            <a:r>
              <a:rPr lang="ru-RU" sz="1400" dirty="0" err="1" smtClean="0"/>
              <a:t>Снежинск</a:t>
            </a:r>
            <a:r>
              <a:rPr lang="ru-RU" sz="1400" dirty="0" smtClean="0"/>
              <a:t>, интересы: театральная деятельность, путешествия, руководитель творческого коллектива «</a:t>
            </a:r>
            <a:r>
              <a:rPr lang="ru-RU" sz="1400" dirty="0" err="1" smtClean="0"/>
              <a:t>Элеганс</a:t>
            </a:r>
            <a:r>
              <a:rPr lang="ru-RU" sz="1400" dirty="0" smtClean="0"/>
              <a:t>», </a:t>
            </a:r>
            <a:r>
              <a:rPr lang="en-US" sz="1400" dirty="0"/>
              <a:t>https://vk.com/id218555722?from=search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84549" y="2590983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64656" y="2585320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9" y="3135255"/>
            <a:ext cx="1123089" cy="1335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3" y="4730260"/>
            <a:ext cx="1231579" cy="18050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84" y="2899138"/>
            <a:ext cx="1351256" cy="18050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32" y="4769313"/>
            <a:ext cx="1276803" cy="19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545021"/>
            <a:ext cx="10731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Тезисно раскрывается почему проект важен, в чем его актуальность, какие социальные проблемы решаются с помощью проекта.</a:t>
            </a:r>
          </a:p>
          <a:p>
            <a:r>
              <a:rPr lang="ru-RU" sz="2000" dirty="0"/>
              <a:t>Приводится статистика (если возможно), характеризующая актуальность и значимость проекта</a:t>
            </a:r>
          </a:p>
          <a:p>
            <a:r>
              <a:rPr lang="ru-RU" sz="2000" dirty="0"/>
              <a:t>Отдельно указывается на какой территории будет происходить реализация проекта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90" y="2880361"/>
            <a:ext cx="10836165" cy="3289212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243585" y="2880363"/>
            <a:ext cx="10643616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 smtClean="0"/>
              <a:t>Пенсионерам </a:t>
            </a:r>
            <a:r>
              <a:rPr lang="ru-RU" dirty="0"/>
              <a:t>характерны одиночество, ухудшение здоровья, отсутствие общения, социальная изолированность, чувство ненужности, что отрицательно сказываются на их физическим, эмоциональном и психическом состоянии. А людям </a:t>
            </a:r>
            <a:r>
              <a:rPr lang="ru-RU" dirty="0" err="1"/>
              <a:t>предпенсионного</a:t>
            </a:r>
            <a:r>
              <a:rPr lang="ru-RU" dirty="0"/>
              <a:t> возраста присущи - неуверенность в завтрашнем дне в связи с высокой </a:t>
            </a:r>
            <a:r>
              <a:rPr lang="ru-RU" dirty="0" err="1"/>
              <a:t>конкурентностью</a:t>
            </a:r>
            <a:r>
              <a:rPr lang="ru-RU" dirty="0"/>
              <a:t> на работе, эмоциональное и профессиональное сгорание, "ситуации выживания", проблемами с маломобильными пожилыми родителями, которые вынуждают их оставлять профессиональную деятельность и чувствовать себя финансово незащищенными.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70752" y="4324794"/>
            <a:ext cx="939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Тезис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Снежинске</a:t>
            </a:r>
            <a:r>
              <a:rPr lang="ru-RU" dirty="0" smtClean="0">
                <a:solidFill>
                  <a:schemeClr val="bg1"/>
                </a:solidFill>
              </a:rPr>
              <a:t> наблюдается спад рождаемости и старение населения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70752" y="5160779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 Сокращаются рабочие места, прежде всего сокращают людей пенсионного возраста, в связи с чем ухудшается психологическое состояние горожан от 50 лет, растет их </a:t>
            </a:r>
            <a:r>
              <a:rPr lang="ru-RU" dirty="0" smtClean="0"/>
              <a:t>тревожность.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7707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Описывается основная целевая аудитория проекта, представляется ее социально-демографический паспорт: возраст, пол, социальный статус, уровень образования, занятость или ее отсутствие и пр.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5528" y="2724912"/>
            <a:ext cx="108078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82828"/>
                </a:solidFill>
                <a:latin typeface="PT Sans"/>
              </a:rPr>
              <a:t>Граждане 50+ в </a:t>
            </a:r>
            <a:r>
              <a:rPr lang="ru-RU" dirty="0" err="1" smtClean="0">
                <a:solidFill>
                  <a:srgbClr val="282828"/>
                </a:solidFill>
                <a:latin typeface="PT Sans"/>
              </a:rPr>
              <a:t>Снежинске</a:t>
            </a:r>
            <a:r>
              <a:rPr lang="ru-RU" dirty="0" smtClean="0">
                <a:solidFill>
                  <a:srgbClr val="282828"/>
                </a:solidFill>
                <a:latin typeface="PT Sans"/>
              </a:rPr>
              <a:t> – пенсионеры работающие и неработающие, имеющие разный уровень образования. На </a:t>
            </a:r>
            <a:r>
              <a:rPr lang="ru-RU" dirty="0">
                <a:solidFill>
                  <a:srgbClr val="282828"/>
                </a:solidFill>
                <a:latin typeface="PT Sans"/>
              </a:rPr>
              <a:t>1 </a:t>
            </a:r>
            <a:r>
              <a:rPr lang="ru-RU" dirty="0" smtClean="0">
                <a:solidFill>
                  <a:srgbClr val="282828"/>
                </a:solidFill>
                <a:latin typeface="PT Sans"/>
              </a:rPr>
              <a:t>января 2025 </a:t>
            </a:r>
            <a:r>
              <a:rPr lang="ru-RU" dirty="0">
                <a:solidFill>
                  <a:srgbClr val="282828"/>
                </a:solidFill>
                <a:latin typeface="PT Sans"/>
              </a:rPr>
              <a:t>по оценке Федеральной службы государственной статистики численность населения (постоянных жителей) </a:t>
            </a:r>
            <a:r>
              <a:rPr lang="ru-RU" dirty="0" err="1">
                <a:solidFill>
                  <a:srgbClr val="282828"/>
                </a:solidFill>
                <a:latin typeface="PT Sans"/>
              </a:rPr>
              <a:t>Снежинска</a:t>
            </a:r>
            <a:r>
              <a:rPr lang="ru-RU" dirty="0">
                <a:solidFill>
                  <a:srgbClr val="282828"/>
                </a:solidFill>
                <a:latin typeface="PT Sans"/>
              </a:rPr>
              <a:t> составляет 52 099 человек. Увеличилось число пенсионеров в 2024 - 15 109 человек (29%), по сравнению с 2018 годом (7503 чел), тогда как количество официально занятого населения составляет 31 051 человек (59.6%), а официально оформленных и состоящих на учете безработных 3 022 человека (5.8%) (</a:t>
            </a:r>
            <a:r>
              <a:rPr lang="ru-RU" dirty="0">
                <a:latin typeface="PT Sans"/>
                <a:hlinkClick r:id="rId3"/>
              </a:rPr>
              <a:t>https://bdex.ru/naselenie/chelyabinskaya-oblast/snejinsk/</a:t>
            </a:r>
            <a:r>
              <a:rPr lang="ru-RU" dirty="0">
                <a:solidFill>
                  <a:srgbClr val="282828"/>
                </a:solidFill>
                <a:latin typeface="PT Sans"/>
              </a:rPr>
              <a:t>) . Выпускники школ уезжают в другие города, где и создают семьи, оставляя своих родителей одних. Средняя продолжительность жизни в </a:t>
            </a:r>
            <a:r>
              <a:rPr lang="ru-RU" dirty="0" err="1">
                <a:solidFill>
                  <a:srgbClr val="282828"/>
                </a:solidFill>
                <a:latin typeface="PT Sans"/>
              </a:rPr>
              <a:t>Снежинске</a:t>
            </a:r>
            <a:r>
              <a:rPr lang="ru-RU" dirty="0">
                <a:solidFill>
                  <a:srgbClr val="282828"/>
                </a:solidFill>
                <a:latin typeface="PT Sans"/>
              </a:rPr>
              <a:t> Челябинской области составляет 74,34 года (</a:t>
            </a:r>
            <a:r>
              <a:rPr lang="ru-RU" dirty="0">
                <a:latin typeface="PT Sans"/>
                <a:hlinkClick r:id="rId4"/>
              </a:rPr>
              <a:t>https://progov.ru/srednyaya-prodolzhitelnost-zhizni-v-rossii/</a:t>
            </a:r>
            <a:r>
              <a:rPr lang="ru-RU" dirty="0">
                <a:solidFill>
                  <a:srgbClr val="282828"/>
                </a:solidFill>
                <a:latin typeface="PT Sans"/>
              </a:rPr>
              <a:t>). Изменение соотношения трудоспособного населения к пенсионерам в </a:t>
            </a:r>
            <a:r>
              <a:rPr lang="ru-RU" dirty="0" err="1">
                <a:solidFill>
                  <a:srgbClr val="282828"/>
                </a:solidFill>
                <a:latin typeface="PT Sans"/>
              </a:rPr>
              <a:t>Снежинске</a:t>
            </a:r>
            <a:r>
              <a:rPr lang="ru-RU" dirty="0">
                <a:solidFill>
                  <a:srgbClr val="282828"/>
                </a:solidFill>
                <a:latin typeface="PT Sans"/>
              </a:rPr>
              <a:t> ведет к демографическому старению, падению рождаемости, вынужденным увольнениям для ухода за близкими, что ведет к потере квалифицированных работников на предприятиях.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Инициатива (хорошая, продуманная идея, но проект еще не реализован)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Активный проект (продумана архитектура проекта собрана команда, понятны ресурсы, источники продвижения проекта, реализация начата/продолжается)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Завершённый проект/успешная практика (кейс) (проект продуман, есть команда, ресурсы, проект прошел внедрение на целевой аудитории, может быть использован как «лучшая практика» для масштабирования на других площадках или расширении целевой аудитории)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Технология (в процессе реализации проекта создано технологическое решение, которое может быть </a:t>
            </a:r>
            <a:r>
              <a:rPr lang="ru-RU" sz="2000" b="1" dirty="0" err="1"/>
              <a:t>коммерциализировано</a:t>
            </a:r>
            <a:r>
              <a:rPr lang="ru-RU" sz="2000" b="1" dirty="0"/>
              <a:t>. </a:t>
            </a:r>
            <a:r>
              <a:rPr lang="ru-RU" sz="2000" dirty="0"/>
              <a:t>В наличии есть патент/торговый знак/промышленный образец, который можно использовать для продвижения на рынок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715F0-A4C3-AB47-8EB8-B2A9F769791D}"/>
              </a:ext>
            </a:extLst>
          </p:cNvPr>
          <p:cNvSpPr txBox="1"/>
          <p:nvPr/>
        </p:nvSpPr>
        <p:spPr>
          <a:xfrm>
            <a:off x="599090" y="1324418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Активный проект, есть команда, идеи, волонтеры</a:t>
            </a:r>
            <a:endParaRPr lang="ru-RU" sz="2000" dirty="0"/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50AA3D16-0778-D44B-A60F-38464793EC86}"/>
              </a:ext>
            </a:extLst>
          </p:cNvPr>
          <p:cNvSpPr/>
          <p:nvPr/>
        </p:nvSpPr>
        <p:spPr>
          <a:xfrm>
            <a:off x="707844" y="248118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9">
            <a:extLst>
              <a:ext uri="{FF2B5EF4-FFF2-40B4-BE49-F238E27FC236}">
                <a16:creationId xmlns:a16="http://schemas.microsoft.com/office/drawing/2014/main" id="{865FB32B-B640-E045-933C-B06C07C0E999}"/>
              </a:ext>
            </a:extLst>
          </p:cNvPr>
          <p:cNvSpPr/>
          <p:nvPr/>
        </p:nvSpPr>
        <p:spPr>
          <a:xfrm>
            <a:off x="707844" y="323149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:a16="http://schemas.microsoft.com/office/drawing/2014/main" id="{04068E4C-2317-F047-B4F4-2C49E9F56E96}"/>
              </a:ext>
            </a:extLst>
          </p:cNvPr>
          <p:cNvSpPr/>
          <p:nvPr/>
        </p:nvSpPr>
        <p:spPr>
          <a:xfrm>
            <a:off x="707844" y="428559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Описывается миссия проекта. Какие цели достигаются за счет проекта. </a:t>
            </a:r>
          </a:p>
          <a:p>
            <a:r>
              <a:rPr lang="ru-RU" sz="2000" dirty="0"/>
              <a:t>Какие задачи ставит перед собой участник конкурсного отбора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30204" y="334673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Содействие ментальному здоровью горожан 50+ через регулярные нейрозанятия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430204" y="4175376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30204" y="5084110"/>
            <a:ext cx="354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637587" y="3346730"/>
            <a:ext cx="57466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Проведение информационной кампании для привлечения общественного внимания к вопросу профилактики деменции пожилых людей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 rot="10800000" flipV="1">
            <a:off x="5806439" y="5558433"/>
            <a:ext cx="5574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Обучение </a:t>
            </a:r>
            <a:r>
              <a:rPr lang="ru-RU" sz="1400" dirty="0"/>
              <a:t>участников проекта, готовых применять полученные в ходе реализации проекта знания, навыкам для ведения последующих самостоятельных занятий по </a:t>
            </a:r>
            <a:r>
              <a:rPr lang="ru-RU" sz="1400" dirty="0" err="1"/>
              <a:t>нейрогимнастике</a:t>
            </a:r>
            <a:r>
              <a:rPr lang="ru-RU" sz="1400" dirty="0"/>
              <a:t>, ментальной арифметике и психологическим тренингам для пожилых людей</a:t>
            </a: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6549692" y="3791448"/>
            <a:ext cx="34894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82828"/>
                </a:solidFill>
                <a:latin typeface="PT Sans"/>
              </a:rPr>
              <a:t>Подвести итоги, анализ и оценка эффективности проекта, корректировка программы для дальнейшего ее масштабирования.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занятий по ментальной арифметике, </a:t>
            </a:r>
            <a:r>
              <a:rPr lang="ru-RU" dirty="0" err="1" smtClean="0"/>
              <a:t>нейрогимнастике</a:t>
            </a:r>
            <a:r>
              <a:rPr lang="ru-RU" dirty="0" smtClean="0"/>
              <a:t>, психологические тренинги позволят улучшить психическое и физическое здоровье горожан 50+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информационного и методического пространства даст возможность горожанам получать своевременно информацию о мероприятиях, событиях, направленных на профилактику заболеваний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реализуется в партнерстве с государством, НКО, волонтерами и предпринимателями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60232-FEBC-9240-8017-B07BA7245877}"/>
              </a:ext>
            </a:extLst>
          </p:cNvPr>
          <p:cNvSpPr txBox="1"/>
          <p:nvPr/>
        </p:nvSpPr>
        <p:spPr>
          <a:xfrm>
            <a:off x="599090" y="1311852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Описываются отличительные характеристики проекта с точки зрения его реализации: </a:t>
            </a:r>
            <a:br>
              <a:rPr lang="ru-RU" sz="2000" dirty="0"/>
            </a:br>
            <a:r>
              <a:rPr lang="ru-RU" sz="2000" dirty="0"/>
              <a:t>как происходит запуск проекта, какие используются инструменты, какая последовательность шагов по созданию проекта применяются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Описание запуска </a:t>
            </a:r>
            <a:r>
              <a:rPr lang="ru-RU" dirty="0" smtClean="0"/>
              <a:t>проекта: открытие </a:t>
            </a:r>
            <a:r>
              <a:rPr lang="ru-RU" dirty="0" smtClean="0"/>
              <a:t>Клубов</a:t>
            </a:r>
            <a:endParaRPr lang="ru-RU" dirty="0"/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2475552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</a:t>
            </a:r>
            <a:r>
              <a:rPr lang="ru-RU" dirty="0" smtClean="0"/>
              <a:t>. Рабочие программы</a:t>
            </a:r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90" y="4398057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1. Привлечение участников из числа старшего поколения</a:t>
            </a:r>
          </a:p>
          <a:p>
            <a:r>
              <a:rPr lang="ru-RU" dirty="0"/>
              <a:t>2. Формирование групп</a:t>
            </a:r>
          </a:p>
          <a:p>
            <a:r>
              <a:rPr lang="ru-RU" dirty="0"/>
              <a:t>3. Проведение занятий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</a:t>
            </a:r>
            <a:r>
              <a:rPr lang="ru-RU" sz="2000" dirty="0" smtClean="0"/>
              <a:t>2025 </a:t>
            </a:r>
            <a:r>
              <a:rPr lang="ru-RU" sz="2000" dirty="0"/>
              <a:t>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 </a:t>
            </a:r>
            <a:r>
              <a:rPr lang="ru-RU" sz="2000" dirty="0" smtClean="0"/>
              <a:t>результат – открыты 3 клуба долголетия в разных районах города 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24128" y="2535884"/>
            <a:ext cx="10817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 </a:t>
            </a:r>
            <a:r>
              <a:rPr lang="ru-RU" sz="2000" dirty="0" smtClean="0"/>
              <a:t>результат – сформированы группы участников клуба с постоянным составом не менее 10 человек в каждом направлении: ментальная арифметика, </a:t>
            </a:r>
            <a:r>
              <a:rPr lang="ru-RU" sz="2000" dirty="0" err="1" smtClean="0"/>
              <a:t>нейрогимнастика</a:t>
            </a:r>
            <a:r>
              <a:rPr lang="ru-RU" sz="2000" dirty="0" smtClean="0"/>
              <a:t>, </a:t>
            </a:r>
            <a:r>
              <a:rPr lang="ru-RU" sz="2000" dirty="0" err="1" smtClean="0"/>
              <a:t>оздор.гимнастика</a:t>
            </a:r>
            <a:r>
              <a:rPr lang="ru-RU" sz="2000" dirty="0" smtClean="0"/>
              <a:t>, психотренинг, каллиграфия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 </a:t>
            </a:r>
            <a:r>
              <a:rPr lang="ru-RU" sz="2000" dirty="0" smtClean="0"/>
              <a:t>результат – проведены 40 занятий по ментальной арифметике, </a:t>
            </a:r>
            <a:r>
              <a:rPr lang="ru-RU" sz="2000" dirty="0" err="1" smtClean="0"/>
              <a:t>нейрогимнастике</a:t>
            </a:r>
            <a:r>
              <a:rPr lang="ru-RU" sz="2000" dirty="0" smtClean="0"/>
              <a:t>, </a:t>
            </a:r>
            <a:r>
              <a:rPr lang="ru-RU" sz="2000" dirty="0" err="1" smtClean="0"/>
              <a:t>оздор.гимнастике</a:t>
            </a:r>
            <a:r>
              <a:rPr lang="ru-RU" sz="2000" dirty="0" smtClean="0"/>
              <a:t>, каллиграфии, 5 </a:t>
            </a:r>
            <a:r>
              <a:rPr lang="ru-RU" sz="2000" dirty="0" err="1" smtClean="0"/>
              <a:t>псих.тренингов</a:t>
            </a:r>
            <a:r>
              <a:rPr lang="ru-RU" sz="2000" dirty="0" smtClean="0"/>
              <a:t>, 10 мастер-классов с пожилыми людьми 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093914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4 </a:t>
            </a:r>
            <a:r>
              <a:rPr lang="ru-RU" sz="2000" dirty="0" smtClean="0"/>
              <a:t>результат – проведен городской Недели здоровья с привлечением не менее 500 человек 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4718621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5 </a:t>
            </a:r>
            <a:r>
              <a:rPr lang="ru-RU" sz="2000" dirty="0" smtClean="0"/>
              <a:t>результат – создано информационное пространство по пропаганде ЗОЖ среди старшего поколения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5530E-79C5-284F-89B7-F338A43EF98F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Местное телевидение ОТВ-</a:t>
            </a:r>
            <a:r>
              <a:rPr lang="ru-RU" dirty="0" err="1" smtClean="0"/>
              <a:t>Снежинск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Радио </a:t>
            </a:r>
            <a:r>
              <a:rPr lang="ru-RU" dirty="0" err="1" smtClean="0"/>
              <a:t>Снежинска</a:t>
            </a:r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2826377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Газета «</a:t>
            </a:r>
            <a:r>
              <a:rPr lang="ru-RU" dirty="0" err="1" smtClean="0"/>
              <a:t>Снежинск</a:t>
            </a:r>
            <a:r>
              <a:rPr lang="ru-RU" dirty="0" smtClean="0"/>
              <a:t> Сегодня»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1371</Words>
  <Application>Microsoft Office PowerPoint</Application>
  <PresentationFormat>Широкоэкранный</PresentationFormat>
  <Paragraphs>113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PT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1615584</cp:lastModifiedBy>
  <cp:revision>15</cp:revision>
  <dcterms:created xsi:type="dcterms:W3CDTF">2025-03-26T12:04:55Z</dcterms:created>
  <dcterms:modified xsi:type="dcterms:W3CDTF">2025-04-28T11:10:37Z</dcterms:modified>
</cp:coreProperties>
</file>