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12192000" cy="6858000"/>
  <p:defaultTextStyle>
    <a:defPPr>
      <a:defRPr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howGuides="1" snapToGrid="0" snapToObjects="1">
      <p:cViewPr varScale="1">
        <p:scale>
          <a:sx n="121" d="100"/>
          <a:sy n="121" d="100"/>
        </p:scale>
        <p:origin x="648" y="176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presProps" Target="presProps.xml" /><Relationship Id="rId16" Type="http://schemas.openxmlformats.org/officeDocument/2006/relationships/tableStyles" Target="tableStyles.xml" /><Relationship Id="rId17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GB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23EFBB3-7FA6-3D49-B851-9472CC50247F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D39A69-AF25-1848-A12F-D5E9AB2C720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23EFBB3-7FA6-3D49-B851-9472CC50247F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D39A69-AF25-1848-A12F-D5E9AB2C720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23EFBB3-7FA6-3D49-B851-9472CC50247F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D39A69-AF25-1848-A12F-D5E9AB2C720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23EFBB3-7FA6-3D49-B851-9472CC50247F}" type="datetimeFigureOut">
              <a:rPr/>
              <a:t/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D39A69-AF25-1848-A12F-D5E9AB2C720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23EFBB3-7FA6-3D49-B851-9472CC50247F}" type="datetimeFigureOut">
              <a:rPr/>
              <a:t/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D39A69-AF25-1848-A12F-D5E9AB2C720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23EFBB3-7FA6-3D49-B851-9472CC50247F}" type="datetimeFigureOut">
              <a:rPr/>
              <a:t/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D39A69-AF25-1848-A12F-D5E9AB2C720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23EFBB3-7FA6-3D49-B851-9472CC50247F}" type="datetimeFigureOut">
              <a:rPr/>
              <a:t/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D39A69-AF25-1848-A12F-D5E9AB2C720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23EFBB3-7FA6-3D49-B851-9472CC50247F}" type="datetimeFigureOut">
              <a:rPr/>
              <a:t/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D39A69-AF25-1848-A12F-D5E9AB2C720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23EFBB3-7FA6-3D49-B851-9472CC50247F}" type="datetimeFigureOut">
              <a:rPr/>
              <a:t/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D39A69-AF25-1848-A12F-D5E9AB2C720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23EFBB3-7FA6-3D49-B851-9472CC50247F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D39A69-AF25-1848-A12F-D5E9AB2C720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23EFBB3-7FA6-3D49-B851-9472CC50247F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D39A69-AF25-1848-A12F-D5E9AB2C720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GB"/>
              <a:t>Click to edit Master text styles</a:t>
            </a:r>
            <a:endParaRPr/>
          </a:p>
          <a:p>
            <a:pPr lvl="1">
              <a:defRPr/>
            </a:pPr>
            <a:r>
              <a:rPr lang="en-GB"/>
              <a:t>Second level</a:t>
            </a:r>
            <a:endParaRPr/>
          </a:p>
          <a:p>
            <a:pPr lvl="2">
              <a:defRPr/>
            </a:pPr>
            <a:r>
              <a:rPr lang="en-GB"/>
              <a:t>Third level</a:t>
            </a:r>
            <a:endParaRPr/>
          </a:p>
          <a:p>
            <a:pPr lvl="3">
              <a:defRPr/>
            </a:pPr>
            <a:r>
              <a:rPr lang="en-GB"/>
              <a:t>Fourth level</a:t>
            </a:r>
            <a:endParaRPr/>
          </a:p>
          <a:p>
            <a:pPr lvl="4">
              <a:defRPr/>
            </a:pPr>
            <a:r>
              <a:rPr lang="en-GB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23EFBB3-7FA6-3D49-B851-9472CC50247F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D39A69-AF25-1848-A12F-D5E9AB2C720D}" type="slidenum">
              <a:rPr/>
              <a:t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s://vesti22.tv/news/dlya-mam-nedonoshennykh-malyshey-v-barnaule-organizovali-fotosessiyu-i-blagotvoritelnyy-devichnik/" TargetMode="Externa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s://vk.com/natalitutti" TargetMode="External"/><Relationship Id="rId4" Type="http://schemas.openxmlformats.org/officeDocument/2006/relationships/hyperlink" Target="https://vk.com/28petel_barnaul" TargetMode="External"/><Relationship Id="rId5" Type="http://schemas.openxmlformats.org/officeDocument/2006/relationships/hyperlink" Target="https://vk.com/club212336164" TargetMode="External"/><Relationship Id="rId6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auto">
          <a:xfrm>
            <a:off x="441434" y="1145628"/>
            <a:ext cx="11319642" cy="5370786"/>
          </a:xfrm>
          <a:prstGeom prst="roundRect">
            <a:avLst>
              <a:gd name="adj" fmla="val 5904"/>
            </a:avLst>
          </a:prstGeom>
          <a:solidFill>
            <a:srgbClr val="A72E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962933" y="113255"/>
            <a:ext cx="1661510" cy="8642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767255" y="1848585"/>
            <a:ext cx="59791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>
                <a:solidFill>
                  <a:schemeClr val="bg1"/>
                </a:solidFill>
              </a:rPr>
              <a:t>Всероссийский конкурсный отбор проектов </a:t>
            </a:r>
            <a:br>
              <a:rPr lang="en-US" sz="2400">
                <a:solidFill>
                  <a:schemeClr val="bg1"/>
                </a:solidFill>
              </a:rPr>
            </a:br>
            <a:r>
              <a:rPr lang="ru-RU" sz="2400">
                <a:solidFill>
                  <a:schemeClr val="bg1"/>
                </a:solidFill>
              </a:rPr>
              <a:t>«Женщины за здоровое общество»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 flipH="0" flipV="0">
            <a:off x="767254" y="2921933"/>
            <a:ext cx="8376553" cy="815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700"/>
              </a:lnSpc>
              <a:defRPr/>
            </a:pPr>
            <a:r>
              <a:rPr lang="ru-RU" sz="5400">
                <a:solidFill>
                  <a:schemeClr val="bg1"/>
                </a:solidFill>
                <a:latin typeface="Playfair Display"/>
              </a:rPr>
              <a:t>Мамы помогают мамам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767254" y="5488041"/>
            <a:ext cx="6202899" cy="7013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000">
                <a:solidFill>
                  <a:schemeClr val="bg1"/>
                </a:solidFill>
              </a:rPr>
              <a:t>Руководитель команды: Розенгрин Наталья Борисовна, </a:t>
            </a:r>
            <a:endParaRPr lang="ru-RU" sz="200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2000">
                <a:solidFill>
                  <a:schemeClr val="bg1"/>
                </a:solidFill>
              </a:rPr>
              <a:t>Российская Федерация, Алтайский край, г. Барнаул</a:t>
            </a: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767254" y="4523601"/>
            <a:ext cx="4719434" cy="579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>
                <a:solidFill>
                  <a:schemeClr val="bg1"/>
                </a:solidFill>
                <a:latin typeface="Playfair Display"/>
              </a:rPr>
              <a:t>Материнство и детство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 bwMode="auto"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599089" y="588576"/>
            <a:ext cx="8959303" cy="12195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A72E88"/>
                </a:solidFill>
                <a:latin typeface="Playfair Display SemiBold"/>
              </a:rPr>
              <a:t>Мамы, столкнувшиеся с преждевременными родами </a:t>
            </a:r>
            <a:endParaRPr lang="ru-RU" sz="2800">
              <a:solidFill>
                <a:srgbClr val="A72E88"/>
              </a:solidFill>
              <a:latin typeface="Playfair Display SemiBold"/>
            </a:endParaRPr>
          </a:p>
          <a:p>
            <a:pPr>
              <a:defRPr/>
            </a:pPr>
            <a:r>
              <a:rPr lang="ru-RU" sz="2800">
                <a:solidFill>
                  <a:srgbClr val="A72E88"/>
                </a:solidFill>
                <a:latin typeface="Playfair Display SemiBold"/>
              </a:rPr>
              <a:t>нуждаются в особой поддержке.</a:t>
            </a:r>
            <a:endParaRPr lang="ru-RU" sz="2800">
              <a:solidFill>
                <a:srgbClr val="A72E88"/>
              </a:solidFill>
              <a:latin typeface="Playfair Display SemiBold"/>
            </a:endParaRPr>
          </a:p>
          <a:p>
            <a:pPr>
              <a:defRPr/>
            </a:pP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599089" y="1545021"/>
            <a:ext cx="11374381" cy="131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/>
              <a:t>Чем быстрее и продуктивнее мама справится с шоковым состоянием, возникающим в ситуации преждевременных родов, тем более качественно сможет осуществлять уход и реабилитацию/абилитацию недоношенного ребенка. </a:t>
            </a:r>
            <a:endParaRPr/>
          </a:p>
          <a:p>
            <a:pPr>
              <a:defRPr/>
            </a:pPr>
            <a:r>
              <a:rPr lang="ru-RU" sz="2000"/>
              <a:t>Ежегодно в Алтайском крае более 1500 детей рождается раньше срока.</a:t>
            </a:r>
            <a:endParaRPr/>
          </a:p>
        </p:txBody>
      </p:sp>
      <p:sp>
        <p:nvSpPr>
          <p:cNvPr id="8" name="Прямоугольник: скругленные углы 5"/>
          <p:cNvSpPr/>
          <p:nvPr/>
        </p:nvSpPr>
        <p:spPr bwMode="auto">
          <a:xfrm>
            <a:off x="704193" y="3321269"/>
            <a:ext cx="10731061" cy="2848303"/>
          </a:xfrm>
          <a:prstGeom prst="roundRect">
            <a:avLst>
              <a:gd name="adj" fmla="val 6704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TextBox 8"/>
          <p:cNvSpPr txBox="1"/>
          <p:nvPr/>
        </p:nvSpPr>
        <p:spPr bwMode="auto">
          <a:xfrm>
            <a:off x="1770751" y="3558652"/>
            <a:ext cx="9507695" cy="64044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>
              <a:defRPr/>
            </a:pPr>
            <a:r>
              <a:rPr lang="ru-RU">
                <a:solidFill>
                  <a:schemeClr val="bg1"/>
                </a:solidFill>
              </a:rPr>
              <a:t>Своевременная качественная психологическая поддержка способствует ускорению адаптации </a:t>
            </a:r>
            <a:endParaRPr lang="ru-RU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>
                <a:solidFill>
                  <a:schemeClr val="bg1"/>
                </a:solidFill>
              </a:rPr>
              <a:t>женщины к ситуации преждевременных родов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1770751" y="4324793"/>
            <a:ext cx="9415895" cy="64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Женщины, чьи дети находятся в реанимации и на выхаживании, закрыты к контактам с профессиональными психологами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1770751" y="5160778"/>
            <a:ext cx="9494735" cy="914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Эффективной формой работы с женщинами является комбинация профессиональной помощи перинатального психолога и помощи бывших пациенток отделения выхаживания по приницпу “равный-равному”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943161" y="3372071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5400">
                <a:solidFill>
                  <a:schemeClr val="bg1"/>
                </a:solidFill>
                <a:latin typeface="Dita Sweet"/>
              </a:rPr>
              <a:t>1</a:t>
            </a:r>
            <a:r>
              <a:rPr lang="ru-RU" sz="5400">
                <a:solidFill>
                  <a:schemeClr val="bg1"/>
                </a:solidFill>
                <a:latin typeface="Dita Sweet"/>
              </a:rPr>
              <a:t>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919978" y="4177828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5400">
                <a:solidFill>
                  <a:schemeClr val="bg1"/>
                </a:solidFill>
                <a:latin typeface="Dita Sweet"/>
              </a:rPr>
              <a:t>2.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936912" y="5022280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5400">
                <a:solidFill>
                  <a:schemeClr val="bg1"/>
                </a:solidFill>
                <a:latin typeface="Dita Sweet"/>
              </a:rPr>
              <a:t>3.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 bwMode="auto"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599090" y="588577"/>
            <a:ext cx="3568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A72E88"/>
                </a:solidFill>
                <a:latin typeface="Playfair Display SemiBold"/>
              </a:rPr>
              <a:t>Целевая аудитория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599089" y="1545021"/>
            <a:ext cx="7806627" cy="131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/>
              <a:t>Целевая аудитория проекта - пациентки перинатального центра, находящиеся (совместно или раздельно) в отделении патологии новорожденных и недоношенных детей Алтайского краевого клинического перинатального центра ДАР.</a:t>
            </a:r>
            <a:endParaRPr lang="ru-RU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 bwMode="auto"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599090" y="588577"/>
            <a:ext cx="625042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A72E88"/>
                </a:solidFill>
                <a:latin typeface="Playfair Display SemiBold"/>
              </a:rPr>
              <a:t>Стадия проекта. Зрелость проекта</a:t>
            </a:r>
            <a:endParaRPr/>
          </a:p>
          <a:p>
            <a:pPr>
              <a:defRPr/>
            </a:pPr>
            <a:endParaRPr lang="ru-RU" sz="2800">
              <a:solidFill>
                <a:srgbClr val="A72E88"/>
              </a:solidFill>
              <a:latin typeface="Playfair Display SemiBold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039527" y="1918068"/>
            <a:ext cx="10291343" cy="100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defRPr/>
            </a:pPr>
            <a:r>
              <a:rPr lang="ru-RU" sz="2000"/>
              <a:t>Завершённый проект/успешная практика (кейс) (проект продуман, есть команда, ресурсы, проект прошел внедрение на целевой аудитории, может быть использован как «лучшая практика» для масштабирования на других площадках или расширении целевой аудитории)</a:t>
            </a:r>
            <a:endParaRPr/>
          </a:p>
        </p:txBody>
      </p:sp>
      <p:sp>
        <p:nvSpPr>
          <p:cNvPr id="8" name="Овал 2"/>
          <p:cNvSpPr/>
          <p:nvPr/>
        </p:nvSpPr>
        <p:spPr bwMode="auto">
          <a:xfrm>
            <a:off x="707844" y="1983217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TextBox 8"/>
          <p:cNvSpPr txBox="1"/>
          <p:nvPr/>
        </p:nvSpPr>
        <p:spPr bwMode="auto">
          <a:xfrm>
            <a:off x="599089" y="1324417"/>
            <a:ext cx="10732501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defRPr/>
            </a:pPr>
            <a:endParaRPr/>
          </a:p>
        </p:txBody>
      </p:sp>
      <p:sp>
        <p:nvSpPr>
          <p:cNvPr id="10" name="Овал 8"/>
          <p:cNvSpPr/>
          <p:nvPr/>
        </p:nvSpPr>
        <p:spPr bwMode="auto">
          <a:xfrm>
            <a:off x="707844" y="2481189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Овал 9"/>
          <p:cNvSpPr/>
          <p:nvPr/>
        </p:nvSpPr>
        <p:spPr bwMode="auto">
          <a:xfrm>
            <a:off x="707844" y="3231497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Овал 10"/>
          <p:cNvSpPr/>
          <p:nvPr/>
        </p:nvSpPr>
        <p:spPr bwMode="auto">
          <a:xfrm>
            <a:off x="707844" y="4285597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 bwMode="auto"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599090" y="588577"/>
            <a:ext cx="72266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A72E88"/>
                </a:solidFill>
                <a:latin typeface="Playfair Display SemiBold"/>
              </a:rPr>
              <a:t>Миссия проекта. Цели и задачи проекта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599089" y="1301122"/>
            <a:ext cx="11079149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787531" y="3199152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5400">
                <a:solidFill>
                  <a:srgbClr val="A72E88"/>
                </a:solidFill>
                <a:latin typeface="Dita Sweet"/>
              </a:rPr>
              <a:t>1</a:t>
            </a:r>
            <a:r>
              <a:rPr lang="ru-RU" sz="5400">
                <a:solidFill>
                  <a:srgbClr val="A72E88"/>
                </a:solidFill>
                <a:latin typeface="Dita Sweet"/>
              </a:rPr>
              <a:t>.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764348" y="4004909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5400">
                <a:solidFill>
                  <a:srgbClr val="A72E88"/>
                </a:solidFill>
                <a:latin typeface="Dita Sweet"/>
              </a:rPr>
              <a:t>2.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781282" y="4849361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5400">
                <a:solidFill>
                  <a:srgbClr val="A72E88"/>
                </a:solidFill>
                <a:latin typeface="Dita Sweet"/>
              </a:rPr>
              <a:t>3.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4898792" y="3199152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5400">
                <a:solidFill>
                  <a:srgbClr val="B9D04A"/>
                </a:solidFill>
                <a:latin typeface="Dita Sweet"/>
              </a:rPr>
              <a:t>1</a:t>
            </a:r>
            <a:r>
              <a:rPr lang="ru-RU" sz="5400">
                <a:solidFill>
                  <a:srgbClr val="B9D04A"/>
                </a:solidFill>
                <a:latin typeface="Dita Sweet"/>
              </a:rPr>
              <a:t>.</a:t>
            </a: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4875609" y="4004909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5400">
                <a:solidFill>
                  <a:srgbClr val="B9D04A"/>
                </a:solidFill>
                <a:latin typeface="Dita Sweet"/>
              </a:rPr>
              <a:t>2.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4892543" y="4849361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5400">
                <a:solidFill>
                  <a:srgbClr val="B9D04A"/>
                </a:solidFill>
                <a:latin typeface="Dita Sweet"/>
              </a:rPr>
              <a:t>3.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786088" y="2534663"/>
            <a:ext cx="26773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>
                <a:solidFill>
                  <a:schemeClr val="tx1">
                    <a:lumMod val="95000"/>
                    <a:lumOff val="5000"/>
                  </a:schemeClr>
                </a:solidFill>
                <a:latin typeface="Playfair Display SemiBold"/>
              </a:rPr>
              <a:t>Цели и задачи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1430203" y="3346729"/>
            <a:ext cx="3554487" cy="64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Создание пациентского сообщества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1430203" y="4175375"/>
            <a:ext cx="3566007" cy="64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Тестирование и обучение отобранных пацентов</a:t>
            </a:r>
            <a:endParaRPr/>
          </a:p>
        </p:txBody>
      </p:sp>
      <p:sp>
        <p:nvSpPr>
          <p:cNvPr id="17" name="TextBox 16"/>
          <p:cNvSpPr txBox="1"/>
          <p:nvPr/>
        </p:nvSpPr>
        <p:spPr bwMode="auto">
          <a:xfrm>
            <a:off x="1430203" y="5084109"/>
            <a:ext cx="3570687" cy="118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Совместная работа врачей/перинатальных психологов и отобранных пациентов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5637586" y="3346729"/>
            <a:ext cx="3592647" cy="914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Собрать базу пациентов, желающих вступить в пациентское сообщество</a:t>
            </a: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5637586" y="4175375"/>
            <a:ext cx="3563847" cy="64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Организовать тестирование и психологическое обучение</a:t>
            </a:r>
            <a:endParaRPr/>
          </a:p>
        </p:txBody>
      </p:sp>
      <p:sp>
        <p:nvSpPr>
          <p:cNvPr id="20" name="TextBox 19"/>
          <p:cNvSpPr txBox="1"/>
          <p:nvPr/>
        </p:nvSpPr>
        <p:spPr bwMode="auto">
          <a:xfrm>
            <a:off x="5637586" y="5084109"/>
            <a:ext cx="3583647" cy="914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Составить план мероприятий, в которых будут задействованы члены пациентского сообщества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 bwMode="auto"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599090" y="588577"/>
            <a:ext cx="25314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A72E88"/>
                </a:solidFill>
                <a:latin typeface="Playfair Display SemiBold"/>
              </a:rPr>
              <a:t>Суть проекта</a:t>
            </a:r>
            <a:endParaRPr/>
          </a:p>
          <a:p>
            <a:pPr>
              <a:defRPr/>
            </a:pPr>
            <a:endParaRPr lang="ru-RU" sz="2800">
              <a:solidFill>
                <a:srgbClr val="A72E88"/>
              </a:solidFill>
              <a:latin typeface="Playfair Display SemiBold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599089" y="1311851"/>
            <a:ext cx="10731781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8" name="Прямоугольник: скругленные углы 11"/>
          <p:cNvSpPr/>
          <p:nvPr/>
        </p:nvSpPr>
        <p:spPr bwMode="auto">
          <a:xfrm>
            <a:off x="1266718" y="2254942"/>
            <a:ext cx="9658564" cy="115047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Формирование на базе перинатального центра пациентского сообщества женщин, чьи дети</a:t>
            </a:r>
            <a:endParaRPr lang="ru-RU"/>
          </a:p>
          <a:p>
            <a:pPr algn="ctr">
              <a:defRPr/>
            </a:pPr>
            <a:r>
              <a:rPr lang="ru-RU"/>
              <a:t>находились на выхаживании в указанном перинатальном центре</a:t>
            </a:r>
            <a:endParaRPr/>
          </a:p>
        </p:txBody>
      </p:sp>
      <p:sp>
        <p:nvSpPr>
          <p:cNvPr id="9" name="Прямоугольник: скругленные углы 15"/>
          <p:cNvSpPr/>
          <p:nvPr/>
        </p:nvSpPr>
        <p:spPr bwMode="auto">
          <a:xfrm>
            <a:off x="1266718" y="3640620"/>
            <a:ext cx="9658564" cy="115047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Психологическое тестирование, отбор и психологическое обучение женщин, желающих оказывать поддержку женщинам, чьи дети находятся на выхаживании, по принципцу «равный-равному».</a:t>
            </a:r>
            <a:endParaRPr/>
          </a:p>
        </p:txBody>
      </p:sp>
      <p:sp>
        <p:nvSpPr>
          <p:cNvPr id="10" name="Прямоугольник: скругленные углы 16"/>
          <p:cNvSpPr/>
          <p:nvPr/>
        </p:nvSpPr>
        <p:spPr bwMode="auto">
          <a:xfrm>
            <a:off x="1266718" y="5026300"/>
            <a:ext cx="9658564" cy="115047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Формирование плана мероприятий и активностей, проходящих в перинаталаьном центре,  в которых будут задействованы обучившиеся женщины.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 bwMode="auto"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599090" y="588577"/>
            <a:ext cx="34323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A72E88"/>
                </a:solidFill>
                <a:latin typeface="Playfair Display SemiBold"/>
              </a:rPr>
              <a:t>Механика проекта</a:t>
            </a:r>
            <a:endParaRPr/>
          </a:p>
          <a:p>
            <a:pPr>
              <a:defRPr/>
            </a:pPr>
            <a:endParaRPr lang="ru-RU" sz="2800">
              <a:solidFill>
                <a:srgbClr val="A72E88"/>
              </a:solidFill>
              <a:latin typeface="Playfair Display SemiBold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599089" y="1311851"/>
            <a:ext cx="10731421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8" name="Прямоугольник: скругленные углы 6"/>
          <p:cNvSpPr/>
          <p:nvPr/>
        </p:nvSpPr>
        <p:spPr bwMode="auto">
          <a:xfrm>
            <a:off x="599090" y="2475552"/>
            <a:ext cx="4845269" cy="1791648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>
              <a:defRPr/>
            </a:pPr>
            <a:r>
              <a:rPr lang="ru-RU"/>
              <a:t>Перинатальный центр объявляет о старте отбора и обучения на базе Центра медико-социальной поддержки беременных женщин бывших пациенток отделения патологии новорожденных и недоношенных детей.</a:t>
            </a:r>
            <a:endParaRPr/>
          </a:p>
        </p:txBody>
      </p:sp>
      <p:sp>
        <p:nvSpPr>
          <p:cNvPr id="9" name="Прямоугольник: скругленные углы 7"/>
          <p:cNvSpPr/>
          <p:nvPr/>
        </p:nvSpPr>
        <p:spPr bwMode="auto">
          <a:xfrm>
            <a:off x="5559973" y="2475552"/>
            <a:ext cx="6032938" cy="1791648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>
              <a:defRPr/>
            </a:pPr>
            <a:r>
              <a:rPr lang="ru-RU"/>
              <a:t>Инструменты:</a:t>
            </a:r>
            <a:endParaRPr/>
          </a:p>
          <a:p>
            <a:pPr marL="283879" indent="-283879">
              <a:buAutoNum type="arabicPeriod"/>
              <a:defRPr/>
            </a:pPr>
            <a:r>
              <a:rPr lang="ru-RU"/>
              <a:t>Методики тестирования</a:t>
            </a:r>
            <a:endParaRPr/>
          </a:p>
          <a:p>
            <a:pPr>
              <a:defRPr/>
            </a:pPr>
            <a:r>
              <a:rPr lang="ru-RU"/>
              <a:t>2. Психологическое обучение</a:t>
            </a:r>
            <a:endParaRPr/>
          </a:p>
          <a:p>
            <a:pPr>
              <a:defRPr/>
            </a:pPr>
            <a:r>
              <a:rPr lang="ru-RU"/>
              <a:t>3. Практические встречи/групповые занятия</a:t>
            </a:r>
            <a:endParaRPr/>
          </a:p>
        </p:txBody>
      </p:sp>
      <p:sp>
        <p:nvSpPr>
          <p:cNvPr id="10" name="Прямоугольник: скругленные углы 8"/>
          <p:cNvSpPr/>
          <p:nvPr/>
        </p:nvSpPr>
        <p:spPr bwMode="auto">
          <a:xfrm>
            <a:off x="599090" y="4398057"/>
            <a:ext cx="10993819" cy="1791648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>
              <a:defRPr/>
            </a:pPr>
            <a:r>
              <a:rPr lang="ru-RU"/>
              <a:t>Последовательность:</a:t>
            </a:r>
            <a:endParaRPr/>
          </a:p>
          <a:p>
            <a:pPr marL="283879" indent="-283879">
              <a:buAutoNum type="arabicPeriod"/>
              <a:defRPr/>
            </a:pPr>
            <a:r>
              <a:rPr lang="ru-RU"/>
              <a:t>Объявление набора/формирование (дополнение) сообщества</a:t>
            </a:r>
            <a:endParaRPr/>
          </a:p>
          <a:p>
            <a:pPr>
              <a:defRPr/>
            </a:pPr>
            <a:r>
              <a:rPr lang="ru-RU"/>
              <a:t>2. Проведение тестирования/отбора</a:t>
            </a:r>
            <a:endParaRPr/>
          </a:p>
          <a:p>
            <a:pPr>
              <a:defRPr/>
            </a:pPr>
            <a:r>
              <a:rPr lang="ru-RU"/>
              <a:t>3. Проведение практических встреч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 bwMode="auto"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599090" y="588577"/>
            <a:ext cx="56060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A72E88"/>
                </a:solidFill>
                <a:latin typeface="Playfair Display SemiBold"/>
              </a:rPr>
              <a:t>Основные результаты проекта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599089" y="1311851"/>
            <a:ext cx="10732141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8" name="Овал 9"/>
          <p:cNvSpPr/>
          <p:nvPr/>
        </p:nvSpPr>
        <p:spPr bwMode="auto">
          <a:xfrm>
            <a:off x="707844" y="2296600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вал 10"/>
          <p:cNvSpPr/>
          <p:nvPr/>
        </p:nvSpPr>
        <p:spPr bwMode="auto">
          <a:xfrm>
            <a:off x="707844" y="2937184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Овал 11"/>
          <p:cNvSpPr/>
          <p:nvPr/>
        </p:nvSpPr>
        <p:spPr bwMode="auto">
          <a:xfrm>
            <a:off x="707844" y="3555730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Овал 12"/>
          <p:cNvSpPr/>
          <p:nvPr/>
        </p:nvSpPr>
        <p:spPr bwMode="auto">
          <a:xfrm>
            <a:off x="707844" y="4174327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Овал 13"/>
          <p:cNvSpPr/>
          <p:nvPr/>
        </p:nvSpPr>
        <p:spPr bwMode="auto">
          <a:xfrm>
            <a:off x="707844" y="4799034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TextBox 12"/>
          <p:cNvSpPr txBox="1"/>
          <p:nvPr/>
        </p:nvSpPr>
        <p:spPr bwMode="auto">
          <a:xfrm>
            <a:off x="1096870" y="2216186"/>
            <a:ext cx="10372181" cy="701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/>
              <a:t>На базе перинатального центра создано пациентское сообщество (не менее 50 женщин к концу 2025 года)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1096870" y="2844499"/>
            <a:ext cx="10371461" cy="39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/>
              <a:t>По результатам тестирования отобраны 5 женщин для прохождения обучения 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1096870" y="3469206"/>
            <a:ext cx="10439141" cy="701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/>
              <a:t>До конца 2025 года 2 женщины (из числа прошедших обучение) приняли участие не менее чем в 5 мероприятиях перинатального центра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1096870" y="4093913"/>
            <a:ext cx="10367861" cy="701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sz="2000"/>
              <a:t>До конца 2025 года 2 женщины (из числа прошедших обучение) оказали поддержку по п</a:t>
            </a:r>
            <a:r>
              <a:rPr lang="ru-RU" sz="20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ринципу «равный-равному» не менее 100 пациенткам (очно и заочно). </a:t>
            </a:r>
            <a:endParaRPr sz="2000"/>
          </a:p>
        </p:txBody>
      </p:sp>
      <p:sp>
        <p:nvSpPr>
          <p:cNvPr id="17" name="TextBox 16"/>
          <p:cNvSpPr txBox="1"/>
          <p:nvPr/>
        </p:nvSpPr>
        <p:spPr bwMode="auto">
          <a:xfrm>
            <a:off x="1096870" y="4718620"/>
            <a:ext cx="10426541" cy="100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/>
              <a:t>Не менее 50 женщин из числа пациентского сообщества получили информационную и психологическую поддержку как по принципу «равный-равному», так и от перинатального психолога.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 bwMode="auto"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599090" y="588577"/>
            <a:ext cx="59346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A72E88"/>
                </a:solidFill>
                <a:latin typeface="Playfair Display SemiBold"/>
              </a:rPr>
              <a:t>Информация о текущем статусе </a:t>
            </a:r>
            <a:br>
              <a:rPr lang="ru-RU" sz="2800">
                <a:solidFill>
                  <a:srgbClr val="A72E88"/>
                </a:solidFill>
                <a:latin typeface="Playfair Display SemiBold"/>
              </a:rPr>
            </a:br>
            <a:r>
              <a:rPr lang="ru-RU" sz="2800">
                <a:solidFill>
                  <a:srgbClr val="A72E88"/>
                </a:solidFill>
                <a:latin typeface="Playfair Display SemiBold"/>
              </a:rPr>
              <a:t>реализации проекта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599089" y="1584298"/>
            <a:ext cx="10731421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8" name="Прямоугольник: скругленные углы 19"/>
          <p:cNvSpPr/>
          <p:nvPr/>
        </p:nvSpPr>
        <p:spPr bwMode="auto">
          <a:xfrm>
            <a:off x="599090" y="2454952"/>
            <a:ext cx="4845269" cy="1899039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 marL="283879" indent="-283879">
              <a:buAutoNum type="arabicPeriod"/>
              <a:defRPr/>
            </a:pPr>
            <a:r>
              <a:rPr lang="ru-RU"/>
              <a:t>Создано сообщество</a:t>
            </a:r>
            <a:endParaRPr lang="ru-RU"/>
          </a:p>
          <a:p>
            <a:pPr>
              <a:defRPr/>
            </a:pPr>
            <a:r>
              <a:rPr lang="ru-RU"/>
              <a:t>2. Подготовлена методологическая база для тестирования/отбора</a:t>
            </a:r>
            <a:endParaRPr lang="ru-RU"/>
          </a:p>
          <a:p>
            <a:pPr>
              <a:defRPr/>
            </a:pPr>
            <a:r>
              <a:rPr lang="ru-RU"/>
              <a:t>3. Составлен список желающих на обучение</a:t>
            </a:r>
            <a:endParaRPr lang="ru-RU"/>
          </a:p>
          <a:p>
            <a:pPr>
              <a:defRPr/>
            </a:pPr>
            <a:r>
              <a:rPr lang="ru-RU"/>
              <a:t>4. Собрана обратная связь от мам с пробных встреч</a:t>
            </a:r>
            <a:endParaRPr lang="ru-RU"/>
          </a:p>
          <a:p>
            <a:pPr>
              <a:defRPr/>
            </a:pPr>
            <a:endParaRPr lang="ru-RU"/>
          </a:p>
        </p:txBody>
      </p:sp>
      <p:sp>
        <p:nvSpPr>
          <p:cNvPr id="9" name="Прямоугольник: скругленные углы 20"/>
          <p:cNvSpPr/>
          <p:nvPr/>
        </p:nvSpPr>
        <p:spPr bwMode="auto">
          <a:xfrm>
            <a:off x="5559973" y="2475552"/>
            <a:ext cx="6032938" cy="888803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>
              <a:defRPr/>
            </a:pPr>
            <a:r>
              <a:rPr lang="ru-RU" sz="1200" b="0" i="0" u="sng" strike="noStrike" cap="none" spc="0">
                <a:solidFill>
                  <a:schemeClr val="lt1"/>
                </a:solidFill>
                <a:latin typeface="Calibri"/>
                <a:ea typeface="Calibri"/>
                <a:cs typeface="Calibri"/>
                <a:hlinkClick r:id="rId3" tooltip="https://vesti22.tv/news/dlya-mam-nedonoshennykh-malyshey-v-barnaule-organizovali-fotosessiyu-i-blagotvoritelnyy-devichnik/"/>
              </a:rPr>
              <a:t>https://vesti22.tv</a:t>
            </a:r>
            <a:r>
              <a:rPr lang="ru-RU" sz="1200" b="0" i="0" u="sng" strike="noStrike" cap="none" spc="0">
                <a:solidFill>
                  <a:schemeClr val="lt1"/>
                </a:solidFill>
                <a:latin typeface="Calibri"/>
                <a:ea typeface="Calibri"/>
                <a:cs typeface="Calibri"/>
                <a:hlinkClick r:id="rId3" tooltip="https://vesti22.tv/news/dlya-mam-nedonoshennykh-malyshey-v-barnaule-organizovali-fotosessiyu-i-blagotvoritelnyy-devichnik/"/>
              </a:rPr>
              <a:t>/news/dlya-mam-nedonoshennykh-malyshey-v-barnaule-organizovali-fotosessiyu-i-blagotvoritelnyy-devichnik/</a:t>
            </a:r>
            <a:endParaRPr sz="1200"/>
          </a:p>
          <a:p>
            <a:pPr>
              <a:defRPr/>
            </a:pPr>
            <a:r>
              <a:rPr lang="ru-RU" sz="1200" b="0" i="0" u="none" strike="noStrike" cap="none" spc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https://tolknews.ru/obsestvo/123547-nevidumannaya-istoriya-zhitelnitsa-barnaula-pomogaet-mamam-nedonoshennih-detey</a:t>
            </a:r>
            <a:endParaRPr/>
          </a:p>
        </p:txBody>
      </p:sp>
      <p:sp>
        <p:nvSpPr>
          <p:cNvPr id="10" name="Прямоугольник: скругленные углы 21"/>
          <p:cNvSpPr/>
          <p:nvPr/>
        </p:nvSpPr>
        <p:spPr bwMode="auto">
          <a:xfrm>
            <a:off x="609601" y="4438223"/>
            <a:ext cx="10993819" cy="1791648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>
              <a:defRPr/>
            </a:pPr>
            <a:r>
              <a:rPr lang="ru-RU" sz="1800" b="0" i="0" u="none" strike="noStrike" cap="none" spc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Ежегодно в Алтайском крае более 1500 детей рождается раньше срока.</a:t>
            </a:r>
            <a:r>
              <a:rPr lang="en-US" sz="1800" b="0" i="0" u="none" strike="noStrike" cap="none" spc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Более 100 детей рождается с экстремально низкой массой тела (мене 1 кг) и нахождение такого ребенка в реанимации и  отделении патологии новорожденных и недоношенных детей длится от 2 месяцев. В течении всего этого времени мама нуждается в дополнительной психологической поддержке. </a:t>
            </a:r>
            <a:endParaRPr sz="1800"/>
          </a:p>
          <a:p>
            <a:pPr>
              <a:defRPr/>
            </a:pPr>
            <a:endParaRPr/>
          </a:p>
        </p:txBody>
      </p:sp>
      <p:sp>
        <p:nvSpPr>
          <p:cNvPr id="11" name="Прямоугольник: скругленные углы 22"/>
          <p:cNvSpPr/>
          <p:nvPr/>
        </p:nvSpPr>
        <p:spPr bwMode="auto">
          <a:xfrm>
            <a:off x="5559973" y="3465189"/>
            <a:ext cx="6032938" cy="888803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>
              <a:defRPr/>
            </a:pPr>
            <a:r>
              <a:rPr lang="ru-RU" sz="1800" b="0" i="0" u="none" strike="noStrike" cap="none" spc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https://vk.com/club212336164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 bwMode="auto"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599090" y="588577"/>
            <a:ext cx="5553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A72E88"/>
                </a:solidFill>
                <a:latin typeface="Playfair Display SemiBold"/>
              </a:rPr>
              <a:t>Каналы продвижения проекта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599089" y="1270453"/>
            <a:ext cx="10731421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8" name="Прямоугольник: скругленные углы 19"/>
          <p:cNvSpPr/>
          <p:nvPr/>
        </p:nvSpPr>
        <p:spPr bwMode="auto">
          <a:xfrm>
            <a:off x="599091" y="1952331"/>
            <a:ext cx="2538746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>
              <a:defRPr/>
            </a:pPr>
            <a:r>
              <a:rPr lang="ru-RU"/>
              <a:t>Чат в WA и страница в ВК сообщества «Союз мам...»</a:t>
            </a:r>
            <a:endParaRPr/>
          </a:p>
        </p:txBody>
      </p:sp>
      <p:sp>
        <p:nvSpPr>
          <p:cNvPr id="9" name="Прямоугольник: скругленные углы 20"/>
          <p:cNvSpPr/>
          <p:nvPr/>
        </p:nvSpPr>
        <p:spPr bwMode="auto">
          <a:xfrm>
            <a:off x="3265289" y="1952331"/>
            <a:ext cx="8327620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>
              <a:defRPr/>
            </a:pPr>
            <a:r>
              <a:rPr lang="ru-RU"/>
              <a:t>С 2019 года в Алтайском крае существует чат-группа в WA, где мамы недоношенных малышей общаются и оказывают друг другу поддержку</a:t>
            </a:r>
            <a:endParaRPr/>
          </a:p>
        </p:txBody>
      </p:sp>
      <p:sp>
        <p:nvSpPr>
          <p:cNvPr id="10" name="Прямоугольник: скругленные углы 21"/>
          <p:cNvSpPr/>
          <p:nvPr/>
        </p:nvSpPr>
        <p:spPr bwMode="auto">
          <a:xfrm>
            <a:off x="599091" y="3392745"/>
            <a:ext cx="2538746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>
              <a:defRPr/>
            </a:pPr>
            <a:r>
              <a:rPr lang="ru-RU"/>
              <a:t>Страница в ВК руководителя проекта </a:t>
            </a:r>
            <a:endParaRPr/>
          </a:p>
        </p:txBody>
      </p:sp>
      <p:sp>
        <p:nvSpPr>
          <p:cNvPr id="11" name="Прямоугольник: скругленные углы 22"/>
          <p:cNvSpPr/>
          <p:nvPr/>
        </p:nvSpPr>
        <p:spPr bwMode="auto">
          <a:xfrm>
            <a:off x="3275802" y="3392744"/>
            <a:ext cx="8327620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>
              <a:defRPr/>
            </a:pPr>
            <a:r>
              <a:rPr lang="ru-RU"/>
              <a:t>Страница в ВК Розенгрин Натальи Борисовны</a:t>
            </a:r>
            <a:endParaRPr/>
          </a:p>
        </p:txBody>
      </p:sp>
      <p:sp>
        <p:nvSpPr>
          <p:cNvPr id="12" name="Прямоугольник: скругленные углы 25"/>
          <p:cNvSpPr/>
          <p:nvPr/>
        </p:nvSpPr>
        <p:spPr bwMode="auto">
          <a:xfrm>
            <a:off x="599091" y="4833159"/>
            <a:ext cx="2538746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>
              <a:defRPr/>
            </a:pPr>
            <a:r>
              <a:rPr lang="ru-RU"/>
              <a:t>Страница ПЦ в соц. сетях</a:t>
            </a:r>
            <a:endParaRPr/>
          </a:p>
        </p:txBody>
      </p:sp>
      <p:sp>
        <p:nvSpPr>
          <p:cNvPr id="13" name="Прямоугольник: скругленные углы 26"/>
          <p:cNvSpPr/>
          <p:nvPr/>
        </p:nvSpPr>
        <p:spPr bwMode="auto">
          <a:xfrm>
            <a:off x="3265289" y="4833159"/>
            <a:ext cx="8327620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pPr>
              <a:defRPr/>
            </a:pPr>
            <a:r>
              <a:rPr lang="ru-RU"/>
              <a:t>Официальные страницы перинатального центра в социальных сетях и ТГ-канал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 bwMode="auto"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599090" y="588577"/>
            <a:ext cx="1628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A72E88"/>
                </a:solidFill>
                <a:latin typeface="Playfair Display SemiBold"/>
              </a:rPr>
              <a:t>Ресурсы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599089" y="1270453"/>
            <a:ext cx="10731421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622273" y="1952331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5400">
                <a:solidFill>
                  <a:srgbClr val="B9D04A"/>
                </a:solidFill>
                <a:latin typeface="Dita Sweet"/>
              </a:rPr>
              <a:t>1</a:t>
            </a:r>
            <a:r>
              <a:rPr lang="ru-RU" sz="5400">
                <a:solidFill>
                  <a:srgbClr val="B9D04A"/>
                </a:solidFill>
                <a:latin typeface="Dita Sweet"/>
              </a:rPr>
              <a:t>.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599090" y="3258533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5400">
                <a:solidFill>
                  <a:srgbClr val="B9D04A"/>
                </a:solidFill>
                <a:latin typeface="Dita Sweet"/>
              </a:rPr>
              <a:t>2.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616024" y="4645832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5400">
                <a:solidFill>
                  <a:srgbClr val="B9D04A"/>
                </a:solidFill>
                <a:latin typeface="Dita Sweet"/>
              </a:rPr>
              <a:t>3.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1264945" y="2099908"/>
            <a:ext cx="3569967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Методические ресурсы</a:t>
            </a: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1264945" y="3429000"/>
            <a:ext cx="3572127" cy="914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Есть существующее сообщество, на базе которого будет проводиться старт проекта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1264945" y="4880580"/>
            <a:ext cx="3560967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Организационные ресурсы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5407233" y="1952331"/>
            <a:ext cx="6687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5400">
                <a:solidFill>
                  <a:srgbClr val="B9D04A"/>
                </a:solidFill>
                <a:latin typeface="Dita Sweet"/>
              </a:rPr>
              <a:t>4.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5430144" y="3258533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5400">
                <a:solidFill>
                  <a:srgbClr val="B9D04A"/>
                </a:solidFill>
                <a:latin typeface="Dita Sweet"/>
              </a:rPr>
              <a:t>5.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5447078" y="4645832"/>
            <a:ext cx="7040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5400">
                <a:solidFill>
                  <a:srgbClr val="B9D04A"/>
                </a:solidFill>
                <a:latin typeface="Dita Sweet"/>
              </a:rPr>
              <a:t>6.</a:t>
            </a:r>
            <a:endParaRPr/>
          </a:p>
        </p:txBody>
      </p:sp>
      <p:sp>
        <p:nvSpPr>
          <p:cNvPr id="17" name="TextBox 16"/>
          <p:cNvSpPr txBox="1"/>
          <p:nvPr/>
        </p:nvSpPr>
        <p:spPr bwMode="auto">
          <a:xfrm>
            <a:off x="6049905" y="2099908"/>
            <a:ext cx="3549807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Кадровые ресурсы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6095999" y="3429000"/>
            <a:ext cx="3555927" cy="64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Информационные ресурсы/каналы связи</a:t>
            </a: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6095999" y="4880580"/>
            <a:ext cx="3605607" cy="118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Для масштабирования проекта в другие перинатальные центры потребуются соответствующие ресурсы в других регионах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 bwMode="auto"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599090" y="588577"/>
            <a:ext cx="31967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>
                <a:solidFill>
                  <a:srgbClr val="A72E88"/>
                </a:solidFill>
                <a:latin typeface="Playfair Display SemiBold"/>
              </a:rPr>
              <a:t>Команда проекта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599088" y="1162208"/>
            <a:ext cx="11038212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8" name="Овал 2"/>
          <p:cNvSpPr/>
          <p:nvPr/>
        </p:nvSpPr>
        <p:spPr bwMode="auto">
          <a:xfrm>
            <a:off x="599090" y="3109150"/>
            <a:ext cx="1384995" cy="138499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>
                <a:solidFill>
                  <a:schemeClr val="tx1"/>
                </a:solidFill>
              </a:rPr>
              <a:t>Вставить фото</a:t>
            </a: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2223024" y="3129820"/>
            <a:ext cx="4404561" cy="3078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/>
              <a:t>Розенгрин Наталья Борисовна, Российская Федерация, Алтайский край, г. Барнаул, 1982 г.р., успешные проекты - </a:t>
            </a:r>
            <a:endParaRPr lang="ru-RU" sz="1400"/>
          </a:p>
          <a:p>
            <a:pPr marL="239821" indent="-239821">
              <a:buAutoNum type="arabicPeriod"/>
              <a:defRPr/>
            </a:pPr>
            <a:r>
              <a:rPr lang="ru-RU" sz="1400"/>
              <a:t>групповая работа в Алтайском краевом клиническом перинатальном центра ДАР (в отделении патологии новорожденных и недоношенных детей проведено более 300 групп, из них первые 100 - на волонтерской основе, по принципу «равный-равному») </a:t>
            </a:r>
            <a:r>
              <a:rPr lang="ru-RU" sz="1400" b="0" i="0" u="sng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  <a:hlinkClick r:id="rId3" tooltip="https://vk.com/natalitutti"/>
              </a:rPr>
              <a:t>https://vk.com/natalitutti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endParaRPr lang="ru-RU" sz="1400"/>
          </a:p>
          <a:p>
            <a:pPr marL="239821" indent="-239821">
              <a:buAutoNum type="arabicPeriod"/>
              <a:defRPr/>
            </a:pPr>
            <a:r>
              <a:rPr lang="ru-RU" sz="1400"/>
              <a:t>«клуб 28 петель Баранаул» </a:t>
            </a:r>
            <a:r>
              <a:rPr lang="ru-RU" sz="1400" b="0" i="0" u="sng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  <a:hlinkClick r:id="rId4" tooltip="https://vk.com/28petel_barnaul"/>
              </a:rPr>
              <a:t>https://vk.com/28petel_barnaul</a:t>
            </a:r>
            <a:r>
              <a:rPr lang="ru-RU" sz="1400"/>
              <a:t> (координатор)</a:t>
            </a:r>
            <a:endParaRPr lang="ru-RU" sz="1400"/>
          </a:p>
          <a:p>
            <a:pPr marL="239821" indent="-239821">
              <a:buAutoNum type="arabicPeriod"/>
              <a:defRPr/>
            </a:pPr>
            <a:r>
              <a:rPr lang="ru-RU" sz="1400"/>
              <a:t>«Союз мам недоношенных детей Алтайского края» </a:t>
            </a:r>
            <a:r>
              <a:rPr lang="ru-RU" sz="1400" b="0" i="0" u="sng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  <a:hlinkClick r:id="rId5" tooltip="https://vk.com/club212336164"/>
              </a:rPr>
              <a:t>https://vk.com/club21233616</a:t>
            </a:r>
            <a:r>
              <a:rPr lang="ru-RU" sz="1400" b="0" i="0" u="sng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  <a:hlinkClick r:id="rId5" tooltip="https://vk.com/club212336164"/>
              </a:rPr>
              <a:t>4</a:t>
            </a:r>
            <a:r>
              <a:rPr lang="ru-RU" sz="14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400"/>
              <a:t>(координатор)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8114726" y="3126846"/>
            <a:ext cx="3426807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8114726" y="4807260"/>
            <a:ext cx="3426447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00"/>
              <a:t> 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584549" y="2590983"/>
            <a:ext cx="3038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000">
                <a:solidFill>
                  <a:srgbClr val="A72E88"/>
                </a:solidFill>
                <a:latin typeface="Playfair Display SemiBold"/>
              </a:rPr>
              <a:t>Руководители проекта</a:t>
            </a:r>
            <a:endParaRPr/>
          </a:p>
        </p:txBody>
      </p:sp>
      <p:sp>
        <p:nvSpPr>
          <p:cNvPr id="17" name="TextBox 16"/>
          <p:cNvSpPr txBox="1"/>
          <p:nvPr/>
        </p:nvSpPr>
        <p:spPr bwMode="auto">
          <a:xfrm>
            <a:off x="6364656" y="2585320"/>
            <a:ext cx="3533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000">
                <a:solidFill>
                  <a:srgbClr val="B9D04A"/>
                </a:solidFill>
                <a:latin typeface="Playfair Display SemiBold"/>
              </a:rPr>
              <a:t>Ключевые члены команды</a:t>
            </a:r>
            <a:endParaRPr/>
          </a:p>
        </p:txBody>
      </p:sp>
      <p:pic>
        <p:nvPicPr>
          <p:cNvPr id="492092389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584548" y="3126846"/>
            <a:ext cx="1399535" cy="13995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Р7-Офис/2024.1.2.401</Application>
  <DocSecurity>0</DocSecurity>
  <PresentationFormat>Widescreen</PresentationFormat>
  <Paragraphs>0</Paragraphs>
  <Slides>12</Slides>
  <Notes>12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dc:identifier/>
  <dc:language/>
  <cp:lastModifiedBy/>
  <cp:revision>3</cp:revision>
  <dcterms:created xsi:type="dcterms:W3CDTF">2025-03-26T12:04:55Z</dcterms:created>
  <dcterms:modified xsi:type="dcterms:W3CDTF">2025-04-28T08:50:19Z</dcterms:modified>
  <cp:category/>
  <cp:contentStatus/>
  <cp:version/>
</cp:coreProperties>
</file>