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_crpd/9TBd18E43/540c8davf/gujY5DIMvhMv6dkjPm2EnjoTs6iATJA7NmNs5GdwVYvGjvg0iLboxSNnTnu44um6KGD5JHdaud-Xp2hnzQ0Xa4foLLkfBPbH22TFd2rNhcbj_s8lmJiNI7bmBJAjEFmrtvoIUfBymdl7no-v2Ctkn5w4pQ1rSlTHZ2MtCzUpH9NyPFHVS2QS8yKQ6Wua_MnW9k8uvZhF_IuqtrFo-7iB64cqsIys4tkAy9pqDyDfACp8Qb1wW4K4G_9aNGvJbMdnNiXNQQsVggOPRaUjlu2IQxd7G0mE1JijuqLoNBfgqTOzL_DR6SYBHNe3YneUwzT3oJxZqRua0EICriV7bT3fB1Zg8MUmeOYaYsRZUm4FrNL39r-xXPB0Ck4SzBh7xKW6Iz64bFAGWMkngpPq2Ep0Z8DYBdAHo8S2F8MtprV9VzcD8J0p0mwfQ5f0ZAOOtSxa3n9fIOCB-GdqrxgRAwl0--5iyISkijTI079zksgenMfc-bmpF6oB2wvLpTOhodfHugx01QZUuoMH6AHvZrU4DktjbzF4qOgzxpJwaMfgqTOC0sDYnSJpaUfyj--44sSzlGS9jPcGrAfmt1kfYfHfcwY4UYhfPL4ngpChS1oRsNI_r0Mg_CTw0x9W7KhDfJmLQspQUBEivMmCI2pj7KbI38D4zTjP5qHXmrvNF5nlzzOLzcWRQmz7U47kgVOuecgyR7vLwTEg-Npe7wAYTzDo-4YuOEioRrEw8jKHLsx2tPNg7NRtE1IQL1t-OGKl3au_MnXxMZsdmqcOkB2GZumI2nu_7rXwhGxOQqqwEE4QZPPuU9jAaTrZTct2y3_A0zRbxawJETteIAN7K-0vsa0_z14Nxd27qYpXh3gxHzZx1FcDv1PFYJxwYmqWSVwrvGXmKv_UwGTKaTED2k4PrSp4_nzEaRx7Sl3bw4ulu7WBAzNP9PUwT2x6E7_MwAf2RVziEzK7mYyE9S_CCvDE62BV_wZiKCCUkg1Vg6p2X0CCFL8AZAX0RwJZz7d2LWN1DTOjApxo6Ys4u0ci6N2DYwlBzppnn0mg5P0z6ibYnP_oKa4qGvAd-LLROZeeZ_bVCji7HJz4eB-zzBYXt_lLmI1vKpo4UU23aFJLR4R0HmJcxJY_E9tlfFwUQ4KGeHi3MKmvenawgBhyAMDDvgp_5JJob5Q87HDLujSKDyvpFzVFbzvGZEFwUnj2S__gJbsimMi2zk9D7ej95N5C_pyk70yZc3J22IQoBrWww_9vr9EGhDIMHAlko1ZMe9tf5Wq1hW-TDhQ5WE-g-iOHiCgD6rGQ0vt_r-EsSKTTUlMMCNvolY46PgwEYQ4RxN9-HwdsihgjXNzdCGuSoDtXz0hjGQUDC7Y4AT2T7Zpubtj1Fy41xf8SYrq0hBABOkN-SPgjtOzqPiYt2OSi7W1eAtfmuRdkygmUcdzb3lXPT1u4YxmxI7-CpEm8WyGSB09Nrd8OQXSae8_PnZl4qTZuPxFhDzBQ9jc_wdn0Yg2Ax3N3Nu0fFb4BvaEtBl_F_gKqLTf88JOL5un5lUcM72NDoNlXLjSswg4-t3XwVKgnAhNFcRIxCO8DOgmd-OccwRs-PzKZAtnuBH2gIROHlJtrrh1mhK0aysfJ3Jmecc6ecrBwBi7dHZ7Kau91NVQ9Lhq7BSzaZVUqL2YBzaEPSJkCIz-yzVrBulx8bCDOT5gX0xONp3UxdzMaDAkpt1TeLzewgH9yAWh0?baobab_event_id=m9ai47e3q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vk.com/kit.kids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https://vk.com/nash_dvorik_tikhvin" TargetMode="External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project/browser/telegram/s/?from=direct_serp&amp;utm_source=yandex&amp;utm_medium=search&amp;utm_campaign=search_apps_exp|90156707&amp;utm_content=5279162733|14963345586&amp;utm_term=---autotargeting&amp;banerid=0600001800&amp;yclid=112730431606384230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search/_crpd/9TBd31E68/540c8davf/gujY5DIMvhMv6dkjPm2EnjoTs6iATJA7NmNs5H5kVYvGjvg0iLboxSNmgnvU4um73Hj9LM9aud-Xp2hnvQm_L7foHVWnbGKDd4itF1pF1GqzAyPMiNjkj-YanCADvF1yLm5AyKiKSSzHz0sHPFcBv9TUAe0PymWqG3otd-EFH5KWOMURPmzK65sEZVNzGVwel2PDbNzI5Qo6IkTdFzkRqjLadNXUis2Uw8b7hzDDAP-gTYXUvl4pzh_jeEKpnOsv1pz1MYMQ1nNzfGgfZx18OxeXG63Y4Giz7tIVZRcIpf4Gmj3QrH6hyc_maxtZCkz-KPhRvD5Oxf4T97RyxRU3G5YMJN3PEM6aQ6jV-maU1cr3e-69mSAcykY_EAQHrMWDVzK4bIhmMM1DdpuD2Br87hyk2HCba8z_4_tBgy2ZF6_iSKk9WnSWt-d9tAcaybSmU_fjYTRsSItDUxR0q5SRv4LWTDBlNgE08iZnmyyCTb_8FFnlDwqoA9fflceo4UevhqzEyaJVuiejMYV6DkUBvzvjO0kk6Pgnhjp4cCOAoPtmKond1E7AuQv2v3ekwkRrwAihoBMuNEvPc2n7Xdm7kp44yRVeZBbTBz2hc4JBgNI-bq_JKHQA629ymBhydJUP0v4wNfhi0UXLgg8LBBZ0PyhsgajbOhzKHq897pGIw6f-kNVdC1W6L4eErV_aGT3vDz9rSYF17GPObky85whZl3L-2DSokimhjwKTZshibHYIoFRkSlas20tKKR-tEUvTMhgo7E-czst_QOnX2mjNxgeDS_j5DewnWiZgmJes_Td_NrC4HQrJTfYGAyvEkrDyKEDIdD8uGA4Pe30fMVlu21psQVHTZJoD85gAAmLM9dLeb76hcAH8dkIDBN0vAHiXSqJwuFzS3bDTNqP3TFLMd3hE5Ty_RtH72qe19xFtr4PawE2lA3jmz_eorWvqxSRPDk7PaTCIIE-C7wzwc8Rgl2oWLKH9MtDFx-5nYtDeuOegHLmga9-4A3-7xGeZMQ_O583VOQJoHp8fnM3L9nEtxnv_R6mETLinNr7kFFJ8TZsmXvio3FdpUd9m__NU7sSfBBAJHGdakdcb52ErvP1TRzKwQMXXkN53d2RVTg6MyKMb_qfw3OTwSyLmrKQH9OVDaz7IAHA-KLm_5usyxRr8Q2TEQHBPvtnXhruxi7Epy5diLI2ETm2-Gn89vRp-sSga1z_LpQDU7OpOrxRgT_kQ_54ygJxdIqXNegJDrxB2WLoEcGXsG6bI1gtrOQqlrR7Om_3NMEe4El8XKCAbdg0Q1k9v_rzspfS7AjpkZGsAZUZW7oA8ZPdZ5adKN1sxewxTUDAAVE5KWIu_tzQWvNnrs8YgKblbtJpP40TFi5cNzAKHu09xHFhNC657FPzWdQHaKw6E2KAOWPjaK2pytFbIP0XAsfwHEmjXk3PBdz2VA-u2BNHJv2SOhn888SfqwYBGl8_HrbiR6KZKPowIB8zdC1aapNjQYjEU12qL86F2RbItlOh4Ukvshg6qITK47O7Lwq3QyG8oy0M2xOgacwDFwlZ76_DoVbRrOnM8IAMYdNcGdqiYoA8xxcZ3Z7PAWlSzRNX0fQYbxdM-p-g2vTCew1r0gYQafFMCay2gUnbcjI5vape4yVQ9Lhq7GSzaZVUqI2YBzaEPQJkCJz5ayVrBulx9oCDOT5gXxsJlsrCtAsbGOdSZhmXOhmawaAPGqRAO09dHNRjcCNdqNmgoX0V56zaOb?baobab_event_id=m9ah4c13w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43001132_45624039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tikhvin_fami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00580" y="1563516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56745" y="3087387"/>
            <a:ext cx="6653030" cy="82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«Территория семьи»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6586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Кузьмина Мария Александровна,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Тихвинский район, Ленинградская область, Россия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Материнство и детство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b="1" u="sng" dirty="0" err="1"/>
              <a:t>ВКонтакте</a:t>
            </a:r>
            <a:endParaRPr lang="ru-RU" b="1" u="sng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Блог, онлайн-запись на мероприятия, еженедельные посты, прямые эфиры со специалистами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fontAlgn="t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Telegram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Библиотека материалов, чаты поддержки, еженедельные посты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b="1" u="sng" dirty="0"/>
              <a:t>Партнерские программы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Сотрудничество с библиотекой Тэффи, детской поликлиникой ,женской консультацией, администрацией города, с ИП/самозанятыми специалистами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228484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616024" y="336531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91209" y="2478481"/>
            <a:ext cx="3992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Команда специалистов (психологи, тренеры, IT-разработчики)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58240" y="3662748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Помещения для занятий и встреч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Обучающие и оздоровительные программы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1235583" y="1974566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Имеющиеся: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3507A8-6E93-491B-84F3-D142DBED4685}"/>
              </a:ext>
            </a:extLst>
          </p:cNvPr>
          <p:cNvSpPr txBox="1"/>
          <p:nvPr/>
        </p:nvSpPr>
        <p:spPr>
          <a:xfrm>
            <a:off x="5073562" y="226261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065927-1CD3-4A72-BBE7-09C07AE95104}"/>
              </a:ext>
            </a:extLst>
          </p:cNvPr>
          <p:cNvSpPr txBox="1"/>
          <p:nvPr/>
        </p:nvSpPr>
        <p:spPr>
          <a:xfrm>
            <a:off x="5067313" y="334307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CF8436-FE19-4338-A4EE-A50929BB66C2}"/>
              </a:ext>
            </a:extLst>
          </p:cNvPr>
          <p:cNvSpPr txBox="1"/>
          <p:nvPr/>
        </p:nvSpPr>
        <p:spPr>
          <a:xfrm>
            <a:off x="5067313" y="462359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292126-5A8A-417E-9CB9-D8EA9A6114BA}"/>
              </a:ext>
            </a:extLst>
          </p:cNvPr>
          <p:cNvSpPr txBox="1"/>
          <p:nvPr/>
        </p:nvSpPr>
        <p:spPr>
          <a:xfrm>
            <a:off x="5716235" y="2343898"/>
            <a:ext cx="586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Финансирование для расширения предоставляемых услуг ( оборудование для сенсорной комнаты, спортивный инвентарь, организация пространства для семей) - 3 млн руб.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9C29A2-A9ED-416C-8D0C-9A026A890A04}"/>
              </a:ext>
            </a:extLst>
          </p:cNvPr>
          <p:cNvSpPr txBox="1"/>
          <p:nvPr/>
        </p:nvSpPr>
        <p:spPr>
          <a:xfrm>
            <a:off x="5716235" y="364871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IT-</a:t>
            </a:r>
            <a:r>
              <a:rPr lang="ru-RU" dirty="0"/>
              <a:t>ресурсы для разработки приложения «Территория семьи»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71B065-A635-4B25-A312-E910DCCB079D}"/>
              </a:ext>
            </a:extLst>
          </p:cNvPr>
          <p:cNvSpPr txBox="1"/>
          <p:nvPr/>
        </p:nvSpPr>
        <p:spPr>
          <a:xfrm>
            <a:off x="5742498" y="476209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Дизайнер по обустройству семейных пространств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3E54EA-773E-4BC7-ABE4-A24DF577916A}"/>
              </a:ext>
            </a:extLst>
          </p:cNvPr>
          <p:cNvSpPr txBox="1"/>
          <p:nvPr/>
        </p:nvSpPr>
        <p:spPr>
          <a:xfrm>
            <a:off x="5686872" y="1952331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Требуемые: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54385" y="18518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54385" y="34729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82178" y="2036763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486024" y="3611364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118585" y="1788236"/>
            <a:ext cx="4080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Кузьмина Мария Александровна , 1987 г/р - социальный предприниматель с 2022 года и многодетная мать (5 детей), основатель Центра раннего плавания и развития "Кит-</a:t>
            </a:r>
            <a:r>
              <a:rPr lang="ru-RU" sz="1400" dirty="0" err="1"/>
              <a:t>Кид</a:t>
            </a:r>
            <a:r>
              <a:rPr lang="ru-RU" sz="1400" dirty="0"/>
              <a:t>»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https://vk.com/kit.kids</a:t>
            </a:r>
            <a:endParaRPr lang="ru-RU" sz="1400" dirty="0"/>
          </a:p>
          <a:p>
            <a:r>
              <a:rPr lang="ru-RU" sz="1400" dirty="0"/>
              <a:t> и организатор проекта "Территория семьи" (г. Тихвин, Ленинградская область, Россия). Три </a:t>
            </a:r>
            <a:r>
              <a:rPr lang="ru-RU" sz="1400" dirty="0" err="1"/>
              <a:t>высшихобразования</a:t>
            </a:r>
            <a:r>
              <a:rPr lang="ru-RU" sz="1400" dirty="0"/>
              <a:t>. Тихвинский район, Ленинградская область, Россия .</a:t>
            </a:r>
          </a:p>
          <a:p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118585" y="3853959"/>
            <a:ext cx="4080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Кузьмин Михаил Николаевич, 1986 г/р - опытный руководитель с более чем 10-летним стажем  (место работы АО "ТВСЗ").  Имеет 2 высших образования. С 2024 года развивает проект в сфере досуга и образования через ИП, сочетая управленческий опыт с современными тенденциями - </a:t>
            </a:r>
            <a:r>
              <a:rPr lang="en-US" sz="1400" u="sng" dirty="0">
                <a:hlinkClick r:id="rId4"/>
              </a:rPr>
              <a:t>https://vk.com/nash_dvorik_tikhvin</a:t>
            </a:r>
            <a:endParaRPr lang="ru-RU" sz="1400" u="sng" dirty="0"/>
          </a:p>
          <a:p>
            <a:pPr algn="just"/>
            <a:r>
              <a:rPr lang="ru-RU" sz="1400" dirty="0"/>
              <a:t>Тихвинский район, Ленинградская область, Россия. .</a:t>
            </a:r>
          </a:p>
          <a:p>
            <a:pPr algn="just"/>
            <a:endParaRPr lang="ru-RU" sz="1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73488" y="2075265"/>
            <a:ext cx="3426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Мусакаева</a:t>
            </a:r>
            <a:r>
              <a:rPr lang="ru-RU" sz="1400" dirty="0"/>
              <a:t> Татьяна Александровка , 1992 г/р – волонтер (проведение мастер – классов). Образование: высшее техническое и педагогическое.</a:t>
            </a:r>
          </a:p>
          <a:p>
            <a:r>
              <a:rPr lang="ru-RU" sz="1400" dirty="0"/>
              <a:t>Тихвинский район, Ленинградская область, Россия.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77334" y="3688366"/>
            <a:ext cx="342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Мусакаев</a:t>
            </a:r>
            <a:r>
              <a:rPr lang="ru-RU" sz="1400" dirty="0"/>
              <a:t> Руслан </a:t>
            </a:r>
            <a:r>
              <a:rPr lang="ru-RU" sz="1400" dirty="0" err="1"/>
              <a:t>Байрамгалеевич</a:t>
            </a:r>
            <a:r>
              <a:rPr lang="ru-RU" sz="1400" dirty="0"/>
              <a:t>, 1990г/р  - волонтер (аниматор, </a:t>
            </a:r>
          </a:p>
          <a:p>
            <a:r>
              <a:rPr lang="ru-RU" sz="1400" dirty="0"/>
              <a:t>подсобный помощник). Образование : высшее техническое. Тихвинский район, Ленинградская область, Россия.</a:t>
            </a:r>
          </a:p>
          <a:p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39844" y="133368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53192" y="1333683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sp>
        <p:nvSpPr>
          <p:cNvPr id="18" name="Овал 44">
            <a:extLst>
              <a:ext uri="{FF2B5EF4-FFF2-40B4-BE49-F238E27FC236}">
                <a16:creationId xmlns:a16="http://schemas.microsoft.com/office/drawing/2014/main" id="{E7755575-FE7E-4DEC-98AF-53D27892259C}"/>
              </a:ext>
            </a:extLst>
          </p:cNvPr>
          <p:cNvSpPr/>
          <p:nvPr/>
        </p:nvSpPr>
        <p:spPr>
          <a:xfrm>
            <a:off x="6486024" y="518596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EE628F-6E95-4B1F-A54F-EA747AFAA575}"/>
              </a:ext>
            </a:extLst>
          </p:cNvPr>
          <p:cNvSpPr txBox="1"/>
          <p:nvPr/>
        </p:nvSpPr>
        <p:spPr>
          <a:xfrm>
            <a:off x="8173488" y="5120899"/>
            <a:ext cx="34260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Андреева Виктория Александровна (подруга) 1987 г/р -  волонтер (помощь </a:t>
            </a:r>
          </a:p>
          <a:p>
            <a:r>
              <a:rPr lang="ru-RU" sz="1400" dirty="0"/>
              <a:t>в подготовке и проведении мероприятий.) Образование : средне - специальное медицинское . Тихвинский район, Ленинградская область, Россия.</a:t>
            </a:r>
          </a:p>
          <a:p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149D3-C052-487D-A813-E0D97487E5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5923" r="11838" b="36270"/>
          <a:stretch/>
        </p:blipFill>
        <p:spPr>
          <a:xfrm>
            <a:off x="460559" y="1827516"/>
            <a:ext cx="1583621" cy="15575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76628E-207E-4B3A-B3F5-61460C5F2D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71" t="13793" r="22634" b="40785"/>
          <a:stretch/>
        </p:blipFill>
        <p:spPr>
          <a:xfrm>
            <a:off x="460559" y="3896871"/>
            <a:ext cx="1598355" cy="15575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BE41E49-1FAB-4962-93C8-B6A5301F42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361" r="6202" b="20466"/>
          <a:stretch/>
        </p:blipFill>
        <p:spPr>
          <a:xfrm>
            <a:off x="6355931" y="3567762"/>
            <a:ext cx="1664399" cy="1523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836476-64D8-40CD-8F36-26763A2002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636" t="31165" r="47750" b="52162"/>
          <a:stretch/>
        </p:blipFill>
        <p:spPr>
          <a:xfrm>
            <a:off x="6368327" y="1879797"/>
            <a:ext cx="1636340" cy="16535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EECF8B-FF48-4CE7-99BD-C3F2EA3664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267" b="27318"/>
          <a:stretch/>
        </p:blipFill>
        <p:spPr>
          <a:xfrm>
            <a:off x="6378712" y="5149017"/>
            <a:ext cx="1651474" cy="14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1496325"/>
            <a:ext cx="10731062" cy="3891361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2034496" y="1900847"/>
            <a:ext cx="9295656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Психологическое здоровье матерей    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20% женщин сталкиваются с послеродовой депрессией (данные ВОЗ)    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Отсутствие системной поддержки в критический период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2010667" y="3036265"/>
            <a:ext cx="6298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Доступность услуг для семей с детьми с ОВЗ: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Дефицит специализированных программ в малых городах    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Высокая стоимость реабилитационных услуг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894414" y="4245355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Социальная изоляция: 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Недостаток сообществ взаимопомощи для молодых родителей    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Отсутствие единого информационного пространства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1190453" y="182548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126332" y="307797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79147" y="423283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5EAAE8-5F56-4FE7-893A-7581AA5894A6}"/>
              </a:ext>
            </a:extLst>
          </p:cNvPr>
          <p:cNvSpPr/>
          <p:nvPr/>
        </p:nvSpPr>
        <p:spPr>
          <a:xfrm>
            <a:off x="599090" y="5753414"/>
            <a:ext cx="1107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Территория реализации: Ленинградская область с перспективой масштабирования на другие регионы РФ 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89" y="1545021"/>
            <a:ext cx="103070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Основные группы:  </a:t>
            </a:r>
          </a:p>
          <a:p>
            <a:pPr marL="457200" indent="-457200">
              <a:buAutoNum type="arabicPeriod"/>
            </a:pPr>
            <a:r>
              <a:rPr lang="ru-RU" sz="2000" dirty="0"/>
              <a:t>Беременные женщины  </a:t>
            </a:r>
          </a:p>
          <a:p>
            <a:pPr marL="457200" indent="-457200">
              <a:buAutoNum type="arabicPeriod"/>
            </a:pPr>
            <a:r>
              <a:rPr lang="ru-RU" sz="2000" dirty="0"/>
              <a:t>Семьи с детьми 0-7 лет  </a:t>
            </a:r>
          </a:p>
          <a:p>
            <a:pPr marL="457200" indent="-457200">
              <a:buAutoNum type="arabicPeriod"/>
            </a:pPr>
            <a:r>
              <a:rPr lang="ru-RU" sz="2000" dirty="0"/>
              <a:t>Семьи, воспитывающие детей с ОВЗ  </a:t>
            </a:r>
          </a:p>
          <a:p>
            <a:pPr marL="457200" indent="-457200">
              <a:buAutoNum type="arabicPeriod"/>
            </a:pPr>
            <a:endParaRPr lang="ru-RU" sz="2000" dirty="0"/>
          </a:p>
          <a:p>
            <a:r>
              <a:rPr lang="ru-RU" sz="2000" b="1" dirty="0"/>
              <a:t>Социальный портрет: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Возраст: 20-40 лет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Семейное положение: полные и неполные семьи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Уровень дохода: средний и ниже среднего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Место проживания: малые города и сельская местность 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29515" y="2081768"/>
            <a:ext cx="10290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/>
              <a:t>Активная фаза реализации (с 2023 г.):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	Создан один центр поддержки семей (аренда помещения и земельного участка на 15 лет) 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	Разработано 5 образовательных программ  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	Обучено 500+ семей  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	Запущена группа в ВК и </a:t>
            </a:r>
            <a:r>
              <a:rPr lang="en-US" sz="2000" dirty="0"/>
              <a:t>Telegram</a:t>
            </a:r>
            <a:r>
              <a:rPr lang="ru-RU" sz="2000" dirty="0"/>
              <a:t> , закрытые чаты поддержки (800+ </a:t>
            </a:r>
            <a:r>
              <a:rPr lang="ru-RU" sz="2000" dirty="0" err="1"/>
              <a:t>благополучателей</a:t>
            </a:r>
            <a:r>
              <a:rPr lang="ru-RU" sz="2000" dirty="0"/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14" name="Овал 10">
            <a:extLst>
              <a:ext uri="{FF2B5EF4-FFF2-40B4-BE49-F238E27FC236}">
                <a16:creationId xmlns:a16="http://schemas.microsoft.com/office/drawing/2014/main" id="{C044C5F1-445B-409B-8542-79EBAE58639A}"/>
              </a:ext>
            </a:extLst>
          </p:cNvPr>
          <p:cNvSpPr/>
          <p:nvPr/>
        </p:nvSpPr>
        <p:spPr>
          <a:xfrm>
            <a:off x="1611527" y="336612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1">
            <a:extLst>
              <a:ext uri="{FF2B5EF4-FFF2-40B4-BE49-F238E27FC236}">
                <a16:creationId xmlns:a16="http://schemas.microsoft.com/office/drawing/2014/main" id="{C749FFAC-1299-40BC-97C5-67715E93650B}"/>
              </a:ext>
            </a:extLst>
          </p:cNvPr>
          <p:cNvSpPr/>
          <p:nvPr/>
        </p:nvSpPr>
        <p:spPr>
          <a:xfrm>
            <a:off x="1584144" y="261485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2">
            <a:extLst>
              <a:ext uri="{FF2B5EF4-FFF2-40B4-BE49-F238E27FC236}">
                <a16:creationId xmlns:a16="http://schemas.microsoft.com/office/drawing/2014/main" id="{CFF840EA-3920-4A95-A10B-966B95839ED6}"/>
              </a:ext>
            </a:extLst>
          </p:cNvPr>
          <p:cNvSpPr/>
          <p:nvPr/>
        </p:nvSpPr>
        <p:spPr>
          <a:xfrm>
            <a:off x="1584142" y="380356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3">
            <a:extLst>
              <a:ext uri="{FF2B5EF4-FFF2-40B4-BE49-F238E27FC236}">
                <a16:creationId xmlns:a16="http://schemas.microsoft.com/office/drawing/2014/main" id="{32CFC395-A80B-4068-9D99-ACC0DD592ED0}"/>
              </a:ext>
            </a:extLst>
          </p:cNvPr>
          <p:cNvSpPr/>
          <p:nvPr/>
        </p:nvSpPr>
        <p:spPr>
          <a:xfrm>
            <a:off x="1584143" y="425185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Миссия:</a:t>
            </a:r>
          </a:p>
          <a:p>
            <a:r>
              <a:rPr lang="ru-RU" sz="2000" dirty="0"/>
              <a:t>Создание экосистемы комплексной поддержки семей на всех этапах родительства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963425" y="322439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962402" y="399687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971731" y="483085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1334476" y="2420632"/>
            <a:ext cx="1064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30204" y="334673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Снизить уровень послеродовой депрессии на 25% среди участниц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30204" y="417537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Охватить 70% семей с детьми ОВЗ в Тихвинском районе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21898" y="500761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сообщества для взаимопомощи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34673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 Развитие инфраструктуры (сенсорная комната, бассейн)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37587" y="417537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Цифровизация услуг (онлайн-курсы, телемедицина)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37587" y="508411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Разработка адаптивных программ для детей с ОВЗ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D68A39-FAC2-41A1-ADA5-6ADD20C43211}"/>
              </a:ext>
            </a:extLst>
          </p:cNvPr>
          <p:cNvSpPr txBox="1"/>
          <p:nvPr/>
        </p:nvSpPr>
        <p:spPr>
          <a:xfrm>
            <a:off x="5230135" y="242063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88578" y="586480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88578" y="1058025"/>
            <a:ext cx="1073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Механика:</a:t>
            </a:r>
          </a:p>
          <a:p>
            <a:r>
              <a:rPr lang="ru-RU" dirty="0"/>
              <a:t>Комбинация очных и цифровых услуг (консультации, встречи, онлайн-поддержка, организация  групповых занятий физической культурой с детьми от 3х месяцев, создание комфортного пространства для семей с детьми)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Курсы для беременных и молодых мам 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сенсорно-динамического зала для детей с ОВЗ </a:t>
            </a:r>
          </a:p>
          <a:p>
            <a:pPr algn="ctr"/>
            <a:r>
              <a:rPr lang="ru-RU" dirty="0"/>
              <a:t>Занятия по грудничковому плаванию и ЛФК 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очных и онлайн-мероприятий</a:t>
            </a:r>
          </a:p>
          <a:p>
            <a:pPr algn="ctr"/>
            <a:r>
              <a:rPr lang="ru-RU" dirty="0"/>
              <a:t>Информационная поддержка через чаты и соцсети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88578" y="1114426"/>
            <a:ext cx="6372224" cy="33271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600" b="1" dirty="0"/>
              <a:t>Описание запуска проекта</a:t>
            </a:r>
          </a:p>
          <a:p>
            <a:r>
              <a:rPr lang="ru-RU" sz="1600" dirty="0"/>
              <a:t>Этапы:</a:t>
            </a:r>
          </a:p>
          <a:p>
            <a:r>
              <a:rPr lang="ru-RU" sz="1600" dirty="0"/>
              <a:t>1. Подготовка (3-6 мес.) - команда, программы, помещение</a:t>
            </a:r>
          </a:p>
          <a:p>
            <a:r>
              <a:rPr lang="ru-RU" sz="1600" dirty="0"/>
              <a:t>2. Пилот (1 год) - 3 направления в Тихвине + онлайн</a:t>
            </a:r>
          </a:p>
          <a:p>
            <a:r>
              <a:rPr lang="ru-RU" sz="1600" dirty="0"/>
              <a:t>3. Развитие (2 год) - новые услуги + оценка эффективности</a:t>
            </a:r>
          </a:p>
          <a:p>
            <a:r>
              <a:rPr lang="ru-RU" sz="1600" dirty="0"/>
              <a:t>4. Масштабирование (3+ год) - филиалы и франшиза</a:t>
            </a:r>
          </a:p>
          <a:p>
            <a:r>
              <a:rPr lang="ru-RU" sz="1600" dirty="0"/>
              <a:t>Особенности:</a:t>
            </a:r>
          </a:p>
          <a:p>
            <a:pPr marL="171450" indent="-171450">
              <a:buFontTx/>
              <a:buChar char="-"/>
            </a:pPr>
            <a:r>
              <a:rPr lang="ru-RU" sz="1600" dirty="0"/>
              <a:t>Постепенный рост-</a:t>
            </a:r>
          </a:p>
          <a:p>
            <a:pPr marL="171450" indent="-171450">
              <a:buFontTx/>
              <a:buChar char="-"/>
            </a:pPr>
            <a:r>
              <a:rPr lang="ru-RU" sz="1600" dirty="0"/>
              <a:t>Гибкие программы</a:t>
            </a:r>
          </a:p>
          <a:p>
            <a:pPr marL="171450" indent="-171450">
              <a:buFontTx/>
              <a:buChar char="-"/>
            </a:pPr>
            <a:r>
              <a:rPr lang="ru-RU" sz="1600" dirty="0"/>
              <a:t>Ориентация на обратную связь</a:t>
            </a:r>
          </a:p>
          <a:p>
            <a:r>
              <a:rPr lang="ru-RU" sz="1600" dirty="0"/>
              <a:t>Управление: Прозрачные финансы</a:t>
            </a:r>
          </a:p>
          <a:p>
            <a:r>
              <a:rPr lang="ru-RU" sz="1600" dirty="0"/>
              <a:t>Формат позволяет устойчиво запускать и масштабировать проект.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7086600" y="1114426"/>
            <a:ext cx="4506310" cy="33271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/>
              <a:t>Инструменты</a:t>
            </a:r>
            <a:r>
              <a:rPr lang="ru-RU" dirty="0"/>
              <a:t>:</a:t>
            </a:r>
          </a:p>
          <a:p>
            <a:r>
              <a:rPr lang="ru-RU" dirty="0"/>
              <a:t>1. Группы поддержки в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Telegram</a:t>
            </a:r>
          </a:p>
          <a:p>
            <a:r>
              <a:rPr lang="ru-RU" dirty="0"/>
              <a:t>2. Социальные сети (ВК) и мессенджеры (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WhatsApp</a:t>
            </a:r>
            <a:r>
              <a:rPr lang="ru-R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dirty="0"/>
              <a:t>3. Партнерства с медицинскими и образовательными учреждениями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697342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/>
              <a:t>Последовательность:</a:t>
            </a:r>
          </a:p>
          <a:p>
            <a:r>
              <a:rPr lang="ru-RU" dirty="0"/>
              <a:t>1. Информационный этап (чаты, вебинары)</a:t>
            </a:r>
          </a:p>
          <a:p>
            <a:r>
              <a:rPr lang="ru-RU" dirty="0"/>
              <a:t>2. Проведение очных мероприятий</a:t>
            </a:r>
          </a:p>
          <a:p>
            <a:r>
              <a:rPr lang="ru-RU" dirty="0"/>
              <a:t>3. Создание инфраструктуры (игровой, сенсорный и спортивный зал, бассейн)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599090" y="173462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599090" y="237520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599090" y="299375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599090" y="361235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599090" y="423705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988117" y="1657818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Увеличение охвата семей на 30%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988117" y="2282525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Снижение уровня стресса у 80% участниц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988117" y="2907232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Запуск 5+ авторских программ (включая адаптивные для детей с ОВЗ)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988117" y="3531939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Расширение проекта на 2 новых города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988117" y="4156646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Публикации в СМИ и соцсетях (100+ материалов). 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20262" y="1838653"/>
            <a:ext cx="4845269" cy="228648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sz="2000" b="1" dirty="0"/>
          </a:p>
          <a:p>
            <a:r>
              <a:rPr lang="ru-RU" sz="2000" b="1" dirty="0"/>
              <a:t>Шаги по реализации</a:t>
            </a:r>
          </a:p>
          <a:p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Открытие центра в Тихвине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Запущена группа в ВК и </a:t>
            </a:r>
            <a:r>
              <a:rPr lang="en-US" dirty="0"/>
              <a:t>Telegram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Организованы закрытые чаты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Проведение 56+ мероприятий</a:t>
            </a:r>
          </a:p>
          <a:p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49461" y="1838654"/>
            <a:ext cx="6043449" cy="99359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b="1" dirty="0"/>
              <a:t>СМИ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https://vk.com/video-43001132_456240396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https://vk.com/video-43001132_456240027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609602" y="4462704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/>
              <a:t>Статистические данные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85% участников отмечают улучшение качества жизни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60% семей с детьми ОВЗ получили комплексную помощь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Создано 8 методических пособий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Более 800+ </a:t>
            </a:r>
            <a:r>
              <a:rPr lang="ru-RU" dirty="0" err="1"/>
              <a:t>благополучателей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70484" y="2927787"/>
            <a:ext cx="6032938" cy="119735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Соц.сети</a:t>
            </a:r>
            <a:endParaRPr lang="ru-RU" b="1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https://vk.com/tikhvin_family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https://t.me/kit_kids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942</Words>
  <Application>Microsoft Office PowerPoint</Application>
  <PresentationFormat>Широкоэкранный</PresentationFormat>
  <Paragraphs>148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Михаил Кузьмин</cp:lastModifiedBy>
  <cp:revision>20</cp:revision>
  <dcterms:created xsi:type="dcterms:W3CDTF">2025-03-26T12:04:55Z</dcterms:created>
  <dcterms:modified xsi:type="dcterms:W3CDTF">2025-04-09T23:35:42Z</dcterms:modified>
</cp:coreProperties>
</file>