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4" r:id="rId3"/>
    <p:sldId id="265" r:id="rId4"/>
    <p:sldId id="278" r:id="rId5"/>
    <p:sldId id="279" r:id="rId6"/>
    <p:sldId id="259" r:id="rId7"/>
    <p:sldId id="277" r:id="rId8"/>
    <p:sldId id="266" r:id="rId9"/>
    <p:sldId id="282" r:id="rId10"/>
    <p:sldId id="273" r:id="rId11"/>
  </p:sldIdLst>
  <p:sldSz cx="9906000" cy="6858000" type="A4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30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fessional\Desktop\&#1083;&#1080;&#1085;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8;&#1072;&#1073;&#1086;&#1095;&#1072;&#1103;\FIS%20Para%20Alpine%20Skiing%20c%20&#1073;&#1080;&#1086;&#1075;&#1088;&#1072;&#1092;&#1080;&#1103;&#1084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Лист1!$M$45:$M$56</c:f>
              <c:strCache>
                <c:ptCount val="12"/>
                <c:pt idx="0">
                  <c:v>Республика Башкортостан</c:v>
                </c:pt>
                <c:pt idx="1">
                  <c:v>Воронеж</c:v>
                </c:pt>
                <c:pt idx="2">
                  <c:v>Санкт-Петербург</c:v>
                </c:pt>
                <c:pt idx="3">
                  <c:v>Удмуртская область</c:v>
                </c:pt>
                <c:pt idx="4">
                  <c:v>Республика Татарстан</c:v>
                </c:pt>
                <c:pt idx="5">
                  <c:v>Свердловская область</c:v>
                </c:pt>
                <c:pt idx="6">
                  <c:v>Москва</c:v>
                </c:pt>
                <c:pt idx="7">
                  <c:v>Челябинская область</c:v>
                </c:pt>
                <c:pt idx="8">
                  <c:v>Иркутская область</c:v>
                </c:pt>
                <c:pt idx="9">
                  <c:v>Тамбовская область</c:v>
                </c:pt>
                <c:pt idx="10">
                  <c:v>Ярославская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Лист1!$N$45:$N$56</c:f>
              <c:numCache>
                <c:formatCode>General</c:formatCode>
                <c:ptCount val="12"/>
                <c:pt idx="0">
                  <c:v>3.42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2.9</c:v>
                </c:pt>
                <c:pt idx="9">
                  <c:v>2.85</c:v>
                </c:pt>
                <c:pt idx="10">
                  <c:v>0</c:v>
                </c:pt>
                <c:pt idx="11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1-448A-B3DC-6CA3182B2B89}"/>
            </c:ext>
          </c:extLst>
        </c:ser>
        <c:ser>
          <c:idx val="1"/>
          <c:order val="1"/>
          <c:tx>
            <c:strRef>
              <c:f>Лист1!$O$44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Лист1!$M$45:$M$56</c:f>
              <c:strCache>
                <c:ptCount val="12"/>
                <c:pt idx="0">
                  <c:v>Республика Башкортостан</c:v>
                </c:pt>
                <c:pt idx="1">
                  <c:v>Воронеж</c:v>
                </c:pt>
                <c:pt idx="2">
                  <c:v>Санкт-Петербург</c:v>
                </c:pt>
                <c:pt idx="3">
                  <c:v>Удмуртская область</c:v>
                </c:pt>
                <c:pt idx="4">
                  <c:v>Республика Татарстан</c:v>
                </c:pt>
                <c:pt idx="5">
                  <c:v>Свердловская область</c:v>
                </c:pt>
                <c:pt idx="6">
                  <c:v>Москва</c:v>
                </c:pt>
                <c:pt idx="7">
                  <c:v>Челябинская область</c:v>
                </c:pt>
                <c:pt idx="8">
                  <c:v>Иркутская область</c:v>
                </c:pt>
                <c:pt idx="9">
                  <c:v>Тамбовская область</c:v>
                </c:pt>
                <c:pt idx="10">
                  <c:v>Ярославская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Лист1!$O$45:$O$56</c:f>
              <c:numCache>
                <c:formatCode>General</c:formatCode>
                <c:ptCount val="12"/>
                <c:pt idx="0">
                  <c:v>1.7689999999999999</c:v>
                </c:pt>
                <c:pt idx="1">
                  <c:v>2.5</c:v>
                </c:pt>
                <c:pt idx="2">
                  <c:v>2.6669999999999998</c:v>
                </c:pt>
                <c:pt idx="3">
                  <c:v>0</c:v>
                </c:pt>
                <c:pt idx="4">
                  <c:v>0</c:v>
                </c:pt>
                <c:pt idx="5">
                  <c:v>2.5830000000000002</c:v>
                </c:pt>
                <c:pt idx="6">
                  <c:v>2.6</c:v>
                </c:pt>
                <c:pt idx="7">
                  <c:v>2.2000000000000002</c:v>
                </c:pt>
                <c:pt idx="8">
                  <c:v>0</c:v>
                </c:pt>
                <c:pt idx="9">
                  <c:v>0</c:v>
                </c:pt>
                <c:pt idx="10">
                  <c:v>2.3330000000000002</c:v>
                </c:pt>
                <c:pt idx="1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1-448A-B3DC-6CA3182B2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575215"/>
        <c:axId val="967898047"/>
      </c:barChart>
      <c:catAx>
        <c:axId val="88857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898047"/>
        <c:crosses val="autoZero"/>
        <c:auto val="1"/>
        <c:lblAlgn val="ctr"/>
        <c:lblOffset val="100"/>
        <c:noMultiLvlLbl val="0"/>
      </c:catAx>
      <c:valAx>
        <c:axId val="96789804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57521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Worksheet!$O$5:$O$92</c:f>
              <c:strCache>
                <c:ptCount val="18"/>
                <c:pt idx="0">
                  <c:v>Швейцария</c:v>
                </c:pt>
                <c:pt idx="1">
                  <c:v>США</c:v>
                </c:pt>
                <c:pt idx="2">
                  <c:v>Австрия</c:v>
                </c:pt>
                <c:pt idx="3">
                  <c:v>Италия </c:v>
                </c:pt>
                <c:pt idx="4">
                  <c:v>Канада</c:v>
                </c:pt>
                <c:pt idx="5">
                  <c:v>Китай</c:v>
                </c:pt>
                <c:pt idx="6">
                  <c:v>Великобритания</c:v>
                </c:pt>
                <c:pt idx="7">
                  <c:v>Япония</c:v>
                </c:pt>
                <c:pt idx="8">
                  <c:v>Германия</c:v>
                </c:pt>
                <c:pt idx="9">
                  <c:v>Чехия</c:v>
                </c:pt>
                <c:pt idx="10">
                  <c:v>Дания</c:v>
                </c:pt>
                <c:pt idx="11">
                  <c:v>Франция</c:v>
                </c:pt>
                <c:pt idx="12">
                  <c:v>Недерланды</c:v>
                </c:pt>
                <c:pt idx="13">
                  <c:v>Австралия</c:v>
                </c:pt>
                <c:pt idx="14">
                  <c:v>Словакия</c:v>
                </c:pt>
                <c:pt idx="15">
                  <c:v>Андора</c:v>
                </c:pt>
                <c:pt idx="16">
                  <c:v>Бельгия</c:v>
                </c:pt>
                <c:pt idx="17">
                  <c:v>Россия 2022 год</c:v>
                </c:pt>
              </c:strCache>
            </c:strRef>
          </c:cat>
          <c:val>
            <c:numRef>
              <c:f>Worksheet!$P$5:$P$92</c:f>
              <c:numCache>
                <c:formatCode>General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9-4CCB-A66F-164DC7B5E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796592"/>
        <c:axId val="480797136"/>
        <c:axId val="0"/>
      </c:bar3DChart>
      <c:catAx>
        <c:axId val="48079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97136"/>
        <c:crosses val="autoZero"/>
        <c:auto val="1"/>
        <c:lblAlgn val="ctr"/>
        <c:lblOffset val="100"/>
        <c:noMultiLvlLbl val="0"/>
      </c:catAx>
      <c:valAx>
        <c:axId val="4807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9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14625" y="514350"/>
            <a:ext cx="3714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На слайде предложение для роллер-школ.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Для роллер школ: Как вы думаете, может ли ребенок с ДЦП, который не может самостоятельно ходить, кататься на роликовых коньках?</a:t>
            </a:r>
            <a:endParaRPr/>
          </a:p>
        </p:txBody>
      </p:sp>
      <p:sp>
        <p:nvSpPr>
          <p:cNvPr id="99" name="Google Shape;99;p2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На слайде предложение для роллер-школ.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Для роллер школ: Как вы думаете, может ли ребенок с ДЦП, который не может самостоятельно ходить, кататься на роликовых коньках?</a:t>
            </a:r>
            <a:endParaRPr/>
          </a:p>
        </p:txBody>
      </p:sp>
      <p:sp>
        <p:nvSpPr>
          <p:cNvPr id="118" name="Google Shape;118;p3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89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872972" y="273055"/>
            <a:ext cx="5537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95300" y="1435103"/>
            <a:ext cx="32589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82506" y="4406905"/>
            <a:ext cx="8420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42950" y="2130430"/>
            <a:ext cx="8420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00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 rot="5400000">
            <a:off x="6061825" y="1993043"/>
            <a:ext cx="58515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 rot="5400000">
            <a:off x="1150090" y="-339007"/>
            <a:ext cx="5851500" cy="7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 rot="5400000">
            <a:off x="2689950" y="-594450"/>
            <a:ext cx="45261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70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70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5032113" y="1535113"/>
            <a:ext cx="43785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5032113" y="2174875"/>
            <a:ext cx="43785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536575" y="1600205"/>
            <a:ext cx="4746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5448300" y="1600205"/>
            <a:ext cx="4746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5.png"/><Relationship Id="rId4" Type="http://schemas.openxmlformats.org/officeDocument/2006/relationships/image" Target="../media/image15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729037" y="2205037"/>
            <a:ext cx="54006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Основатель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b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dirty="0" err="1">
                <a:solidFill>
                  <a:srgbClr val="0295E4"/>
                </a:solidFill>
                <a:latin typeface="Calibri"/>
                <a:ea typeface="Calibri"/>
                <a:cs typeface="Calibri"/>
                <a:sym typeface="Calibri"/>
              </a:rPr>
              <a:t>Гопиенко</a:t>
            </a:r>
            <a:r>
              <a:rPr lang="en-US" sz="1800" b="1" i="0" u="none" dirty="0">
                <a:solidFill>
                  <a:srgbClr val="0295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0295E4"/>
                </a:solidFill>
                <a:latin typeface="Calibri"/>
                <a:ea typeface="Calibri"/>
                <a:cs typeface="Calibri"/>
                <a:sym typeface="Calibri"/>
              </a:rPr>
              <a:t>Ольга</a:t>
            </a:r>
            <a:r>
              <a:rPr lang="en-US" sz="1800" b="1" i="0" u="none" dirty="0">
                <a:solidFill>
                  <a:srgbClr val="0295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председатель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БФ «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Путь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Мечте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+79204370001</a:t>
            </a:r>
            <a:b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Olga.gopienko@waytodream.ru</a:t>
            </a:r>
            <a:endParaRPr dirty="0"/>
          </a:p>
        </p:txBody>
      </p:sp>
      <p:pic>
        <p:nvPicPr>
          <p:cNvPr id="89" name="Google Shape;8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29037" y="3357562"/>
            <a:ext cx="2771700" cy="27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0" y="2205037"/>
            <a:ext cx="3076575" cy="43195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568450" y="620712"/>
            <a:ext cx="69723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доступен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каждому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ребенку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базе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Благотворительного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фонда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Путь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Мечте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endParaRPr dirty="0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1937" y="5661025"/>
            <a:ext cx="3057526" cy="61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587" y="188912"/>
            <a:ext cx="1490662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9225" y="115887"/>
            <a:ext cx="620712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324600"/>
            <a:ext cx="9902829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9;p20">
            <a:extLst>
              <a:ext uri="{FF2B5EF4-FFF2-40B4-BE49-F238E27FC236}">
                <a16:creationId xmlns:a16="http://schemas.microsoft.com/office/drawing/2014/main" id="{59EB0AF5-8D17-429B-BE56-9023FAD949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24600"/>
            <a:ext cx="9902829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7;p20">
            <a:extLst>
              <a:ext uri="{FF2B5EF4-FFF2-40B4-BE49-F238E27FC236}">
                <a16:creationId xmlns:a16="http://schemas.microsoft.com/office/drawing/2014/main" id="{17F042C8-280E-4370-A171-643F5CC725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" y="188912"/>
            <a:ext cx="1490662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8;p20">
            <a:extLst>
              <a:ext uri="{FF2B5EF4-FFF2-40B4-BE49-F238E27FC236}">
                <a16:creationId xmlns:a16="http://schemas.microsoft.com/office/drawing/2014/main" id="{8C320FB0-6357-4D44-8CBB-FD42636F80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9225" y="115887"/>
            <a:ext cx="620712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13DD1-A13C-4723-BB95-5E7041B69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93" y="5828010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DD0C4D-ACB5-43CB-BD47-A85C62399A2D}"/>
              </a:ext>
            </a:extLst>
          </p:cNvPr>
          <p:cNvSpPr/>
          <p:nvPr/>
        </p:nvSpPr>
        <p:spPr>
          <a:xfrm>
            <a:off x="3463665" y="4235176"/>
            <a:ext cx="297549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ОБРАТНУЮ СВЯЗЬ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DFFDB9-E834-44CF-ADFA-F0BFB7E8D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433" y="2168297"/>
            <a:ext cx="2047961" cy="20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A3251-5153-4863-9969-E9AFA10D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526" y="2160195"/>
            <a:ext cx="4672948" cy="25376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«ПУТЬ К МЕЧТЕ»?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FAD22-075A-48D0-B7A6-6F0F96FAC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612"/>
            <a:ext cx="990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39D3C7-80FB-4D7D-A7BE-A3291E2C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" y="775332"/>
            <a:ext cx="1211163" cy="4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DD7DC-A8A0-43A6-B4C5-8D8D9EF67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84" y="677304"/>
            <a:ext cx="504329" cy="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B7BB87-1DD9-4292-86C8-1EC4C200C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74" y="5928022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33919A-581F-4DB1-AD6F-5AED84F17990}"/>
              </a:ext>
            </a:extLst>
          </p:cNvPr>
          <p:cNvSpPr/>
          <p:nvPr/>
        </p:nvSpPr>
        <p:spPr>
          <a:xfrm>
            <a:off x="819150" y="4450975"/>
            <a:ext cx="8705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ОСОБЕННОГО РЕБЕНКА МЕЧТОЙ СТАНОВЯТСЯ ПРОСТЫЕ ВЕЩИ, ЧТОБЫ ОН НАУЧИЛСЯ…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694D3645-2F43-457F-A004-B802C48F62BF}"/>
              </a:ext>
            </a:extLst>
          </p:cNvPr>
          <p:cNvSpPr/>
          <p:nvPr/>
        </p:nvSpPr>
        <p:spPr>
          <a:xfrm rot="5400000">
            <a:off x="4613726" y="3681336"/>
            <a:ext cx="790575" cy="326124"/>
          </a:xfrm>
          <a:prstGeom prst="right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8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155E23-6A1F-4F1E-AB31-D0AAC2AA4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612"/>
            <a:ext cx="990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0C283A-AC58-4A1A-8CB0-0409D244B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" y="775332"/>
            <a:ext cx="1211163" cy="4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2E1604-4B3C-4F8E-8EEC-765488D8E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84" y="677304"/>
            <a:ext cx="504329" cy="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C52669-D0CF-4EC7-8671-0AAA6AC33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74" y="5932401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89118D-4A1C-4C96-88DC-010AE5266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7" y="949762"/>
            <a:ext cx="3329973" cy="443996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DA7D5-7240-4B34-9CC8-957A8F100A5D}"/>
              </a:ext>
            </a:extLst>
          </p:cNvPr>
          <p:cNvSpPr/>
          <p:nvPr/>
        </p:nvSpPr>
        <p:spPr>
          <a:xfrm>
            <a:off x="71710" y="2252597"/>
            <a:ext cx="3676648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БЫТЬ СЧАСТЛИВЫМ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BCE1E4-A279-4395-B7B8-7ACEC91E7526}"/>
              </a:ext>
            </a:extLst>
          </p:cNvPr>
          <p:cNvSpPr/>
          <p:nvPr/>
        </p:nvSpPr>
        <p:spPr>
          <a:xfrm>
            <a:off x="96984" y="2623865"/>
            <a:ext cx="4788677" cy="112530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КАК МОЖНО БОЛЬШЕ ЖЕЛАНИЙ В ЖИЗНИ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0281C4-80B7-417D-88FB-FCD6A5218B88}"/>
              </a:ext>
            </a:extLst>
          </p:cNvPr>
          <p:cNvSpPr/>
          <p:nvPr/>
        </p:nvSpPr>
        <p:spPr>
          <a:xfrm>
            <a:off x="96984" y="3669109"/>
            <a:ext cx="2488823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УВЕРЕННЫМ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41901B-4AC4-4FF4-9921-5097F5B87919}"/>
              </a:ext>
            </a:extLst>
          </p:cNvPr>
          <p:cNvSpPr/>
          <p:nvPr/>
        </p:nvSpPr>
        <p:spPr>
          <a:xfrm>
            <a:off x="77541" y="4063051"/>
            <a:ext cx="3849773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САМОСТОЯТЕЛЬНЫМ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AAF5B8-16B0-4B9B-96BE-76A9A4560DDA}"/>
              </a:ext>
            </a:extLst>
          </p:cNvPr>
          <p:cNvSpPr/>
          <p:nvPr/>
        </p:nvSpPr>
        <p:spPr>
          <a:xfrm>
            <a:off x="96984" y="4488168"/>
            <a:ext cx="2453557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199858-1ABB-407A-AC94-C7B9F14869FD}"/>
              </a:ext>
            </a:extLst>
          </p:cNvPr>
          <p:cNvSpPr/>
          <p:nvPr/>
        </p:nvSpPr>
        <p:spPr>
          <a:xfrm>
            <a:off x="105880" y="1438414"/>
            <a:ext cx="1748236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ХОДИТЬ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2384A2-C02E-4239-8D32-780276C1381A}"/>
              </a:ext>
            </a:extLst>
          </p:cNvPr>
          <p:cNvSpPr/>
          <p:nvPr/>
        </p:nvSpPr>
        <p:spPr>
          <a:xfrm>
            <a:off x="105880" y="1863531"/>
            <a:ext cx="2123338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75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endParaRPr lang="ru-RU" sz="2275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9128125" y="6470650"/>
            <a:ext cx="2589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00" tIns="21550" rIns="43100" bIns="21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131300" y="6475412"/>
            <a:ext cx="2589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00" tIns="21550" rIns="43100" bIns="21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373812" y="2451100"/>
            <a:ext cx="2802000" cy="3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50" tIns="17950" rIns="17950" bIns="17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6713537" y="4289425"/>
            <a:ext cx="2773500" cy="23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90525" y="968375"/>
            <a:ext cx="5976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2023 году – более 132 детей с особенностями здоровья</a:t>
            </a:r>
            <a:endParaRPr/>
          </a:p>
        </p:txBody>
      </p:sp>
      <p:sp>
        <p:nvSpPr>
          <p:cNvPr id="106" name="Google Shape;106;p14" descr="https://4.downloader.disk.yandex.ru/preview/7e57884b97e1c839014f7291986cb0836faec96c0c93d9c208dfc89743c91250/inf/8o5svHBTHuAv_DkRRPCbmoL-bn6H_7tLwbaZiW9JBbiDyKGvF06iqnHWMh_UBkG97Iech9MRMscPcsLrIamI9Q%3D%3D?uid=301106475&amp;filename=IMG_0238.jpg&amp;disposition=inline&amp;hash=&amp;limit=0&amp;content_type=image%2Fjpeg&amp;owner_uid=301106475&amp;tknv=v2&amp;size=2062x126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 descr="https://4.downloader.disk.yandex.ru/preview/7e57884b97e1c839014f7291986cb0836faec96c0c93d9c208dfc89743c91250/inf/8o5svHBTHuAv_DkRRPCbmoL-bn6H_7tLwbaZiW9JBbiDyKGvF06iqnHWMh_UBkG97Iech9MRMscPcsLrIamI9Q%3D%3D?uid=301106475&amp;filename=IMG_0238.jpg&amp;disposition=inline&amp;hash=&amp;limit=0&amp;content_type=image%2Fjpeg&amp;owner_uid=301106475&amp;tknv=v2&amp;size=2062x1267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0" y="2420937"/>
            <a:ext cx="5048249" cy="336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857375" y="333375"/>
            <a:ext cx="430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Аудитория проекта</a:t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3537" y="5688006"/>
            <a:ext cx="3057526" cy="611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4"/>
          <p:cNvGraphicFramePr/>
          <p:nvPr/>
        </p:nvGraphicFramePr>
        <p:xfrm>
          <a:off x="5407025" y="2586037"/>
          <a:ext cx="4424362" cy="284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4424362" imgH="2844801" progId="Excel.Chart.8">
                  <p:embed/>
                </p:oleObj>
              </mc:Choice>
              <mc:Fallback>
                <p:oleObj r:id="rId6" imgW="4424362" imgH="2844801" progId="Excel.Chart.8">
                  <p:embed/>
                  <p:pic>
                    <p:nvPicPr>
                      <p:cNvPr id="111" name="Google Shape;111;p1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407025" y="2586037"/>
                        <a:ext cx="4424362" cy="2844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Google Shape;11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7" y="188912"/>
            <a:ext cx="1490662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39225" y="115887"/>
            <a:ext cx="620712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324600"/>
            <a:ext cx="9902829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9128125" y="6470650"/>
            <a:ext cx="2589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00" tIns="21550" rIns="43100" bIns="21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9131300" y="6475412"/>
            <a:ext cx="2589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00" tIns="21550" rIns="43100" bIns="21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6373812" y="2451100"/>
            <a:ext cx="2802000" cy="3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50" tIns="17950" rIns="17950" bIns="17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713537" y="4289425"/>
            <a:ext cx="2773500" cy="23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 descr="https://4.downloader.disk.yandex.ru/preview/7e57884b97e1c839014f7291986cb0836faec96c0c93d9c208dfc89743c91250/inf/8o5svHBTHuAv_DkRRPCbmoL-bn6H_7tLwbaZiW9JBbiDyKGvF06iqnHWMh_UBkG97Iech9MRMscPcsLrIamI9Q%3D%3D?uid=301106475&amp;filename=IMG_0238.jpg&amp;disposition=inline&amp;hash=&amp;limit=0&amp;content_type=image%2Fjpeg&amp;owner_uid=301106475&amp;tknv=v2&amp;size=2062x126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 descr="https://4.downloader.disk.yandex.ru/preview/7e57884b97e1c839014f7291986cb0836faec96c0c93d9c208dfc89743c91250/inf/8o5svHBTHuAv_DkRRPCbmoL-bn6H_7tLwbaZiW9JBbiDyKGvF06iqnHWMh_UBkG97Iech9MRMscPcsLrIamI9Q%3D%3D?uid=301106475&amp;filename=IMG_0238.jpg&amp;disposition=inline&amp;hash=&amp;limit=0&amp;content_type=image%2Fjpeg&amp;owner_uid=301106475&amp;tknv=v2&amp;size=2062x1267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25" y="5661025"/>
            <a:ext cx="3057526" cy="61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7" y="188912"/>
            <a:ext cx="1490662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9225" y="115887"/>
            <a:ext cx="620712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324600"/>
            <a:ext cx="9902829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1784350" y="123825"/>
            <a:ext cx="6408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сказал, что ребенок с аутизмом не может быть успешен?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Воронежский феномен</a:t>
            </a:r>
            <a:endParaRPr/>
          </a:p>
        </p:txBody>
      </p:sp>
      <p:pic>
        <p:nvPicPr>
          <p:cNvPr id="131" name="Google Shape;131;p15" descr="Изображение выглядит как человек, спорт, одежда, обувь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 l="20557" r="33442"/>
          <a:stretch/>
        </p:blipFill>
        <p:spPr>
          <a:xfrm>
            <a:off x="4736976" y="844381"/>
            <a:ext cx="5119940" cy="5119940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55575" y="958850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2019г. 3 человека с диагнозом РАС. 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215900" y="2420937"/>
            <a:ext cx="4392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атлетов 12 медалей в 2021 г.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атлетов 21 медаль в 2022 г, одна спортсменка отобралась в Берлин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атлетов 24 медали в 2023 г.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атлетов 2024г.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33BF4-4F37-4CC0-8FB7-BF275B86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654" y="939602"/>
            <a:ext cx="3662201" cy="1077020"/>
          </a:xfrm>
        </p:spPr>
        <p:txBody>
          <a:bodyPr>
            <a:normAutofit/>
          </a:bodyPr>
          <a:lstStyle/>
          <a:p>
            <a:r>
              <a:rPr lang="ru-RU" sz="22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ЭТО ПОБЕДА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49FAB-A45B-4E06-BED0-C74FCE574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612"/>
            <a:ext cx="990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FC0D3-96B8-4366-8D96-EDC17E45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14" y="1694145"/>
            <a:ext cx="1680642" cy="1734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06C823-280B-4CBB-899B-C3EAB7991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6614" r="7996" b="26623"/>
          <a:stretch/>
        </p:blipFill>
        <p:spPr>
          <a:xfrm>
            <a:off x="8036844" y="3335965"/>
            <a:ext cx="1680642" cy="1687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B8DB54-E946-43B3-BC5E-980851ED6A75}"/>
              </a:ext>
            </a:extLst>
          </p:cNvPr>
          <p:cNvSpPr/>
          <p:nvPr/>
        </p:nvSpPr>
        <p:spPr>
          <a:xfrm>
            <a:off x="1969802" y="2145911"/>
            <a:ext cx="6275116" cy="93929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r>
              <a:rPr lang="ru-RU" sz="13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«Я лично абсолютно убеждена, что главное, это победа! Победа над самим собой!</a:t>
            </a:r>
          </a:p>
          <a:p>
            <a:r>
              <a:rPr lang="ru-RU" sz="13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это запасной вариант, для того чтобы победить в следующий </a:t>
            </a:r>
          </a:p>
          <a:p>
            <a:r>
              <a:rPr lang="ru-RU" sz="13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раз!»</a:t>
            </a:r>
          </a:p>
          <a:p>
            <a:pPr>
              <a:lnSpc>
                <a:spcPct val="150000"/>
              </a:lnSpc>
            </a:pPr>
            <a:r>
              <a:rPr lang="ru-RU" sz="13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Гопиенко</a:t>
            </a:r>
            <a:r>
              <a:rPr lang="ru-RU" sz="13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384666-76B0-497E-863F-6AB25409C436}"/>
              </a:ext>
            </a:extLst>
          </p:cNvPr>
          <p:cNvSpPr/>
          <p:nvPr/>
        </p:nvSpPr>
        <p:spPr>
          <a:xfrm>
            <a:off x="319961" y="3984291"/>
            <a:ext cx="7618076" cy="739242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r"/>
            <a:r>
              <a:rPr lang="ru-RU" sz="13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 суть счастья это не факт наслаждения! Счастье, скорее всего, факт этой Победы.</a:t>
            </a:r>
          </a:p>
          <a:p>
            <a:pPr algn="r"/>
            <a:r>
              <a:rPr lang="ru-RU" sz="13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добился, видишь результат! Факт этой победы!»</a:t>
            </a:r>
          </a:p>
          <a:p>
            <a:pPr algn="r">
              <a:lnSpc>
                <a:spcPct val="150000"/>
              </a:lnSpc>
            </a:pPr>
            <a:r>
              <a:rPr lang="ru-RU" sz="13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Гаврин</a:t>
            </a:r>
            <a:r>
              <a:rPr lang="ru-RU" sz="13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Вадим Юрьевич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54529-E51B-4C08-973C-6EFC10BE0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" y="775332"/>
            <a:ext cx="1211163" cy="4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37160C-D0C8-4E8C-9A3A-6F19DE647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84" y="677304"/>
            <a:ext cx="504329" cy="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70CFC5-9F46-4C54-9579-A1DCD63CE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74" y="5932401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0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F40D51-378C-44DD-8C12-484CDB1E9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612"/>
            <a:ext cx="990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A5F794-A0D5-4F8B-AA70-A35C322CA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48" y="5928022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50412CC-CF9D-468B-B357-7C48C8CFA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48752"/>
              </p:ext>
            </p:extLst>
          </p:nvPr>
        </p:nvGraphicFramePr>
        <p:xfrm>
          <a:off x="1003096" y="1866572"/>
          <a:ext cx="7688321" cy="361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2E9977-6072-4C06-A591-036D67DB64F0}"/>
              </a:ext>
            </a:extLst>
          </p:cNvPr>
          <p:cNvSpPr/>
          <p:nvPr/>
        </p:nvSpPr>
        <p:spPr>
          <a:xfrm>
            <a:off x="1108845" y="800606"/>
            <a:ext cx="7688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количества медалей к количеству спортсменов на Всероссийской Спартакиаде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Олимпиады по горнолыжному спорту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2024 года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1C5980-31D4-4240-8C51-9333B612D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" y="386636"/>
            <a:ext cx="1211163" cy="4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0EEB21-EEA6-4C04-8A64-9BF278F64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33" y="386636"/>
            <a:ext cx="504329" cy="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68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32" y="952681"/>
            <a:ext cx="3749834" cy="392576"/>
          </a:xfrm>
          <a:prstGeom prst="rect">
            <a:avLst/>
          </a:prstGeom>
        </p:spPr>
        <p:txBody>
          <a:bodyPr spcFirstLastPara="1" vert="horz" wrap="square" lIns="0" tIns="10319" rIns="0" bIns="0" rtlCol="0" anchor="ctr" anchorCtr="0">
            <a:spAutoFit/>
          </a:bodyPr>
          <a:lstStyle/>
          <a:p>
            <a:pPr marL="10319">
              <a:spcBef>
                <a:spcPts val="81"/>
              </a:spcBef>
            </a:pPr>
            <a:r>
              <a:rPr sz="2400" dirty="0"/>
              <a:t>Экспертный</a:t>
            </a:r>
            <a:r>
              <a:rPr sz="2400" spc="-65" dirty="0"/>
              <a:t> </a:t>
            </a:r>
            <a:r>
              <a:rPr sz="2400" dirty="0"/>
              <a:t>состав</a:t>
            </a:r>
            <a:r>
              <a:rPr sz="2400" spc="-65" dirty="0"/>
              <a:t> </a:t>
            </a:r>
            <a:r>
              <a:rPr sz="2400" spc="-8" dirty="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230" y="2970847"/>
            <a:ext cx="2541508" cy="510018"/>
          </a:xfrm>
          <a:prstGeom prst="rect">
            <a:avLst/>
          </a:prstGeom>
        </p:spPr>
        <p:txBody>
          <a:bodyPr vert="horz" wrap="square" lIns="0" tIns="50045" rIns="0" bIns="0" rtlCol="0">
            <a:spAutoFit/>
          </a:bodyPr>
          <a:lstStyle/>
          <a:p>
            <a:pPr marL="10319">
              <a:spcBef>
                <a:spcPts val="393"/>
              </a:spcBef>
            </a:pPr>
            <a:r>
              <a:rPr sz="894" dirty="0">
                <a:latin typeface="Verdana"/>
                <a:cs typeface="Verdana"/>
              </a:rPr>
              <a:t>Генеральный</a:t>
            </a:r>
            <a:r>
              <a:rPr sz="894" spc="-24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директор</a:t>
            </a:r>
            <a:r>
              <a:rPr sz="894" spc="-20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БФ</a:t>
            </a:r>
            <a:r>
              <a:rPr sz="894" spc="-20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«Путь</a:t>
            </a:r>
            <a:r>
              <a:rPr sz="894" spc="-24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к</a:t>
            </a:r>
            <a:r>
              <a:rPr sz="894" spc="-20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мечте»</a:t>
            </a:r>
            <a:endParaRPr sz="894">
              <a:latin typeface="Verdana"/>
              <a:cs typeface="Verdana"/>
            </a:endParaRPr>
          </a:p>
          <a:p>
            <a:pPr marL="10319" marR="98028">
              <a:lnSpc>
                <a:spcPts val="1056"/>
              </a:lnSpc>
              <a:spcBef>
                <a:spcPts val="358"/>
              </a:spcBef>
            </a:pPr>
            <a:r>
              <a:rPr sz="894" dirty="0">
                <a:latin typeface="Verdana"/>
                <a:cs typeface="Verdana"/>
              </a:rPr>
              <a:t>Реализует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проекты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роллер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спорте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spc="-20" dirty="0">
                <a:latin typeface="Verdana"/>
                <a:cs typeface="Verdana"/>
              </a:rPr>
              <a:t>ЛИН </a:t>
            </a:r>
            <a:r>
              <a:rPr sz="894" dirty="0">
                <a:latin typeface="Verdana"/>
                <a:cs typeface="Verdana"/>
              </a:rPr>
              <a:t>с</a:t>
            </a:r>
            <a:r>
              <a:rPr sz="894" spc="-12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2019</a:t>
            </a:r>
            <a:r>
              <a:rPr sz="894" spc="-12" dirty="0">
                <a:latin typeface="Verdana"/>
                <a:cs typeface="Verdana"/>
              </a:rPr>
              <a:t> </a:t>
            </a:r>
            <a:r>
              <a:rPr sz="894" spc="-16" dirty="0">
                <a:latin typeface="Verdana"/>
                <a:cs typeface="Verdana"/>
              </a:rPr>
              <a:t>года</a:t>
            </a:r>
            <a:endParaRPr sz="894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3929" y="5348288"/>
            <a:ext cx="2335649" cy="68291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670203">
              <a:lnSpc>
                <a:spcPct val="129099"/>
              </a:lnSpc>
              <a:spcBef>
                <a:spcPts val="81"/>
              </a:spcBef>
            </a:pPr>
            <a:r>
              <a:rPr sz="894" dirty="0">
                <a:latin typeface="Verdana"/>
                <a:cs typeface="Verdana"/>
              </a:rPr>
              <a:t>Доктор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биологических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spc="-16" dirty="0">
                <a:latin typeface="Verdana"/>
                <a:cs typeface="Verdana"/>
              </a:rPr>
              <a:t>наук </a:t>
            </a:r>
            <a:r>
              <a:rPr sz="894" dirty="0">
                <a:latin typeface="Verdana"/>
                <a:cs typeface="Verdana"/>
              </a:rPr>
              <a:t>Профессор</a:t>
            </a:r>
            <a:r>
              <a:rPr sz="894" spc="-53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МГУСиТ</a:t>
            </a:r>
            <a:endParaRPr sz="894">
              <a:latin typeface="Verdana"/>
              <a:cs typeface="Verdana"/>
            </a:endParaRPr>
          </a:p>
          <a:p>
            <a:pPr marL="10319" marR="4128">
              <a:lnSpc>
                <a:spcPct val="105500"/>
              </a:lnSpc>
              <a:spcBef>
                <a:spcPts val="252"/>
              </a:spcBef>
            </a:pPr>
            <a:r>
              <a:rPr sz="894" dirty="0">
                <a:latin typeface="Verdana"/>
                <a:cs typeface="Verdana"/>
              </a:rPr>
              <a:t>Эксперт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федерального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уровня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spc="-16" dirty="0">
                <a:latin typeface="Verdana"/>
                <a:cs typeface="Verdana"/>
              </a:rPr>
              <a:t>сфере </a:t>
            </a:r>
            <a:r>
              <a:rPr sz="894" dirty="0">
                <a:latin typeface="Verdana"/>
                <a:cs typeface="Verdana"/>
              </a:rPr>
              <a:t>методики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спорта</a:t>
            </a:r>
            <a:endParaRPr sz="894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6497" y="5378006"/>
            <a:ext cx="2947550" cy="68291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29099"/>
              </a:lnSpc>
              <a:spcBef>
                <a:spcPts val="81"/>
              </a:spcBef>
            </a:pPr>
            <a:r>
              <a:rPr sz="894" dirty="0">
                <a:latin typeface="Verdana"/>
                <a:cs typeface="Verdana"/>
              </a:rPr>
              <a:t>Заместитель</a:t>
            </a:r>
            <a:r>
              <a:rPr sz="894" spc="-24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министра</a:t>
            </a:r>
            <a:r>
              <a:rPr sz="894" spc="-20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спорта</a:t>
            </a:r>
            <a:r>
              <a:rPr sz="894" spc="-20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РФ</a:t>
            </a:r>
            <a:r>
              <a:rPr sz="894" spc="-24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24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2020-</a:t>
            </a:r>
            <a:r>
              <a:rPr sz="894" dirty="0">
                <a:latin typeface="Verdana"/>
                <a:cs typeface="Verdana"/>
              </a:rPr>
              <a:t>2021</a:t>
            </a:r>
            <a:r>
              <a:rPr sz="894" spc="-20" dirty="0">
                <a:latin typeface="Verdana"/>
                <a:cs typeface="Verdana"/>
              </a:rPr>
              <a:t> гг. </a:t>
            </a:r>
            <a:r>
              <a:rPr sz="894" dirty="0">
                <a:latin typeface="Verdana"/>
                <a:cs typeface="Verdana"/>
              </a:rPr>
              <a:t>Профессор</a:t>
            </a:r>
            <a:r>
              <a:rPr sz="894" spc="-65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МГУСиТ</a:t>
            </a:r>
            <a:endParaRPr sz="894">
              <a:latin typeface="Verdana"/>
              <a:cs typeface="Verdana"/>
            </a:endParaRPr>
          </a:p>
          <a:p>
            <a:pPr marL="10319" marR="510262">
              <a:lnSpc>
                <a:spcPct val="105500"/>
              </a:lnSpc>
              <a:spcBef>
                <a:spcPts val="252"/>
              </a:spcBef>
            </a:pPr>
            <a:r>
              <a:rPr sz="894" dirty="0">
                <a:latin typeface="Verdana"/>
                <a:cs typeface="Verdana"/>
              </a:rPr>
              <a:t>Эксперт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федерального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уровня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области </a:t>
            </a:r>
            <a:r>
              <a:rPr sz="894" dirty="0">
                <a:latin typeface="Verdana"/>
                <a:cs typeface="Verdana"/>
              </a:rPr>
              <a:t>спортивных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инноваций</a:t>
            </a:r>
            <a:endParaRPr sz="894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3929" y="2970847"/>
            <a:ext cx="3169920" cy="864987"/>
          </a:xfrm>
          <a:prstGeom prst="rect">
            <a:avLst/>
          </a:prstGeom>
        </p:spPr>
        <p:txBody>
          <a:bodyPr vert="horz" wrap="square" lIns="0" tIns="50045" rIns="0" bIns="0" rtlCol="0">
            <a:spAutoFit/>
          </a:bodyPr>
          <a:lstStyle/>
          <a:p>
            <a:pPr marL="10319">
              <a:spcBef>
                <a:spcPts val="393"/>
              </a:spcBef>
            </a:pPr>
            <a:r>
              <a:rPr sz="894" dirty="0">
                <a:latin typeface="Verdana"/>
                <a:cs typeface="Verdana"/>
              </a:rPr>
              <a:t>Доктор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педагогических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наук,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член-</a:t>
            </a:r>
            <a:r>
              <a:rPr sz="894" dirty="0">
                <a:latin typeface="Verdana"/>
                <a:cs typeface="Verdana"/>
              </a:rPr>
              <a:t>корр.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spc="-20" dirty="0">
                <a:latin typeface="Verdana"/>
                <a:cs typeface="Verdana"/>
              </a:rPr>
              <a:t>РАО</a:t>
            </a:r>
            <a:endParaRPr sz="894">
              <a:latin typeface="Verdana"/>
              <a:cs typeface="Verdana"/>
            </a:endParaRPr>
          </a:p>
          <a:p>
            <a:pPr marL="10319" marR="94932">
              <a:lnSpc>
                <a:spcPct val="129099"/>
              </a:lnSpc>
            </a:pPr>
            <a:r>
              <a:rPr sz="894" spc="-8" dirty="0">
                <a:latin typeface="Verdana"/>
                <a:cs typeface="Verdana"/>
              </a:rPr>
              <a:t>Вице-</a:t>
            </a:r>
            <a:r>
              <a:rPr sz="894" dirty="0">
                <a:latin typeface="Verdana"/>
                <a:cs typeface="Verdana"/>
              </a:rPr>
              <a:t>президент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Паралимпийского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комитета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России </a:t>
            </a:r>
            <a:r>
              <a:rPr sz="894" dirty="0">
                <a:latin typeface="Verdana"/>
                <a:cs typeface="Verdana"/>
              </a:rPr>
              <a:t>Президент</a:t>
            </a:r>
            <a:r>
              <a:rPr sz="894" spc="-5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Всероссийской</a:t>
            </a:r>
            <a:r>
              <a:rPr sz="894" spc="-5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Федерации</a:t>
            </a:r>
            <a:r>
              <a:rPr sz="894" spc="-5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спорта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spc="-20" dirty="0">
                <a:latin typeface="Verdana"/>
                <a:cs typeface="Verdana"/>
              </a:rPr>
              <a:t>ЛИН</a:t>
            </a:r>
            <a:endParaRPr sz="894">
              <a:latin typeface="Verdana"/>
              <a:cs typeface="Verdana"/>
            </a:endParaRPr>
          </a:p>
          <a:p>
            <a:pPr marL="10319" marR="4128">
              <a:lnSpc>
                <a:spcPts val="1056"/>
              </a:lnSpc>
              <a:spcBef>
                <a:spcPts val="435"/>
              </a:spcBef>
            </a:pPr>
            <a:r>
              <a:rPr sz="894" dirty="0">
                <a:latin typeface="Verdana"/>
                <a:cs typeface="Verdana"/>
              </a:rPr>
              <a:t>Эксперт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федерального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уровня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области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адаптивной </a:t>
            </a:r>
            <a:r>
              <a:rPr sz="894" dirty="0">
                <a:latin typeface="Verdana"/>
                <a:cs typeface="Verdana"/>
              </a:rPr>
              <a:t>физической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культуры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и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адаптивного</a:t>
            </a:r>
            <a:r>
              <a:rPr sz="894" spc="-45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спорта</a:t>
            </a:r>
            <a:endParaRPr sz="894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811" y="5390388"/>
            <a:ext cx="2307788" cy="69188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29099"/>
              </a:lnSpc>
              <a:spcBef>
                <a:spcPts val="81"/>
              </a:spcBef>
            </a:pPr>
            <a:r>
              <a:rPr sz="894" dirty="0">
                <a:latin typeface="Verdana"/>
                <a:cs typeface="Verdana"/>
              </a:rPr>
              <a:t>Двукратный</a:t>
            </a:r>
            <a:r>
              <a:rPr sz="894" spc="-61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паралимпийский</a:t>
            </a:r>
            <a:r>
              <a:rPr sz="894" spc="-57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чемпион </a:t>
            </a:r>
            <a:r>
              <a:rPr sz="894" dirty="0">
                <a:latin typeface="Verdana"/>
                <a:cs typeface="Verdana"/>
              </a:rPr>
              <a:t>Заслуженный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мастер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спорта</a:t>
            </a:r>
            <a:endParaRPr sz="894">
              <a:latin typeface="Verdana"/>
              <a:cs typeface="Verdana"/>
            </a:endParaRPr>
          </a:p>
          <a:p>
            <a:pPr marL="10319">
              <a:spcBef>
                <a:spcPts val="309"/>
              </a:spcBef>
            </a:pPr>
            <a:r>
              <a:rPr sz="894" dirty="0">
                <a:latin typeface="Verdana"/>
                <a:cs typeface="Verdana"/>
              </a:rPr>
              <a:t>Член</a:t>
            </a:r>
            <a:r>
              <a:rPr sz="894" spc="-12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попечительского</a:t>
            </a:r>
            <a:r>
              <a:rPr sz="894" spc="-12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совета</a:t>
            </a:r>
            <a:r>
              <a:rPr sz="894" spc="-4" dirty="0">
                <a:latin typeface="Verdana"/>
                <a:cs typeface="Verdana"/>
              </a:rPr>
              <a:t> </a:t>
            </a:r>
            <a:r>
              <a:rPr sz="894" spc="-20" dirty="0">
                <a:latin typeface="Verdana"/>
                <a:cs typeface="Verdana"/>
              </a:rPr>
              <a:t>БФ</a:t>
            </a:r>
            <a:endParaRPr sz="894">
              <a:latin typeface="Verdana"/>
              <a:cs typeface="Verdana"/>
            </a:endParaRPr>
          </a:p>
          <a:p>
            <a:pPr marL="10319">
              <a:spcBef>
                <a:spcPts val="61"/>
              </a:spcBef>
            </a:pPr>
            <a:r>
              <a:rPr sz="894" dirty="0">
                <a:latin typeface="Verdana"/>
                <a:cs typeface="Verdana"/>
              </a:rPr>
              <a:t>«Путь</a:t>
            </a:r>
            <a:r>
              <a:rPr sz="894" spc="-16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к</a:t>
            </a:r>
            <a:r>
              <a:rPr sz="894" spc="-12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мечте»</a:t>
            </a:r>
            <a:endParaRPr sz="894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0161" y="2985705"/>
            <a:ext cx="3122454" cy="659162"/>
          </a:xfrm>
          <a:prstGeom prst="rect">
            <a:avLst/>
          </a:prstGeom>
        </p:spPr>
        <p:txBody>
          <a:bodyPr vert="horz" wrap="square" lIns="0" tIns="50045" rIns="0" bIns="0" rtlCol="0">
            <a:spAutoFit/>
          </a:bodyPr>
          <a:lstStyle/>
          <a:p>
            <a:pPr marL="10319">
              <a:spcBef>
                <a:spcPts val="393"/>
              </a:spcBef>
            </a:pPr>
            <a:r>
              <a:rPr sz="894" dirty="0">
                <a:latin typeface="Verdana"/>
                <a:cs typeface="Verdana"/>
              </a:rPr>
              <a:t>Проректор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МГУСиТ,</a:t>
            </a:r>
            <a:r>
              <a:rPr sz="894" spc="-45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доктор</a:t>
            </a:r>
            <a:r>
              <a:rPr sz="894" spc="-45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педагогических</a:t>
            </a:r>
            <a:r>
              <a:rPr sz="894" spc="-45" dirty="0">
                <a:latin typeface="Verdana"/>
                <a:cs typeface="Verdana"/>
              </a:rPr>
              <a:t> </a:t>
            </a:r>
            <a:r>
              <a:rPr sz="894" spc="-16" dirty="0">
                <a:latin typeface="Verdana"/>
                <a:cs typeface="Verdana"/>
              </a:rPr>
              <a:t>наук</a:t>
            </a:r>
            <a:endParaRPr sz="894">
              <a:latin typeface="Verdana"/>
              <a:cs typeface="Verdana"/>
            </a:endParaRPr>
          </a:p>
          <a:p>
            <a:pPr marL="10319" marR="4128">
              <a:lnSpc>
                <a:spcPts val="1056"/>
              </a:lnSpc>
              <a:spcBef>
                <a:spcPts val="358"/>
              </a:spcBef>
            </a:pPr>
            <a:r>
              <a:rPr sz="894" dirty="0">
                <a:latin typeface="Verdana"/>
                <a:cs typeface="Verdana"/>
              </a:rPr>
              <a:t>Член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рабочей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группы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Совета</a:t>
            </a:r>
            <a:r>
              <a:rPr sz="894" spc="-28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по</a:t>
            </a:r>
            <a:r>
              <a:rPr sz="894" spc="-33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профессиональным </a:t>
            </a:r>
            <a:r>
              <a:rPr sz="894" dirty="0">
                <a:latin typeface="Verdana"/>
                <a:cs typeface="Verdana"/>
              </a:rPr>
              <a:t>квалификациям</a:t>
            </a:r>
            <a:r>
              <a:rPr sz="894" spc="-49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в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сфере</a:t>
            </a:r>
            <a:r>
              <a:rPr sz="894" spc="-41" dirty="0">
                <a:latin typeface="Verdana"/>
                <a:cs typeface="Verdana"/>
              </a:rPr>
              <a:t> </a:t>
            </a:r>
            <a:r>
              <a:rPr sz="894" dirty="0">
                <a:latin typeface="Verdana"/>
                <a:cs typeface="Verdana"/>
              </a:rPr>
              <a:t>физической</a:t>
            </a:r>
            <a:r>
              <a:rPr sz="894" spc="-37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культуры</a:t>
            </a:r>
            <a:endParaRPr sz="894">
              <a:latin typeface="Verdana"/>
              <a:cs typeface="Verdana"/>
            </a:endParaRPr>
          </a:p>
          <a:p>
            <a:pPr marL="10319">
              <a:spcBef>
                <a:spcPts val="24"/>
              </a:spcBef>
            </a:pPr>
            <a:r>
              <a:rPr sz="894" dirty="0">
                <a:latin typeface="Verdana"/>
                <a:cs typeface="Verdana"/>
              </a:rPr>
              <a:t>и</a:t>
            </a:r>
            <a:r>
              <a:rPr sz="894" spc="-4" dirty="0">
                <a:latin typeface="Verdana"/>
                <a:cs typeface="Verdana"/>
              </a:rPr>
              <a:t> </a:t>
            </a:r>
            <a:r>
              <a:rPr sz="894" spc="-8" dirty="0">
                <a:latin typeface="Verdana"/>
                <a:cs typeface="Verdana"/>
              </a:rPr>
              <a:t>спорта</a:t>
            </a:r>
            <a:endParaRPr sz="894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904" y="1540752"/>
            <a:ext cx="1475089" cy="14112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431" y="3954238"/>
            <a:ext cx="1402867" cy="14112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381" y="1534662"/>
            <a:ext cx="1452384" cy="141127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39200" y="1974882"/>
            <a:ext cx="928172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Ольга Гопиенко</a:t>
            </a:r>
            <a:endParaRPr sz="1463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0429" y="1972405"/>
            <a:ext cx="696000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Сергей Евсеев</a:t>
            </a:r>
            <a:endParaRPr sz="1463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2521" y="1542177"/>
            <a:ext cx="1510689" cy="140984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91569" y="1974882"/>
            <a:ext cx="1030843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Мария Леонтьева</a:t>
            </a:r>
            <a:endParaRPr sz="1463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383" y="3954238"/>
            <a:ext cx="1411271" cy="141127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39925" y="3981247"/>
            <a:ext cx="1269469" cy="138426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839199" y="4399375"/>
            <a:ext cx="812086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Алексей Мошкин</a:t>
            </a:r>
            <a:endParaRPr sz="1463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13687" y="4386992"/>
            <a:ext cx="1044773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Валентина Пушкина</a:t>
            </a:r>
            <a:endParaRPr sz="1463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1570" y="4384516"/>
            <a:ext cx="929203" cy="48657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11100"/>
              </a:lnSpc>
              <a:spcBef>
                <a:spcPts val="81"/>
              </a:spcBef>
            </a:pPr>
            <a:r>
              <a:rPr sz="1463" spc="-8" dirty="0">
                <a:latin typeface="Verdana"/>
                <a:cs typeface="Verdana"/>
              </a:rPr>
              <a:t>Андрей Сельский</a:t>
            </a:r>
            <a:endParaRPr sz="1463">
              <a:latin typeface="Verdana"/>
              <a:cs typeface="Verdana"/>
            </a:endParaRPr>
          </a:p>
        </p:txBody>
      </p:sp>
      <p:pic>
        <p:nvPicPr>
          <p:cNvPr id="27" name="Google Shape;189;p20">
            <a:extLst>
              <a:ext uri="{FF2B5EF4-FFF2-40B4-BE49-F238E27FC236}">
                <a16:creationId xmlns:a16="http://schemas.microsoft.com/office/drawing/2014/main" id="{B3A9748D-635D-4739-A639-1891852D8F1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324600"/>
            <a:ext cx="9902829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87;p20">
            <a:extLst>
              <a:ext uri="{FF2B5EF4-FFF2-40B4-BE49-F238E27FC236}">
                <a16:creationId xmlns:a16="http://schemas.microsoft.com/office/drawing/2014/main" id="{DA83CB17-6D15-4163-ADA5-91917C8A214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87" y="188912"/>
            <a:ext cx="1490662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8;p20">
            <a:extLst>
              <a:ext uri="{FF2B5EF4-FFF2-40B4-BE49-F238E27FC236}">
                <a16:creationId xmlns:a16="http://schemas.microsoft.com/office/drawing/2014/main" id="{1D8DCB91-14DD-4E8C-93E4-7ED5754C35B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39225" y="115887"/>
            <a:ext cx="620712" cy="84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CD426-529F-4BE4-B2CB-0108C735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57" y="1212613"/>
            <a:ext cx="6390685" cy="80400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ПАРАЛИМПИЙСКИХ ЧЕМПИОНОВ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ГОРНОЛЫЖНОМУ СПОРТУ В ДИСЦИПЛИНЕ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ALPINE SKIING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ДИАГНОЗОМ ДЦП ЗА 2023-2024гг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04F92F-3D91-49A4-BBB2-A9374937E447}"/>
              </a:ext>
            </a:extLst>
          </p:cNvPr>
          <p:cNvGraphicFramePr>
            <a:graphicFrameLocks/>
          </p:cNvGraphicFramePr>
          <p:nvPr/>
        </p:nvGraphicFramePr>
        <p:xfrm>
          <a:off x="681038" y="2016622"/>
          <a:ext cx="8077593" cy="31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FAD22-075A-48D0-B7A6-6F0F96FAC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4612"/>
            <a:ext cx="990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B7BB87-1DD9-4292-86C8-1EC4C200C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61" y="5928022"/>
            <a:ext cx="2484239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66C9BF-24B5-4D78-BA95-8DDCBA1B9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84" y="677304"/>
            <a:ext cx="504329" cy="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136BC9-B4FD-43AC-A6EB-A0D8CBBE2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" y="775332"/>
            <a:ext cx="1211163" cy="4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67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440</Words>
  <Application>Microsoft Office PowerPoint</Application>
  <PresentationFormat>Лист A4 (210x297 мм)</PresentationFormat>
  <Paragraphs>69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Тема Office</vt:lpstr>
      <vt:lpstr>Microsoft Excel Chart</vt:lpstr>
      <vt:lpstr>Основатель проекта Гопиенко Ольга – председатель БФ «Путь к Мечте» Тел. +79204370001 e-mail: Olga.gopienko@waytodream.ru</vt:lpstr>
      <vt:lpstr> </vt:lpstr>
      <vt:lpstr>Презентация PowerPoint</vt:lpstr>
      <vt:lpstr>Презентация PowerPoint</vt:lpstr>
      <vt:lpstr>Презентация PowerPoint</vt:lpstr>
      <vt:lpstr>ГЛАВНОЕ ЭТО ПОБЕДА</vt:lpstr>
      <vt:lpstr>Презентация PowerPoint</vt:lpstr>
      <vt:lpstr>Экспертный состав проекта</vt:lpstr>
      <vt:lpstr>КОЛ-ВО ПАРАЛИМПИЙСКИХ ЧЕМПИОНОВ ПО ГОРНОЛЫЖНОМУ СПОРТУ В ДИСЦИПЛИНЕ ALPINE SKIING С ДИАГНОЗОМ ДЦП ЗА 2023-2024гг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Основатель проекта Гопиенко Ольга – председатель БФ «Путь к Мечте» Тел. +79204370001 e-mail: Olga.gopienko@waytodream.ru</dc:title>
  <dc:creator>Professional</dc:creator>
  <cp:lastModifiedBy>Fazed Frost</cp:lastModifiedBy>
  <cp:revision>49</cp:revision>
  <dcterms:modified xsi:type="dcterms:W3CDTF">2024-07-20T21:47:23Z</dcterms:modified>
</cp:coreProperties>
</file>