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3" r:id="rId3"/>
    <p:sldId id="295" r:id="rId4"/>
    <p:sldId id="294" r:id="rId5"/>
    <p:sldId id="296" r:id="rId6"/>
    <p:sldId id="297" r:id="rId7"/>
    <p:sldId id="306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4" r:id="rId16"/>
    <p:sldId id="30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4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F2E373-820C-426D-B5B6-0182C89CE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0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1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4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4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6"/>
            <a:ext cx="502920" cy="300831"/>
          </a:xfrm>
        </p:spPr>
        <p:txBody>
          <a:bodyPr/>
          <a:lstStyle/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6" y="9381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27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5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5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1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7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61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6" y="4948409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EEE937E-7444-43C0-8EDF-73F57AED9EF9}" type="datetimeFigureOut">
              <a:rPr lang="ru-RU" smtClean="0">
                <a:solidFill>
                  <a:prstClr val="white"/>
                </a:solidFill>
              </a:rPr>
              <a:pPr/>
              <a:t>22.02.2023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F2E373-820C-426D-B5B6-0182C89CE0F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69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04797"/>
            <a:ext cx="8496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Департамент социальной защиты населения Ивановской области</a:t>
            </a:r>
          </a:p>
          <a:p>
            <a:pPr algn="ctr"/>
            <a:endParaRPr lang="ru-RU" b="1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Бюджетное учреждение социального обслуживания Ивановской области «Заволжский центр социального обслуживания»</a:t>
            </a: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«Нейрофитнес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Дома»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4578" name="Picture 2" descr="https://bumper-stickers.ru/47159-thickbox_default/gerb-ivanovskoy-oblasti.jpg"/>
          <p:cNvPicPr>
            <a:picLocks noChangeAspect="1" noChangeArrowheads="1"/>
          </p:cNvPicPr>
          <p:nvPr/>
        </p:nvPicPr>
        <p:blipFill>
          <a:blip r:embed="rId2" cstate="print"/>
          <a:srcRect t="11112" b="13324"/>
          <a:stretch>
            <a:fillRect/>
          </a:stretch>
        </p:blipFill>
        <p:spPr bwMode="auto">
          <a:xfrm>
            <a:off x="4031940" y="260650"/>
            <a:ext cx="1080120" cy="1088241"/>
          </a:xfrm>
          <a:prstGeom prst="rect">
            <a:avLst/>
          </a:prstGeom>
          <a:noFill/>
        </p:spPr>
      </p:pic>
      <p:pic>
        <p:nvPicPr>
          <p:cNvPr id="5" name="Picture 3" descr="F:\ПРОЕКТЫ\Проекты 2022г\Закрытие проекта-01.12.2022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04972"/>
            <a:ext cx="2880320" cy="199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119675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Арт - терапия</a:t>
            </a:r>
            <a:endParaRPr lang="ru-RU" sz="3600" b="1" dirty="0"/>
          </a:p>
        </p:txBody>
      </p:sp>
      <p:pic>
        <p:nvPicPr>
          <p:cNvPr id="3" name="Picture 2" descr="F:\ПРОЕКТЫ\Проекты 2022г\выборка фото\есиплево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620688"/>
            <a:ext cx="5193839" cy="38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ПРОЕКТЫ\Проекты 2022г\выборка фото\есиплево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58" y="3068960"/>
            <a:ext cx="4866726" cy="36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3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652" y="57248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Рисование ватными палочками</a:t>
            </a:r>
            <a:endParaRPr lang="ru-RU" sz="3600" b="1" dirty="0"/>
          </a:p>
        </p:txBody>
      </p:sp>
      <p:pic>
        <p:nvPicPr>
          <p:cNvPr id="3" name="Picture 5" descr="F:\ПРОЕКТЫ\Проекты 2022г\выборка фото\заречный (8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80584" cy="49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90" y="-12982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2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753" y="522920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Игры для </a:t>
            </a:r>
            <a:r>
              <a:rPr lang="ru-RU" sz="3200" b="1" dirty="0" smtClean="0"/>
              <a:t>ума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/>
              <a:t>и памяти</a:t>
            </a:r>
            <a:endParaRPr lang="ru-RU" sz="3200" b="1" dirty="0"/>
          </a:p>
        </p:txBody>
      </p:sp>
      <p:pic>
        <p:nvPicPr>
          <p:cNvPr id="4" name="Picture 6" descr="F:\ПРОЕКТЫ\Проекты 2022г\выборка фото\жажлево (14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3" y="635439"/>
            <a:ext cx="3995936" cy="44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РОЕКТЫ\Проекты 2022г\выборка фото\жажлево (1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716016" cy="503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2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0951" y="764704"/>
            <a:ext cx="43056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ОБЖ – </a:t>
            </a:r>
          </a:p>
          <a:p>
            <a:pPr algn="ctr"/>
            <a:r>
              <a:rPr lang="ru-RU" sz="3200" dirty="0" smtClean="0"/>
              <a:t>основы безопасности жизнедеятельности</a:t>
            </a:r>
            <a:endParaRPr lang="ru-RU" sz="3200" dirty="0"/>
          </a:p>
        </p:txBody>
      </p:sp>
      <p:pic>
        <p:nvPicPr>
          <p:cNvPr id="3" name="Picture 4" descr="F:\ПРОЕКТЫ\Проекты 2022г\выборка фото\есиплево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439"/>
            <a:ext cx="4812884" cy="36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2021\МОБИЛЬНЫЙ ВЫЕЗД 2021-2022\Гольцовка-Жажлево - 29.01.2021\на сайт\IMG20210127131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3284984"/>
            <a:ext cx="4552663" cy="34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5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476672"/>
            <a:ext cx="417646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Слово,</a:t>
            </a:r>
          </a:p>
          <a:p>
            <a:pPr algn="ctr"/>
            <a:r>
              <a:rPr lang="ru-RU" sz="3200" b="1" dirty="0"/>
              <a:t>р</a:t>
            </a:r>
            <a:r>
              <a:rPr lang="ru-RU" sz="3200" b="1" dirty="0" smtClean="0"/>
              <a:t>ечь,</a:t>
            </a:r>
          </a:p>
          <a:p>
            <a:pPr algn="ctr"/>
            <a:r>
              <a:rPr lang="ru-RU" sz="3200" b="1" dirty="0"/>
              <a:t>ч</a:t>
            </a:r>
            <a:r>
              <a:rPr lang="ru-RU" sz="3200" b="1" dirty="0" smtClean="0"/>
              <a:t>тение</a:t>
            </a:r>
            <a:r>
              <a:rPr lang="ru-RU" sz="3200" b="1" dirty="0" smtClean="0"/>
              <a:t>:</a:t>
            </a:r>
            <a:endParaRPr lang="ru-RU" sz="3600" b="1" dirty="0" smtClean="0"/>
          </a:p>
          <a:p>
            <a:pPr marL="571500" indent="-571500">
              <a:buFontTx/>
              <a:buChar char="-"/>
            </a:pPr>
            <a:r>
              <a:rPr lang="ru-RU" sz="3600" dirty="0"/>
              <a:t>Р</a:t>
            </a:r>
            <a:r>
              <a:rPr lang="ru-RU" sz="3600" dirty="0" smtClean="0"/>
              <a:t>ебусы;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Шарады;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Антонимы;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Синонимы;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Загадки;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Собери слово;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Буриме</a:t>
            </a:r>
          </a:p>
          <a:p>
            <a:pPr marL="571500" indent="-571500" algn="ctr">
              <a:buFontTx/>
              <a:buChar char="-"/>
            </a:pPr>
            <a:endParaRPr lang="ru-RU" sz="3600" b="1" dirty="0" smtClean="0"/>
          </a:p>
          <a:p>
            <a:pPr marL="571500" indent="-571500" algn="ctr">
              <a:buFontTx/>
              <a:buChar char="-"/>
            </a:pPr>
            <a:endParaRPr lang="ru-RU" sz="3600" b="1" dirty="0"/>
          </a:p>
        </p:txBody>
      </p:sp>
      <p:pic>
        <p:nvPicPr>
          <p:cNvPr id="3074" name="Picture 2" descr="F:\ПРОЕКТЫ\Проекты 2022г\IMG20230221162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439"/>
            <a:ext cx="4136367" cy="601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4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РОЕКТЫ\Проекты 2022г\ФОТО\итоговая статья в газету\буриме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439"/>
            <a:ext cx="4868272" cy="32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РОЕКТЫ\Проекты 2022г\ФОТО\итоговая статья в газету\буриме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42" y="3573016"/>
            <a:ext cx="4680857" cy="31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428" y="453544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Буриме</a:t>
            </a:r>
            <a:endParaRPr lang="ru-RU" sz="3600" b="1" dirty="0"/>
          </a:p>
        </p:txBody>
      </p:sp>
      <p:pic>
        <p:nvPicPr>
          <p:cNvPr id="7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9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ЕКТЫ\Проекты 2022г\ФОТО\закрытие проекта- 01.12.2022\на сайт\DSC_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27" y="3501008"/>
            <a:ext cx="487680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РОЕКТЫ\Проекты 2022г\ФОТО\закрытие проекта- 01.12.2022\на сайт\DSC_0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19133"/>
            <a:ext cx="5400600" cy="36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827" y="4869160"/>
            <a:ext cx="3971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Конкурс профессионального мастерства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5793" y="168425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Подведение </a:t>
            </a:r>
          </a:p>
          <a:p>
            <a:pPr algn="ctr"/>
            <a:r>
              <a:rPr lang="ru-RU" sz="2400" b="1" dirty="0" smtClean="0"/>
              <a:t>итогов проекта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6492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9" y="260648"/>
            <a:ext cx="88569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0" u="sng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Цель проекта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</a:p>
          <a:p>
            <a:pPr algn="ctr"/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Внедрение в работу с пожилыми людьми методик и технологий, стимулирующих  когнитивные способности, интеллектуальную  и творческую деятельность, познавательные  функции, способствуя тем самым продлению их социальной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активности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F:\ПРОЕКТЫ\Проекты 2022г\выборка фото\шкапурина (10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5" y="2815193"/>
            <a:ext cx="4268373" cy="3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145" y="3284984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Исполнители:</a:t>
            </a:r>
          </a:p>
          <a:p>
            <a:endParaRPr lang="ru-RU" sz="2000" b="1" dirty="0" smtClean="0">
              <a:solidFill>
                <a:prstClr val="white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</a:rPr>
              <a:t>Социальные работники;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</a:rPr>
              <a:t>Специалисты Центра;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</a:rPr>
              <a:t>«Серебряные» волонтеры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45" y="522920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Сроки реализации:</a:t>
            </a:r>
          </a:p>
          <a:p>
            <a:endParaRPr lang="ru-RU" sz="2000" b="1" dirty="0" smtClean="0">
              <a:solidFill>
                <a:prstClr val="white"/>
              </a:solidFill>
            </a:endParaRPr>
          </a:p>
          <a:p>
            <a:r>
              <a:rPr lang="ru-RU" sz="2000" dirty="0" smtClean="0">
                <a:solidFill>
                  <a:prstClr val="white"/>
                </a:solidFill>
              </a:rPr>
              <a:t>Март 2022г.- ноябрь 2022г.</a:t>
            </a:r>
          </a:p>
        </p:txBody>
      </p:sp>
      <p:pic>
        <p:nvPicPr>
          <p:cNvPr id="1027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89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ОЕКТЫ\Проекты 2022г\выборка фото\семинар-май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190"/>
            <a:ext cx="5621188" cy="37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94717"/>
            <a:ext cx="4788768" cy="31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34652" y="4646920"/>
            <a:ext cx="5166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Обучающие 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семинары</a:t>
            </a:r>
          </a:p>
        </p:txBody>
      </p:sp>
      <p:pic>
        <p:nvPicPr>
          <p:cNvPr id="6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3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Целевая группа проекта: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prstClr val="white"/>
                </a:solidFill>
              </a:rPr>
              <a:t>Получатели социальных услуг на дому в сельской местности;</a:t>
            </a:r>
          </a:p>
          <a:p>
            <a:r>
              <a:rPr lang="ru-RU" sz="2800" dirty="0" smtClean="0">
                <a:solidFill>
                  <a:prstClr val="white"/>
                </a:solidFill>
              </a:rPr>
              <a:t>-  Граждане, не являющиеся получателями социальных услуг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01" y="3284984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Результаты  проекта: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Количество </a:t>
            </a:r>
            <a:r>
              <a:rPr lang="ru-RU" sz="2000" dirty="0"/>
              <a:t>граждан пожилого </a:t>
            </a:r>
            <a:r>
              <a:rPr lang="ru-RU" sz="2000" dirty="0" smtClean="0"/>
              <a:t>возраста</a:t>
            </a:r>
          </a:p>
          <a:p>
            <a:r>
              <a:rPr lang="ru-RU" sz="2000" dirty="0" smtClean="0"/>
              <a:t>     (участников проекта) – </a:t>
            </a:r>
            <a:r>
              <a:rPr lang="ru-RU" sz="2400" b="1" dirty="0" smtClean="0"/>
              <a:t>88</a:t>
            </a:r>
            <a:r>
              <a:rPr lang="ru-RU" sz="2000" dirty="0" smtClean="0"/>
              <a:t> чел.;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Проведённых </a:t>
            </a:r>
            <a:r>
              <a:rPr lang="ru-RU" sz="2000" dirty="0"/>
              <a:t>занятий- </a:t>
            </a:r>
            <a:r>
              <a:rPr lang="ru-RU" sz="2400" b="1" dirty="0" smtClean="0"/>
              <a:t>800</a:t>
            </a:r>
            <a:r>
              <a:rPr lang="ru-RU" sz="2000" dirty="0" smtClean="0"/>
              <a:t> занятий;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Распространенных </a:t>
            </a:r>
            <a:r>
              <a:rPr lang="ru-RU" sz="2000" dirty="0"/>
              <a:t>наглядных материалов (буклеты, памятки, тренировочный материал) – до </a:t>
            </a:r>
            <a:r>
              <a:rPr lang="ru-RU" sz="2400" b="1" dirty="0" smtClean="0"/>
              <a:t>500</a:t>
            </a:r>
            <a:r>
              <a:rPr lang="ru-RU" sz="2000" dirty="0" smtClean="0"/>
              <a:t> штук;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Информаций в СМИ – </a:t>
            </a:r>
            <a:r>
              <a:rPr lang="ru-RU" sz="2400" b="1" dirty="0" smtClean="0"/>
              <a:t>11</a:t>
            </a:r>
            <a:r>
              <a:rPr lang="ru-RU" sz="2000" dirty="0" smtClean="0"/>
              <a:t> штук.</a:t>
            </a:r>
          </a:p>
          <a:p>
            <a:pPr marL="342900" indent="-342900" algn="ctr">
              <a:buFontTx/>
              <a:buChar char="-"/>
            </a:pPr>
            <a:endParaRPr lang="ru-RU" sz="2000" dirty="0" smtClean="0"/>
          </a:p>
          <a:p>
            <a:pPr marL="342900" indent="-342900" algn="ctr">
              <a:buFontTx/>
              <a:buChar char="-"/>
            </a:pPr>
            <a:endParaRPr lang="ru-RU" sz="2400" dirty="0" smtClean="0">
              <a:solidFill>
                <a:prstClr val="white"/>
              </a:solidFill>
            </a:endParaRPr>
          </a:p>
        </p:txBody>
      </p:sp>
      <p:pic>
        <p:nvPicPr>
          <p:cNvPr id="6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56" y="6896"/>
            <a:ext cx="6424138" cy="7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303" y="5661248"/>
            <a:ext cx="1732881" cy="830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pPr algn="ctr" defTabSz="956884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Направления </a:t>
            </a:r>
          </a:p>
          <a:p>
            <a:pPr algn="ctr" defTabSz="956884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деятельности</a:t>
            </a:r>
            <a:endParaRPr lang="ru-RU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defTabSz="956884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по проекту:</a:t>
            </a:r>
            <a:endParaRPr lang="ru-RU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AutoShape 226"/>
          <p:cNvSpPr>
            <a:spLocks noChangeArrowheads="1"/>
          </p:cNvSpPr>
          <p:nvPr/>
        </p:nvSpPr>
        <p:spPr bwMode="auto">
          <a:xfrm rot="21447851">
            <a:off x="3014524" y="690035"/>
            <a:ext cx="2495875" cy="1262189"/>
          </a:xfrm>
          <a:prstGeom prst="cloudCallout">
            <a:avLst>
              <a:gd name="adj1" fmla="val 47881"/>
              <a:gd name="adj2" fmla="val 13181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УПРАЖНЕНИЯ ДЛЯ ПАМЯТИ</a:t>
            </a:r>
            <a:endParaRPr lang="pt-PT" altLang="ru-RU" sz="1600" b="1" dirty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" name="AutoShape 226"/>
          <p:cNvSpPr>
            <a:spLocks noChangeArrowheads="1"/>
          </p:cNvSpPr>
          <p:nvPr/>
        </p:nvSpPr>
        <p:spPr bwMode="auto">
          <a:xfrm rot="865814">
            <a:off x="5060922" y="3817157"/>
            <a:ext cx="2046492" cy="1030575"/>
          </a:xfrm>
          <a:prstGeom prst="cloudCallout">
            <a:avLst>
              <a:gd name="adj1" fmla="val -13720"/>
              <a:gd name="adj2" fmla="val 13446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МАНДАЛА - ТЕРАПИЯ</a:t>
            </a:r>
          </a:p>
        </p:txBody>
      </p:sp>
      <p:sp>
        <p:nvSpPr>
          <p:cNvPr id="5" name="AutoShape 226"/>
          <p:cNvSpPr>
            <a:spLocks noChangeArrowheads="1"/>
          </p:cNvSpPr>
          <p:nvPr/>
        </p:nvSpPr>
        <p:spPr bwMode="auto">
          <a:xfrm rot="20752616">
            <a:off x="544976" y="1065002"/>
            <a:ext cx="2083294" cy="1164539"/>
          </a:xfrm>
          <a:prstGeom prst="cloudCallout">
            <a:avLst>
              <a:gd name="adj1" fmla="val 32485"/>
              <a:gd name="adj2" fmla="val 10655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ИГРЫ ДЛЯ УМА</a:t>
            </a:r>
            <a:endParaRPr lang="pt-PT" altLang="ru-RU" sz="1600" b="1" dirty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AutoShape 226"/>
          <p:cNvSpPr>
            <a:spLocks noChangeArrowheads="1"/>
          </p:cNvSpPr>
          <p:nvPr/>
        </p:nvSpPr>
        <p:spPr bwMode="auto">
          <a:xfrm>
            <a:off x="3611061" y="2309769"/>
            <a:ext cx="2220749" cy="1257021"/>
          </a:xfrm>
          <a:prstGeom prst="cloudCallout">
            <a:avLst>
              <a:gd name="adj1" fmla="val 7351"/>
              <a:gd name="adj2" fmla="val 13299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НЕЙРОБИКА</a:t>
            </a:r>
            <a:endParaRPr lang="pt-PT" altLang="ru-RU" sz="1600" b="1" dirty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" name="AutoShape 226"/>
          <p:cNvSpPr>
            <a:spLocks noChangeArrowheads="1"/>
          </p:cNvSpPr>
          <p:nvPr/>
        </p:nvSpPr>
        <p:spPr bwMode="auto">
          <a:xfrm rot="21121399">
            <a:off x="385311" y="2945757"/>
            <a:ext cx="2222841" cy="1111479"/>
          </a:xfrm>
          <a:prstGeom prst="cloudCallout">
            <a:avLst>
              <a:gd name="adj1" fmla="val 9925"/>
              <a:gd name="adj2" fmla="val 14681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АРТ-ТЕРАПИЯ</a:t>
            </a:r>
            <a:endParaRPr lang="pt-PT" altLang="ru-RU" sz="1600" b="1" dirty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AutoShape 226"/>
          <p:cNvSpPr>
            <a:spLocks noChangeArrowheads="1"/>
          </p:cNvSpPr>
          <p:nvPr/>
        </p:nvSpPr>
        <p:spPr bwMode="auto">
          <a:xfrm rot="1554685">
            <a:off x="5892007" y="778092"/>
            <a:ext cx="2623074" cy="1730503"/>
          </a:xfrm>
          <a:prstGeom prst="cloudCallout">
            <a:avLst>
              <a:gd name="adj1" fmla="val -23792"/>
              <a:gd name="adj2" fmla="val 14564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ОСНОВЫ БЕЗОПАСНОСТИ ЖИЗНЕДЕЯТЕЛЬНОСТИ</a:t>
            </a:r>
            <a:endParaRPr lang="pt-PT" altLang="ru-RU" sz="1400" b="1" dirty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9" name="AutoShape 226"/>
          <p:cNvSpPr>
            <a:spLocks noChangeArrowheads="1"/>
          </p:cNvSpPr>
          <p:nvPr/>
        </p:nvSpPr>
        <p:spPr bwMode="auto">
          <a:xfrm rot="944593">
            <a:off x="6384037" y="2678727"/>
            <a:ext cx="2665293" cy="1434364"/>
          </a:xfrm>
          <a:prstGeom prst="cloudCallout">
            <a:avLst>
              <a:gd name="adj1" fmla="val -7834"/>
              <a:gd name="adj2" fmla="val 14066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ГИМНАСТИКА  (ЦИГУН, ПАЛЬЧИКОВАЯ)</a:t>
            </a:r>
            <a:endParaRPr lang="pt-PT" altLang="ru-RU" sz="1500" b="1" dirty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0" name="AutoShape 226"/>
          <p:cNvSpPr>
            <a:spLocks noChangeArrowheads="1"/>
          </p:cNvSpPr>
          <p:nvPr/>
        </p:nvSpPr>
        <p:spPr bwMode="auto">
          <a:xfrm rot="21121399">
            <a:off x="2335731" y="3775388"/>
            <a:ext cx="2193380" cy="1132774"/>
          </a:xfrm>
          <a:prstGeom prst="cloudCallout">
            <a:avLst>
              <a:gd name="adj1" fmla="val -16312"/>
              <a:gd name="adj2" fmla="val 10723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3424" tIns="41713" rIns="83424" bIns="41713"/>
          <a:lstStyle/>
          <a:p>
            <a:pPr algn="ctr" defTabSz="83469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414142"/>
                </a:solidFill>
                <a:latin typeface="Arial" panose="020B0604020202020204" pitchFamily="34" charset="0"/>
                <a:cs typeface="Arial" charset="0"/>
              </a:rPr>
              <a:t>СЛОВО, РЕЧЬ, ЧТЕНИЕ</a:t>
            </a:r>
            <a:endParaRPr lang="pt-PT" altLang="ru-RU" sz="1600" b="1" dirty="0">
              <a:solidFill>
                <a:srgbClr val="414142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050" name="Picture 2" descr="F:\ПРОЕКТЫ\Проекты 2022г\c99737b3de92d243e2f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74840"/>
            <a:ext cx="2603128" cy="1789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7848" y="119675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Нейробика</a:t>
            </a:r>
            <a:endParaRPr lang="ru-RU" sz="3600" b="1" dirty="0"/>
          </a:p>
        </p:txBody>
      </p:sp>
      <p:pic>
        <p:nvPicPr>
          <p:cNvPr id="3" name="Picture 4" descr="F:\ПРОЕКТЫ\Проекты 2022г\выборка фото\шкапурина (74)-гольцов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2" y="285293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ПРОЕКТЫ\Проекты 2022г\выборка фото\шкапурина (2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711296" cy="49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7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ОЕКТЫ\Проекты 2022г\Методический материал - проект НейрофитнесДома - 2022г\Нейробика\2023-02-21_16-37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7982" y="149489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Мандала</a:t>
            </a:r>
            <a:r>
              <a:rPr lang="ru-RU" sz="3600" b="1" dirty="0" smtClean="0"/>
              <a:t> - терапия</a:t>
            </a:r>
            <a:endParaRPr lang="ru-RU" sz="3600" b="1" dirty="0"/>
          </a:p>
        </p:txBody>
      </p:sp>
      <p:pic>
        <p:nvPicPr>
          <p:cNvPr id="4" name="Picture 4" descr="F:\ПРОЕКТЫ\Проекты 2022г\выборка фото\заречный (5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РОЕКТЫ\Проекты 2022г\выборка фото\жажлево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9450"/>
            <a:ext cx="4764021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8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177107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Гимнастика</a:t>
            </a:r>
            <a:endParaRPr lang="ru-RU" sz="3600" b="1" dirty="0"/>
          </a:p>
        </p:txBody>
      </p:sp>
      <p:pic>
        <p:nvPicPr>
          <p:cNvPr id="3" name="Picture 3" descr="F:\ПРОЕКТЫ\Проекты 2022г\выборка фото\есиплево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9051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ПРОЕКТЫ\Проекты 2022г\выборка фото\шкапурина (12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504837" cy="33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РОЕКТЫ\Проекты 2022г\ЗАЩИТА ПРОЕКТА В ДЕПАРТАМЕНТЕ- март-2023\2023-02-22_13-30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70" y="6897"/>
            <a:ext cx="5328323" cy="6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13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455</TotalTime>
  <Words>225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CSO</dc:creator>
  <cp:lastModifiedBy>CSO</cp:lastModifiedBy>
  <cp:revision>33</cp:revision>
  <dcterms:created xsi:type="dcterms:W3CDTF">2022-11-24T11:15:49Z</dcterms:created>
  <dcterms:modified xsi:type="dcterms:W3CDTF">2023-02-22T11:02:47Z</dcterms:modified>
</cp:coreProperties>
</file>