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94" r:id="rId4"/>
    <p:sldId id="283" r:id="rId5"/>
    <p:sldId id="296" r:id="rId6"/>
    <p:sldId id="295" r:id="rId7"/>
    <p:sldId id="291" r:id="rId8"/>
    <p:sldId id="284" r:id="rId9"/>
    <p:sldId id="292" r:id="rId10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3D5"/>
    <a:srgbClr val="2480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67"/>
    <p:restoredTop sz="94355"/>
  </p:normalViewPr>
  <p:slideViewPr>
    <p:cSldViewPr snapToGrid="0" snapToObjects="1">
      <p:cViewPr varScale="1">
        <p:scale>
          <a:sx n="69" d="100"/>
          <a:sy n="69" d="100"/>
        </p:scale>
        <p:origin x="-73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463F9-AC7C-EE41-95DA-6CD77958C203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192B-A7F2-BD4A-B96A-F466A2B56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900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F192B-A7F2-BD4A-B96A-F466A2B564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C285-43A3-034E-A1B0-6E99DED76AAB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" y="3457575"/>
            <a:ext cx="2857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#</a:t>
            </a:r>
            <a:r>
              <a:rPr lang="ru-RU" sz="3200" b="1" dirty="0" smtClean="0">
                <a:latin typeface="Arial" charset="0"/>
                <a:ea typeface="Arial" charset="0"/>
                <a:cs typeface="Arial" charset="0"/>
              </a:rPr>
              <a:t>зОжигаем35</a:t>
            </a:r>
            <a:endParaRPr lang="ru-RU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4587479"/>
            <a:ext cx="321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charset="0"/>
                <a:ea typeface="Arial" charset="0"/>
                <a:cs typeface="Arial" charset="0"/>
              </a:rPr>
              <a:t>Вологодская область</a:t>
            </a:r>
            <a:endParaRPr lang="ru-RU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5482770"/>
            <a:ext cx="264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Arial" charset="0"/>
                <a:ea typeface="Arial" charset="0"/>
                <a:cs typeface="Arial" charset="0"/>
              </a:rPr>
              <a:t>Егарева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 Валентина</a:t>
            </a:r>
            <a:endParaRPr lang="ru-RU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172161"/>
            <a:ext cx="5843588" cy="32854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50" t="2469" r="17339"/>
          <a:stretch/>
        </p:blipFill>
        <p:spPr>
          <a:xfrm>
            <a:off x="6624805" y="1231558"/>
            <a:ext cx="3544986" cy="264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126" b="24739"/>
          <a:stretch/>
        </p:blipFill>
        <p:spPr>
          <a:xfrm>
            <a:off x="4554856" y="3627935"/>
            <a:ext cx="7530648" cy="300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661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95" y="750715"/>
            <a:ext cx="10515600" cy="1325563"/>
          </a:xfrm>
        </p:spPr>
        <p:txBody>
          <a:bodyPr/>
          <a:lstStyle/>
          <a:p>
            <a:r>
              <a:rPr lang="ru-RU" b="1" dirty="0">
                <a:latin typeface="Arial" charset="0"/>
                <a:ea typeface="Arial" charset="0"/>
                <a:cs typeface="Arial" charset="0"/>
              </a:rPr>
              <a:t>Описание проблемы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6942" y="1825496"/>
            <a:ext cx="1096821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sz="2400" dirty="0"/>
              <a:t>Одной из особенностей современного образа жизни является </a:t>
            </a:r>
            <a:r>
              <a:rPr lang="ru-RU" sz="2400" dirty="0" smtClean="0"/>
              <a:t>недостаточная двигательная активность и проблемы с лишним весом у граждан старшего возраста.</a:t>
            </a:r>
          </a:p>
          <a:p>
            <a:pPr marL="12700" lvl="1"/>
            <a:endParaRPr lang="ru-RU" sz="2400" b="1" u="sng" dirty="0" smtClean="0"/>
          </a:p>
          <a:p>
            <a:pPr marL="12700" lvl="1"/>
            <a:r>
              <a:rPr lang="ru-RU" sz="2400" b="1" u="sng" dirty="0" smtClean="0"/>
              <a:t>И этому есть ряд причин</a:t>
            </a:r>
            <a:r>
              <a:rPr lang="ru-RU" sz="2400" dirty="0" smtClean="0"/>
              <a:t>:</a:t>
            </a:r>
          </a:p>
          <a:p>
            <a:pPr marL="12700" lvl="1"/>
            <a:endParaRPr lang="ru-RU" sz="2400" dirty="0" smtClean="0"/>
          </a:p>
          <a:p>
            <a:pPr marL="12700" lvl="1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200" i="1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6942" y="3950546"/>
            <a:ext cx="11402458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charset="2"/>
              <a:buChar char="§"/>
            </a:pPr>
            <a:r>
              <a:rPr lang="ru-RU" sz="2400" dirty="0" smtClean="0"/>
              <a:t>незнание с чего начинать занятия спортом; 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§"/>
            </a:pPr>
            <a:r>
              <a:rPr lang="ru-RU" sz="2400" dirty="0" smtClean="0">
                <a:latin typeface="Arial" charset="0"/>
                <a:ea typeface="Arial" charset="0"/>
                <a:cs typeface="Arial" charset="0"/>
              </a:rPr>
              <a:t>недостаточно знаний в области правильного питания.</a:t>
            </a:r>
            <a:endParaRPr lang="ru-RU" sz="2400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endParaRPr lang="ru-RU" sz="2400" i="1" dirty="0">
              <a:effectLst/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endParaRPr lang="ru-RU" i="1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62" y="2681504"/>
            <a:ext cx="1797849" cy="1797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103" y="3464198"/>
            <a:ext cx="2636167" cy="1756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49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69525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Arial" charset="0"/>
                <a:ea typeface="Arial" charset="0"/>
                <a:cs typeface="Arial" charset="0"/>
              </a:rPr>
              <a:t>Механизм решения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4572" y="1313227"/>
            <a:ext cx="116007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just">
              <a:spcAft>
                <a:spcPts val="0"/>
              </a:spcAft>
            </a:pPr>
            <a:r>
              <a:rPr lang="ru-RU" sz="2400" u="sng" dirty="0"/>
              <a:t>Проект предполагает реализацию </a:t>
            </a:r>
            <a:r>
              <a:rPr lang="ru-RU" sz="2400" u="sng" dirty="0" smtClean="0"/>
              <a:t>4 блоков</a:t>
            </a:r>
            <a:r>
              <a:rPr lang="ru-RU" sz="2400" dirty="0" smtClean="0"/>
              <a:t> </a:t>
            </a:r>
          </a:p>
          <a:p>
            <a:pPr marL="12700" lvl="1" algn="just">
              <a:spcAft>
                <a:spcPts val="0"/>
              </a:spcAft>
            </a:pPr>
            <a:endParaRPr lang="ru-RU" sz="2400" dirty="0"/>
          </a:p>
          <a:p>
            <a:pPr marL="12700" lvl="1" algn="just">
              <a:spcAft>
                <a:spcPts val="0"/>
              </a:spcAft>
            </a:pPr>
            <a:r>
              <a:rPr lang="ru-RU" sz="2400" b="1" dirty="0" smtClean="0"/>
              <a:t>1 </a:t>
            </a:r>
            <a:r>
              <a:rPr lang="ru-RU" sz="2400" b="1" dirty="0"/>
              <a:t>Блок. Проведение комплекса </a:t>
            </a:r>
            <a:r>
              <a:rPr lang="ru-RU" sz="2400" b="1" dirty="0" smtClean="0"/>
              <a:t>бесплатных</a:t>
            </a:r>
          </a:p>
          <a:p>
            <a:pPr marL="12700" lvl="1" algn="just">
              <a:spcAft>
                <a:spcPts val="0"/>
              </a:spcAft>
            </a:pPr>
            <a:r>
              <a:rPr lang="ru-RU" sz="2400" b="1" dirty="0" smtClean="0"/>
              <a:t> занятий по </a:t>
            </a:r>
            <a:r>
              <a:rPr lang="ru-RU" sz="2400" b="1" dirty="0"/>
              <a:t>ведению здорового образа </a:t>
            </a:r>
            <a:r>
              <a:rPr lang="ru-RU" sz="2400" b="1" dirty="0" smtClean="0"/>
              <a:t>жизни;</a:t>
            </a:r>
          </a:p>
          <a:p>
            <a:pPr marL="12700" lvl="1" algn="just">
              <a:spcAft>
                <a:spcPts val="0"/>
              </a:spcAft>
            </a:pPr>
            <a:endParaRPr lang="ru-RU" sz="2000" dirty="0" smtClean="0"/>
          </a:p>
          <a:p>
            <a:pPr marL="12700" lvl="1" algn="just">
              <a:spcAft>
                <a:spcPts val="0"/>
              </a:spcAft>
            </a:pPr>
            <a:endParaRPr lang="ru-RU" sz="22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84" t="5170" r="4865" b="8386"/>
          <a:stretch/>
        </p:blipFill>
        <p:spPr>
          <a:xfrm>
            <a:off x="8340275" y="3990801"/>
            <a:ext cx="3635058" cy="257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69525" y="2867891"/>
            <a:ext cx="750481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just">
              <a:spcAft>
                <a:spcPts val="0"/>
              </a:spcAft>
              <a:buFont typeface="Arial" charset="0"/>
              <a:buChar char="•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Тренировки по системе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Пилатес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(2 раза в неделю вторник и четверг. Система включает в себя упражнения для всех частей тела. Большинство упражнений комплекса ориентированы на работу позвоночника, снятия с него напряжения, растягивание мышц и повышение уровня пластичности тела. Для занятий разработан комплекс упражнений соответствующий возрастной категории занимающихся. )</a:t>
            </a:r>
          </a:p>
          <a:p>
            <a:pPr marL="12700" lvl="1" algn="just">
              <a:spcAft>
                <a:spcPts val="0"/>
              </a:spcAft>
              <a:buFont typeface="Arial" charset="0"/>
              <a:buChar char="•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Ритмика 55+ </a:t>
            </a:r>
            <a:r>
              <a:rPr lang="ru-RU" sz="2400" dirty="0" smtClean="0"/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раза в неделю понедельник и пятница. Движения под музыку улучшают координацию движений, тренируют чувство ритма, музыкальный слух,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память.И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наконец, это просто весело и приносит удовольствие, а хорошее настроение – это очень важно!)</a:t>
            </a:r>
          </a:p>
          <a:p>
            <a:pPr marL="12700" lvl="1" algn="just">
              <a:spcAft>
                <a:spcPts val="0"/>
              </a:spcAft>
            </a:pPr>
            <a:endParaRPr lang="ru-RU" sz="2400" dirty="0"/>
          </a:p>
          <a:p>
            <a:pPr marL="12700" lvl="1" algn="just">
              <a:spcAft>
                <a:spcPts val="0"/>
              </a:spcAft>
            </a:pPr>
            <a:endParaRPr lang="ru-RU" sz="2000" dirty="0" smtClean="0"/>
          </a:p>
          <a:p>
            <a:pPr marL="12700" lvl="1" algn="just">
              <a:spcAft>
                <a:spcPts val="0"/>
              </a:spcAft>
            </a:pPr>
            <a:endParaRPr lang="ru-RU" sz="22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Рисунок 13" descr="XG2KA65SM-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342" y="1010219"/>
            <a:ext cx="3974109" cy="298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869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4297" y="0"/>
            <a:ext cx="10515600" cy="1325563"/>
          </a:xfrm>
        </p:spPr>
        <p:txBody>
          <a:bodyPr/>
          <a:lstStyle/>
          <a:p>
            <a:r>
              <a:rPr lang="ru-RU" b="1" dirty="0">
                <a:latin typeface="Arial" charset="0"/>
                <a:ea typeface="Arial" charset="0"/>
                <a:cs typeface="Arial" charset="0"/>
              </a:rPr>
              <a:t>Механизм решения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4572" y="1313227"/>
            <a:ext cx="116007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just">
              <a:spcAft>
                <a:spcPts val="0"/>
              </a:spcAft>
            </a:pPr>
            <a:r>
              <a:rPr lang="ru-RU" sz="2400" b="1" dirty="0" smtClean="0"/>
              <a:t>2. </a:t>
            </a:r>
            <a:r>
              <a:rPr lang="ru-RU" sz="2400" b="1" dirty="0"/>
              <a:t>Блок. </a:t>
            </a:r>
            <a:r>
              <a:rPr lang="ru-RU" sz="2400" b="1" dirty="0" smtClean="0"/>
              <a:t>Наставничество</a:t>
            </a:r>
            <a:endParaRPr lang="ru-RU" sz="2000" dirty="0" smtClean="0"/>
          </a:p>
          <a:p>
            <a:pPr marL="12700" lvl="1" algn="just">
              <a:spcAft>
                <a:spcPts val="0"/>
              </a:spcAft>
            </a:pPr>
            <a:endParaRPr lang="ru-RU" sz="2000" dirty="0" smtClean="0"/>
          </a:p>
          <a:p>
            <a:pPr marL="12700" lvl="1" algn="just">
              <a:spcAft>
                <a:spcPts val="0"/>
              </a:spcAft>
            </a:pPr>
            <a:endParaRPr lang="ru-RU" sz="2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572" y="1970741"/>
            <a:ext cx="750481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just">
              <a:spcAft>
                <a:spcPts val="0"/>
              </a:spcAft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волонтеров подростков, детей  из малообеспеченных, многодетных, находящихся в трудной жизненной  ситуации семей, а также замещающих семей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семей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которые взяли на воспитание ребёнка из сиротского учреждения)</a:t>
            </a:r>
          </a:p>
          <a:p>
            <a:pPr marL="12700" lvl="1" algn="just">
              <a:spcAft>
                <a:spcPts val="0"/>
              </a:spcAft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занятий по суставной и дыхательной гимнастике с инвалидами посещающими группу реабилитации</a:t>
            </a:r>
          </a:p>
          <a:p>
            <a:pPr marL="12700" lvl="1" algn="just">
              <a:spcAft>
                <a:spcPts val="0"/>
              </a:spcAft>
            </a:pPr>
            <a:endParaRPr lang="ru-RU" sz="2400" dirty="0"/>
          </a:p>
          <a:p>
            <a:pPr marL="12700" lvl="1" algn="just">
              <a:spcAft>
                <a:spcPts val="0"/>
              </a:spcAft>
            </a:pPr>
            <a:endParaRPr lang="ru-RU" sz="2000" dirty="0" smtClean="0"/>
          </a:p>
          <a:p>
            <a:pPr marL="12700" lvl="1" algn="just">
              <a:spcAft>
                <a:spcPts val="0"/>
              </a:spcAft>
            </a:pPr>
            <a:endParaRPr lang="ru-RU" sz="22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Рисунок 13" descr="wRr_efq2F2Y.jpg"/>
          <p:cNvPicPr>
            <a:picLocks noChangeAspect="1"/>
          </p:cNvPicPr>
          <p:nvPr/>
        </p:nvPicPr>
        <p:blipFill>
          <a:blip r:embed="rId3"/>
          <a:srcRect l="20948" t="11789" r="23940" b="11238"/>
          <a:stretch>
            <a:fillRect/>
          </a:stretch>
        </p:blipFill>
        <p:spPr>
          <a:xfrm>
            <a:off x="8485911" y="429545"/>
            <a:ext cx="3489422" cy="2741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ATK4vnnuJP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322" y="3737053"/>
            <a:ext cx="3830011" cy="2833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wuBeb0xi_5A.jpg"/>
          <p:cNvPicPr>
            <a:picLocks noChangeAspect="1"/>
          </p:cNvPicPr>
          <p:nvPr/>
        </p:nvPicPr>
        <p:blipFill>
          <a:blip r:embed="rId5"/>
          <a:srcRect l="3485" t="32727" r="17879" b="9697"/>
          <a:stretch>
            <a:fillRect/>
          </a:stretch>
        </p:blipFill>
        <p:spPr>
          <a:xfrm>
            <a:off x="374572" y="4517674"/>
            <a:ext cx="3726872" cy="2046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hRoNcuf_9rQ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297" y="4410158"/>
            <a:ext cx="3006048" cy="2261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869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4297" y="356079"/>
            <a:ext cx="10515600" cy="1325563"/>
          </a:xfrm>
        </p:spPr>
        <p:txBody>
          <a:bodyPr/>
          <a:lstStyle/>
          <a:p>
            <a:r>
              <a:rPr lang="ru-RU" b="1" dirty="0">
                <a:latin typeface="Arial" charset="0"/>
                <a:ea typeface="Arial" charset="0"/>
                <a:cs typeface="Arial" charset="0"/>
              </a:rPr>
              <a:t>Механизм решения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4572" y="1313227"/>
            <a:ext cx="11600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just">
              <a:spcAft>
                <a:spcPts val="0"/>
              </a:spcAft>
            </a:pPr>
            <a:r>
              <a:rPr lang="ru-RU" sz="2400" b="1" dirty="0" smtClean="0"/>
              <a:t>3 </a:t>
            </a:r>
            <a:r>
              <a:rPr lang="ru-RU" sz="2400" b="1" dirty="0"/>
              <a:t>Блок. Организация тематических «недель» </a:t>
            </a:r>
            <a:r>
              <a:rPr lang="ru-RU" sz="2400" b="1" dirty="0" smtClean="0"/>
              <a:t>по</a:t>
            </a:r>
          </a:p>
          <a:p>
            <a:pPr marL="12700" lvl="1" algn="just">
              <a:spcAft>
                <a:spcPts val="0"/>
              </a:spcAft>
            </a:pPr>
            <a:r>
              <a:rPr lang="ru-RU" sz="2400" b="1" dirty="0" smtClean="0"/>
              <a:t> </a:t>
            </a:r>
            <a:r>
              <a:rPr lang="ru-RU" sz="2400" b="1" dirty="0"/>
              <a:t>профилактике различных видов </a:t>
            </a:r>
            <a:r>
              <a:rPr lang="ru-RU" sz="2400" b="1" dirty="0" smtClean="0"/>
              <a:t>заболеваемости </a:t>
            </a:r>
          </a:p>
          <a:p>
            <a:pPr marL="12700" lvl="1" algn="just">
              <a:spcAft>
                <a:spcPts val="0"/>
              </a:spcAft>
            </a:pPr>
            <a:endParaRPr lang="ru-RU" sz="2000" dirty="0" smtClean="0"/>
          </a:p>
          <a:p>
            <a:pPr marL="12700" lvl="1" algn="just">
              <a:spcAft>
                <a:spcPts val="0"/>
              </a:spcAft>
            </a:pPr>
            <a:endParaRPr lang="ru-RU" sz="22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457" y="224463"/>
            <a:ext cx="3619876" cy="271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74572" y="2313709"/>
            <a:ext cx="75048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just">
              <a:spcAft>
                <a:spcPts val="0"/>
              </a:spcAft>
            </a:pPr>
            <a:endParaRPr lang="ru-RU" sz="2400" dirty="0"/>
          </a:p>
          <a:p>
            <a:pPr marL="12700" lvl="1" algn="just">
              <a:spcAft>
                <a:spcPts val="0"/>
              </a:spcAft>
            </a:pPr>
            <a:endParaRPr lang="ru-RU" sz="2000" dirty="0" smtClean="0"/>
          </a:p>
          <a:p>
            <a:pPr marL="12700" lvl="1" algn="just">
              <a:spcAft>
                <a:spcPts val="0"/>
              </a:spcAft>
            </a:pPr>
            <a:endParaRPr lang="ru-RU" sz="2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4572" y="2313709"/>
            <a:ext cx="750481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just">
              <a:spcAft>
                <a:spcPts val="0"/>
              </a:spcAft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акций по выдаче листовок по ЗОЖ</a:t>
            </a:r>
          </a:p>
          <a:p>
            <a:pPr marL="12700" lvl="1" algn="just">
              <a:spcAft>
                <a:spcPts val="0"/>
              </a:spcAft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во Всероссийских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флешмобах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/>
              <a:t>Я </a:t>
            </a:r>
            <a:r>
              <a:rPr lang="ru-RU" sz="2000" i="1" dirty="0" smtClean="0"/>
              <a:t>за</a:t>
            </a:r>
            <a:r>
              <a:rPr lang="ru-RU" sz="2000" dirty="0" smtClean="0"/>
              <a:t> </a:t>
            </a:r>
            <a:r>
              <a:rPr lang="ru-RU" sz="2000" i="1" dirty="0" smtClean="0"/>
              <a:t>некурящую</a:t>
            </a:r>
            <a:r>
              <a:rPr lang="ru-RU" sz="2000" dirty="0" smtClean="0"/>
              <a:t> Россию. А ты?)</a:t>
            </a:r>
          </a:p>
          <a:p>
            <a:pPr marL="12700" lvl="1" algn="just">
              <a:spcAft>
                <a:spcPts val="0"/>
              </a:spcAft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Популяризация потребления овощей и фруктов</a:t>
            </a:r>
          </a:p>
          <a:p>
            <a:pPr marL="12700" lvl="1" algn="just">
              <a:spcAft>
                <a:spcPts val="0"/>
              </a:spcAft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 о правильном питании (</a:t>
            </a:r>
            <a:r>
              <a:rPr lang="ru-RU" sz="2000" dirty="0" smtClean="0"/>
              <a:t>Тарелка здорового питания)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lvl="1" algn="just">
              <a:spcAft>
                <a:spcPts val="0"/>
              </a:spcAft>
            </a:pPr>
            <a:endParaRPr lang="ru-RU" sz="2400" dirty="0"/>
          </a:p>
          <a:p>
            <a:pPr marL="12700" lvl="1" algn="just">
              <a:spcAft>
                <a:spcPts val="0"/>
              </a:spcAft>
            </a:pPr>
            <a:endParaRPr lang="ru-RU" sz="2000" dirty="0" smtClean="0"/>
          </a:p>
          <a:p>
            <a:pPr marL="12700" lvl="1" algn="just">
              <a:spcAft>
                <a:spcPts val="0"/>
              </a:spcAft>
            </a:pPr>
            <a:endParaRPr lang="ru-RU" sz="22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Рисунок 14" descr="w08-Z62Ro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457" y="2939370"/>
            <a:ext cx="3691604" cy="2768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RAzq5hpuo3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163" y="4093144"/>
            <a:ext cx="3686475" cy="276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Aa_2WJfw1I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87" y="4129423"/>
            <a:ext cx="3638102" cy="272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869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4297" y="356079"/>
            <a:ext cx="10515600" cy="1325563"/>
          </a:xfrm>
        </p:spPr>
        <p:txBody>
          <a:bodyPr/>
          <a:lstStyle/>
          <a:p>
            <a:r>
              <a:rPr lang="ru-RU" b="1" dirty="0">
                <a:latin typeface="Arial" charset="0"/>
                <a:ea typeface="Arial" charset="0"/>
                <a:cs typeface="Arial" charset="0"/>
              </a:rPr>
              <a:t>Механизм решения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4572" y="1313227"/>
            <a:ext cx="1160076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just">
              <a:spcAft>
                <a:spcPts val="0"/>
              </a:spcAft>
            </a:pPr>
            <a:r>
              <a:rPr lang="ru-RU" sz="2400" dirty="0" smtClean="0"/>
              <a:t>4 </a:t>
            </a:r>
            <a:r>
              <a:rPr lang="ru-RU" sz="2400" dirty="0"/>
              <a:t>Блок. Организация и участие спортивных </a:t>
            </a:r>
            <a:endParaRPr lang="ru-RU" sz="2400" dirty="0" smtClean="0"/>
          </a:p>
          <a:p>
            <a:pPr marL="12700" lvl="1" algn="just">
              <a:spcAft>
                <a:spcPts val="0"/>
              </a:spcAft>
            </a:pPr>
            <a:r>
              <a:rPr lang="ru-RU" sz="2400" dirty="0" smtClean="0"/>
              <a:t>мероприятий направленных </a:t>
            </a:r>
            <a:r>
              <a:rPr lang="ru-RU" sz="2400" dirty="0"/>
              <a:t>на ведение </a:t>
            </a:r>
            <a:r>
              <a:rPr lang="ru-RU" sz="2400" dirty="0" smtClean="0"/>
              <a:t>здорового</a:t>
            </a:r>
          </a:p>
          <a:p>
            <a:pPr marL="12700" lvl="1" algn="just">
              <a:spcAft>
                <a:spcPts val="0"/>
              </a:spcAft>
            </a:pPr>
            <a:r>
              <a:rPr lang="ru-RU" sz="2400" dirty="0" smtClean="0"/>
              <a:t> </a:t>
            </a:r>
            <a:r>
              <a:rPr lang="ru-RU" sz="2400" dirty="0"/>
              <a:t>образа жизни.</a:t>
            </a:r>
            <a:endParaRPr lang="ru-RU" sz="2400" dirty="0" smtClean="0"/>
          </a:p>
          <a:p>
            <a:pPr marL="12700" lvl="1" algn="just">
              <a:spcAft>
                <a:spcPts val="0"/>
              </a:spcAft>
            </a:pPr>
            <a:endParaRPr lang="ru-RU" sz="22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95" y="471174"/>
            <a:ext cx="4160538" cy="311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zdOCBdobVz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023" y="3588327"/>
            <a:ext cx="3972310" cy="2982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8003023" y="3823855"/>
            <a:ext cx="397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Лыжня России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003023" y="3034145"/>
            <a:ext cx="397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Кросс нации</a:t>
            </a:r>
            <a:endParaRPr lang="ru-RU" dirty="0"/>
          </a:p>
        </p:txBody>
      </p:sp>
      <p:pic>
        <p:nvPicPr>
          <p:cNvPr id="16" name="Рисунок 15" descr="wkvrILwadl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3187"/>
            <a:ext cx="3970850" cy="266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-431858" y="4364182"/>
            <a:ext cx="397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Велопробег</a:t>
            </a:r>
            <a:endParaRPr lang="ru-RU" dirty="0"/>
          </a:p>
        </p:txBody>
      </p:sp>
      <p:pic>
        <p:nvPicPr>
          <p:cNvPr id="18" name="Рисунок 17" descr="HyVnoUX7ht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6577" y="4193187"/>
            <a:ext cx="3408218" cy="255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4030713" y="4193187"/>
            <a:ext cx="397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 </a:t>
            </a:r>
            <a:r>
              <a:rPr lang="ru-RU" dirty="0" err="1" smtClean="0"/>
              <a:t>тыс</a:t>
            </a:r>
            <a:r>
              <a:rPr lang="ru-RU" dirty="0" smtClean="0"/>
              <a:t> шагов к жизни</a:t>
            </a:r>
            <a:endParaRPr lang="ru-RU" dirty="0"/>
          </a:p>
        </p:txBody>
      </p:sp>
      <p:pic>
        <p:nvPicPr>
          <p:cNvPr id="21" name="Рисунок 20" descr="X4KbCqfQiM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8727" y="2220978"/>
            <a:ext cx="4836068" cy="197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-431858" y="3034145"/>
            <a:ext cx="397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Областная спартакиада</a:t>
            </a:r>
          </a:p>
          <a:p>
            <a:pPr algn="ctr"/>
            <a:r>
              <a:rPr lang="ru-RU" dirty="0" smtClean="0"/>
              <a:t>«серебряных» волонтеров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69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5992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Arial" charset="0"/>
                <a:ea typeface="Arial" charset="0"/>
                <a:cs typeface="Arial" charset="0"/>
              </a:rPr>
              <a:t>Уникальность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5992" y="1325563"/>
            <a:ext cx="733946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just"/>
            <a:r>
              <a:rPr lang="ru-RU" sz="2000" dirty="0" smtClean="0"/>
              <a:t>Клубы </a:t>
            </a:r>
            <a:r>
              <a:rPr lang="ru-RU" sz="2000" dirty="0"/>
              <a:t>для занятий по </a:t>
            </a:r>
            <a:r>
              <a:rPr lang="ru-RU" sz="2000" dirty="0" smtClean="0"/>
              <a:t>ЗОЖ для граждан старшего возраста </a:t>
            </a:r>
            <a:r>
              <a:rPr lang="ru-RU" sz="2000" dirty="0"/>
              <a:t>на территории округа работают только на базе центра «Забота</a:t>
            </a:r>
            <a:r>
              <a:rPr lang="ru-RU" sz="2000" dirty="0" smtClean="0"/>
              <a:t>» и проводятся бесплатно. Благодаря посещению клубов «серебряные» волонтеры находят друзей, становятся более увереннее и  добиваются отличных результатов в спорте и в сдаче норм ГТО.</a:t>
            </a:r>
            <a:endParaRPr lang="ru-RU" sz="2000" dirty="0"/>
          </a:p>
          <a:p>
            <a:pPr marL="12700" lvl="1" algn="just">
              <a:spcAft>
                <a:spcPts val="0"/>
              </a:spcAft>
            </a:pPr>
            <a:endParaRPr lang="ru-RU" sz="2200" i="1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8" y="4042043"/>
            <a:ext cx="3069410" cy="271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99" y="1134346"/>
            <a:ext cx="3584675" cy="268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19" y="4150605"/>
            <a:ext cx="3609860" cy="2707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93" y="4042043"/>
            <a:ext cx="3745735" cy="280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022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23301" y="1135520"/>
            <a:ext cx="10515600" cy="1325563"/>
          </a:xfrm>
        </p:spPr>
        <p:txBody>
          <a:bodyPr/>
          <a:lstStyle/>
          <a:p>
            <a:r>
              <a:rPr lang="ru-RU" b="1" dirty="0">
                <a:latin typeface="Arial" charset="0"/>
                <a:ea typeface="Arial" charset="0"/>
                <a:cs typeface="Arial" charset="0"/>
              </a:rPr>
              <a:t>Ключевые 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081" y="1964353"/>
            <a:ext cx="102778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>
              <a:spcAft>
                <a:spcPts val="0"/>
              </a:spcAft>
            </a:pPr>
            <a:endParaRPr lang="ru-RU" sz="2400" i="1" dirty="0" smtClean="0">
              <a:latin typeface="Arial" charset="0"/>
              <a:ea typeface="Arial" charset="0"/>
              <a:cs typeface="Arial" charset="0"/>
            </a:endParaRPr>
          </a:p>
          <a:p>
            <a:pPr marL="12700" lvl="1">
              <a:spcAft>
                <a:spcPts val="0"/>
              </a:spcAft>
            </a:pP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Более 300 человек приняли участие в проекте:</a:t>
            </a:r>
          </a:p>
          <a:p>
            <a:pPr marL="12700" lvl="1">
              <a:spcAft>
                <a:spcPts val="0"/>
              </a:spcAft>
            </a:pPr>
            <a:endParaRPr lang="ru-RU" sz="2400" i="1" dirty="0">
              <a:latin typeface="Arial" charset="0"/>
              <a:ea typeface="Arial" charset="0"/>
              <a:cs typeface="Arial" charset="0"/>
            </a:endParaRPr>
          </a:p>
          <a:p>
            <a:pPr marL="3556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Arial" charset="0"/>
                <a:ea typeface="Arial" charset="0"/>
                <a:cs typeface="Arial" charset="0"/>
              </a:rPr>
              <a:t>«Серебряные» волонтеры </a:t>
            </a:r>
            <a:r>
              <a:rPr lang="mr-IN" sz="2000" i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2000" i="1" dirty="0" smtClean="0">
                <a:latin typeface="Arial" charset="0"/>
                <a:ea typeface="Arial" charset="0"/>
                <a:cs typeface="Arial" charset="0"/>
              </a:rPr>
              <a:t>50 человек;</a:t>
            </a:r>
          </a:p>
          <a:p>
            <a:pPr marL="3556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Arial" charset="0"/>
                <a:ea typeface="Arial" charset="0"/>
                <a:cs typeface="Arial" charset="0"/>
              </a:rPr>
              <a:t> Дети - 45 человек;</a:t>
            </a:r>
          </a:p>
          <a:p>
            <a:pPr marL="3556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Arial" charset="0"/>
                <a:ea typeface="Arial" charset="0"/>
                <a:cs typeface="Arial" charset="0"/>
              </a:rPr>
              <a:t> Замещающие семьи - 40 человек;</a:t>
            </a:r>
          </a:p>
          <a:p>
            <a:pPr marL="3556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Arial" charset="0"/>
                <a:ea typeface="Arial" charset="0"/>
                <a:cs typeface="Arial" charset="0"/>
              </a:rPr>
              <a:t> Ветераны – 60 человек;</a:t>
            </a:r>
          </a:p>
          <a:p>
            <a:pPr marL="3556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Arial" charset="0"/>
                <a:ea typeface="Arial" charset="0"/>
                <a:cs typeface="Arial" charset="0"/>
              </a:rPr>
              <a:t>Волонтеры подростки - 50 человек;</a:t>
            </a:r>
          </a:p>
          <a:p>
            <a:pPr marL="3556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Arial" charset="0"/>
                <a:ea typeface="Arial" charset="0"/>
                <a:cs typeface="Arial" charset="0"/>
              </a:rPr>
              <a:t>Жители Усть-Кубинского муниципального округа - 100 человек.</a:t>
            </a:r>
            <a:endParaRPr lang="ru-RU" sz="2400" i="1" dirty="0">
              <a:latin typeface="Arial" charset="0"/>
              <a:ea typeface="Arial" charset="0"/>
              <a:cs typeface="Arial" charset="0"/>
            </a:endParaRPr>
          </a:p>
          <a:p>
            <a:pPr marL="12700" lvl="1">
              <a:spcAft>
                <a:spcPts val="0"/>
              </a:spcAft>
            </a:pPr>
            <a:endParaRPr lang="ru-RU" sz="2400" i="1" dirty="0">
              <a:latin typeface="Arial" charset="0"/>
              <a:ea typeface="Arial" charset="0"/>
              <a:cs typeface="Arial" charset="0"/>
            </a:endParaRPr>
          </a:p>
          <a:p>
            <a:pPr marL="12700" lvl="1">
              <a:spcAft>
                <a:spcPts val="0"/>
              </a:spcAft>
            </a:pP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Количество </a:t>
            </a: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>мероприятий </a:t>
            </a:r>
            <a:r>
              <a:rPr lang="mr-IN" sz="2400" i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53 </a:t>
            </a:r>
            <a:endParaRPr lang="ru-RU" sz="2400" i="1" dirty="0">
              <a:latin typeface="Arial" charset="0"/>
              <a:ea typeface="Arial" charset="0"/>
              <a:cs typeface="Arial" charset="0"/>
            </a:endParaRPr>
          </a:p>
          <a:p>
            <a:pPr marL="12700" lvl="1">
              <a:spcAft>
                <a:spcPts val="0"/>
              </a:spcAft>
            </a:pPr>
            <a:endParaRPr lang="ru-RU" sz="2400" i="1" dirty="0">
              <a:latin typeface="Arial" charset="0"/>
              <a:ea typeface="Arial" charset="0"/>
              <a:cs typeface="Arial" charset="0"/>
            </a:endParaRPr>
          </a:p>
          <a:p>
            <a:pPr marL="12700" lvl="1">
              <a:spcAft>
                <a:spcPts val="0"/>
              </a:spcAft>
            </a:pPr>
            <a:r>
              <a:rPr lang="ru-RU" sz="2400" i="1" dirty="0">
                <a:effectLst/>
                <a:latin typeface="Arial" charset="0"/>
                <a:ea typeface="Arial" charset="0"/>
                <a:cs typeface="Arial" charset="0"/>
              </a:rPr>
              <a:t>Количество публикаций </a:t>
            </a:r>
            <a:r>
              <a:rPr lang="mr-IN" sz="2400" i="1" dirty="0">
                <a:effectLst/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2400" i="1" dirty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i="1" dirty="0" smtClean="0">
                <a:effectLst/>
                <a:latin typeface="Arial" charset="0"/>
                <a:ea typeface="Arial" charset="0"/>
                <a:cs typeface="Arial" charset="0"/>
              </a:rPr>
              <a:t>53</a:t>
            </a:r>
            <a:endParaRPr lang="ru-RU" sz="2400" i="1" dirty="0">
              <a:effectLst/>
              <a:latin typeface="Arial" charset="0"/>
              <a:ea typeface="Arial" charset="0"/>
              <a:cs typeface="Arial" charset="0"/>
            </a:endParaRPr>
          </a:p>
          <a:p>
            <a:pPr marL="12700" lvl="1">
              <a:spcAft>
                <a:spcPts val="0"/>
              </a:spcAft>
            </a:pPr>
            <a:endParaRPr lang="ru-RU" sz="24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509"/>
          <a:stretch/>
        </p:blipFill>
        <p:spPr>
          <a:xfrm>
            <a:off x="8570346" y="711306"/>
            <a:ext cx="3621654" cy="213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047"/>
          <a:stretch/>
        </p:blipFill>
        <p:spPr>
          <a:xfrm>
            <a:off x="8471971" y="2845536"/>
            <a:ext cx="3511486" cy="186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94" y="2746384"/>
            <a:ext cx="1487871" cy="189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25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115" y="482695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ru-RU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b="1" dirty="0">
                <a:latin typeface="Arial" charset="0"/>
                <a:ea typeface="Arial" charset="0"/>
                <a:cs typeface="Arial" charset="0"/>
              </a:rPr>
            </a:br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Спасибо за внимание!</a:t>
            </a:r>
            <a:endParaRPr lang="ru-RU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95828" y="180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Никогда не поздно начать </a:t>
            </a:r>
            <a:r>
              <a:rPr lang="ru-RU" b="1" dirty="0" err="1" smtClean="0">
                <a:latin typeface="Arial" charset="0"/>
                <a:ea typeface="Arial" charset="0"/>
                <a:cs typeface="Arial" charset="0"/>
              </a:rPr>
              <a:t>зОжигать</a:t>
            </a:r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!</a:t>
            </a:r>
            <a:endParaRPr lang="ru-RU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Рисунок 7" descr="n8lfcn4hu6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28" y="1871544"/>
            <a:ext cx="4962702" cy="3726873"/>
          </a:xfrm>
          <a:prstGeom prst="rect">
            <a:avLst/>
          </a:prstGeom>
        </p:spPr>
      </p:pic>
      <p:pic>
        <p:nvPicPr>
          <p:cNvPr id="9" name="Рисунок 8" descr="CxB5gvS9Sy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437" y="1871543"/>
            <a:ext cx="5056992" cy="379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677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419</Words>
  <Application>Microsoft Office PowerPoint</Application>
  <PresentationFormat>Произвольный</PresentationFormat>
  <Paragraphs>62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Описание проблемы</vt:lpstr>
      <vt:lpstr>Механизм решения </vt:lpstr>
      <vt:lpstr>Механизм решения </vt:lpstr>
      <vt:lpstr>Механизм решения </vt:lpstr>
      <vt:lpstr>Механизм решения </vt:lpstr>
      <vt:lpstr>Уникальность проекта</vt:lpstr>
      <vt:lpstr>Ключевые результаты</vt:lpstr>
      <vt:lpstr>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USER</cp:lastModifiedBy>
  <cp:revision>110</cp:revision>
  <cp:lastPrinted>2023-09-20T06:11:19Z</cp:lastPrinted>
  <dcterms:created xsi:type="dcterms:W3CDTF">2019-08-18T15:07:00Z</dcterms:created>
  <dcterms:modified xsi:type="dcterms:W3CDTF">2024-07-21T19:40:41Z</dcterms:modified>
</cp:coreProperties>
</file>