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61" r:id="rId3"/>
    <p:sldId id="262" r:id="rId4"/>
    <p:sldId id="264" r:id="rId5"/>
    <p:sldId id="265" r:id="rId6"/>
    <p:sldId id="266" r:id="rId7"/>
    <p:sldId id="26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4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55D279-447A-4DE9-003F-C9C7CDB8A6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09041B-4F09-CC10-AE01-B695EF205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22DB6D-9DE4-E454-1624-03829DC6C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A8EBA-BC5D-463F-A6C8-C45B8714C103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325C0A-AADC-75E7-0971-065E2BA9A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CD9746-A929-57A6-C175-BD673BCEF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8684-78C2-43B5-888E-F07B7F49F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611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64790B-2CC4-3B9D-8236-1EF2837F5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846E130-0DC0-11A5-9DF4-5FE7E82FC5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F143D8-744C-E014-8BD7-AFA153C96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A8EBA-BC5D-463F-A6C8-C45B8714C103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87D42B-2547-E5E2-346A-83C75FC63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2F0704-957C-1765-CDDA-68A69FE9E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8684-78C2-43B5-888E-F07B7F49F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93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5D9332E-02E7-50F6-FAF7-F311890226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0E0D3CC-D835-5884-F2C3-C5119FCB41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58EEEC-48F8-3B8B-5493-AD55164CC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A8EBA-BC5D-463F-A6C8-C45B8714C103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796BCF-F3D7-4514-F308-0F2120368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03A715-A8AB-5AAE-E584-32A12876D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8684-78C2-43B5-888E-F07B7F49F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298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DB4851-6A6E-414D-D0F0-C7D4338E8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BF6373-D18D-05A7-ED4C-F521355A5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A6FD5C-8D86-EF60-3ABE-B6F99C76D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A8EBA-BC5D-463F-A6C8-C45B8714C103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0A0730-1635-183D-E1F9-AC7BB9CE4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5D7559-7570-8E4C-4AE6-FE3232A37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8684-78C2-43B5-888E-F07B7F49F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737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33001B-4288-B500-8A72-3626FC22F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34F454-74B2-29C3-5BA0-F7BD2FD5A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5BC644-8567-AA9C-C0AA-582C1E9D0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A8EBA-BC5D-463F-A6C8-C45B8714C103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35B51C-3721-70DC-9B50-7047708A9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0BF03A-EC72-15CD-AF77-65DFA95C8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8684-78C2-43B5-888E-F07B7F49F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772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869D3F-75C2-EC13-5AB6-D93EF7DC4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3F5738-CCED-D986-0BA0-A35EB1EE5E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3386CF5-A75F-AAE3-1541-BA9A13B7D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4E500B-D41E-C96F-B8A8-B73331249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A8EBA-BC5D-463F-A6C8-C45B8714C103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325F1C-F611-C486-51AF-EE9D4456F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6D6F0D-609B-B673-D20C-77DFF9647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8684-78C2-43B5-888E-F07B7F49F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656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A9EA12-99CB-7F99-5A5B-74B5B5648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856FD1-1158-2A19-F5B1-D29A559F8D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0168479-999A-5F7B-FBC0-7A863E4382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0E8E67D-6362-D2C8-AEB2-0A49718585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0D55F6F-DD90-CFC5-B037-B66A0999A9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BE1EC8E-4B0C-14C5-B080-EE551729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A8EBA-BC5D-463F-A6C8-C45B8714C103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ADFDEFC-BDF5-4BD2-AEE5-3A27362E0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99837CC-6622-C4FD-0283-D7EC2FEFA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8684-78C2-43B5-888E-F07B7F49F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952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92FCF1-25EE-D998-44C3-073BC129B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7A89E28-C7D7-8517-91D2-B6E2480D3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A8EBA-BC5D-463F-A6C8-C45B8714C103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224F3D9-7F7C-E5D4-3263-9BBC0DD53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7F6E2BF-6302-D9A8-3FC4-E2A929D81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8684-78C2-43B5-888E-F07B7F49F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74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DD08C36-515F-F012-2424-315FE0211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A8EBA-BC5D-463F-A6C8-C45B8714C103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3F73BC4-AFB9-B865-B921-FC181177C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B1DB466-818B-ABFD-1450-5E24533F0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8684-78C2-43B5-888E-F07B7F49F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123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3C2C0D-2AE3-95FC-8670-43C8AC2CE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52A8F9-F547-F8C4-D4DA-C6732BF00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9C711B-3DCD-A4B0-E393-A77F52BA6D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FEAE4B-44B9-6F31-9DED-9078206CF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A8EBA-BC5D-463F-A6C8-C45B8714C103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AA8E14-C3FB-66F5-A985-B99468BCD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946427-E559-D7BA-A154-C30319286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8684-78C2-43B5-888E-F07B7F49F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035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0557D9-0244-7A0E-8ED9-1FA1A57E2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08988D2-406B-BC18-71C2-A38D63EAAF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371158-ACB5-14AB-4B47-DB7DF1C51B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7E1C7E-F1AA-F4A3-1522-14F09115C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A8EBA-BC5D-463F-A6C8-C45B8714C103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A37577-604F-7C43-3200-31A9AD5D2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0265EF-ACD5-27D9-95F5-79B182A63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8684-78C2-43B5-888E-F07B7F49F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427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004E90-6106-02D3-9720-7AFB41B82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5752F3-03A9-7B4A-43E5-1AB353DB3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ADAFB2-FA14-7327-80AD-360FFCE023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A8EBA-BC5D-463F-A6C8-C45B8714C103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37B443-B509-EA3B-6B7E-DBDFD980B6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333B6E-EA0B-7E58-555E-15FA2CDA3A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8684-78C2-43B5-888E-F07B7F49F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348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FAC935E-97AC-3480-A150-7855B3B34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65600" y="674255"/>
            <a:ext cx="7195127" cy="3980872"/>
          </a:xfrm>
        </p:spPr>
        <p:txBody>
          <a:bodyPr anchor="b">
            <a:normAutofit/>
          </a:bodyPr>
          <a:lstStyle/>
          <a:p>
            <a:pPr>
              <a:spcBef>
                <a:spcPts val="0"/>
              </a:spcBef>
            </a:pPr>
            <a:r>
              <a:rPr lang="ru-RU" sz="2800" dirty="0">
                <a:ea typeface="Arial" panose="020B0604020202020204" pitchFamily="34" charset="0"/>
              </a:rPr>
              <a:t>Прегравидарная подготовка </a:t>
            </a:r>
          </a:p>
          <a:p>
            <a:pPr>
              <a:spcBef>
                <a:spcPts val="0"/>
              </a:spcBef>
            </a:pPr>
            <a:r>
              <a:rPr lang="ru-RU" sz="2800" dirty="0">
                <a:ea typeface="Arial" panose="020B0604020202020204" pitchFamily="34" charset="0"/>
              </a:rPr>
              <a:t>при снижении репродуктивного потенциала</a:t>
            </a:r>
            <a:endParaRPr lang="en-US" sz="2800" dirty="0">
              <a:ea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ru-RU" sz="2800" dirty="0">
                <a:ea typeface="Arial" panose="020B0604020202020204" pitchFamily="34" charset="0"/>
              </a:rPr>
              <a:t>как вклад в повышение </a:t>
            </a:r>
          </a:p>
          <a:p>
            <a:pPr>
              <a:spcBef>
                <a:spcPts val="0"/>
              </a:spcBef>
            </a:pPr>
            <a:r>
              <a:rPr lang="ru-RU" sz="2800" dirty="0">
                <a:ea typeface="Arial" panose="020B0604020202020204" pitchFamily="34" charset="0"/>
              </a:rPr>
              <a:t>показателей рождаемости </a:t>
            </a:r>
          </a:p>
          <a:p>
            <a:pPr algn="l"/>
            <a:endParaRPr lang="ru-RU" sz="17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8" name="Picture 12">
            <a:extLst>
              <a:ext uri="{FF2B5EF4-FFF2-40B4-BE49-F238E27FC236}">
                <a16:creationId xmlns:a16="http://schemas.microsoft.com/office/drawing/2014/main" id="{1B406E17-1E53-3771-266B-125962A2C4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3" r="55194"/>
          <a:stretch/>
        </p:blipFill>
        <p:spPr bwMode="auto">
          <a:xfrm>
            <a:off x="0" y="0"/>
            <a:ext cx="4119513" cy="6858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011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штриховой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ABA0F80-AFA6-E967-E329-8570751F3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325" y="1022825"/>
            <a:ext cx="3876675" cy="4511199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FAC935E-97AC-3480-A150-7855B3B34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05250" y="943983"/>
            <a:ext cx="5038725" cy="5204389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ru-RU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 протяжении последнего десятилетия в Воронежской области нарастает естественная убыль населения и снижается число женщин репродуктивного возраста. </a:t>
            </a:r>
          </a:p>
          <a:p>
            <a:pPr>
              <a:lnSpc>
                <a:spcPct val="115000"/>
              </a:lnSpc>
            </a:pPr>
            <a:r>
              <a:rPr lang="ru-RU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</a:p>
          <a:p>
            <a:pPr>
              <a:lnSpc>
                <a:spcPct val="115000"/>
              </a:lnSpc>
            </a:pPr>
            <a:r>
              <a:rPr lang="ru-RU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Ключевая социальная тенденция последних лет — поздняя реализация репродуктивных планов. Средний возраст матери при рождении ребёнка превышает 28 лет.</a:t>
            </a:r>
          </a:p>
          <a:p>
            <a:pPr>
              <a:lnSpc>
                <a:spcPct val="115000"/>
              </a:lnSpc>
            </a:pPr>
            <a:endParaRPr lang="ru-RU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ru-RU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 этом фоне на первое место среди задач акушерско-гинекологической службы выходит борьба за каждую наступившую беременность.</a:t>
            </a:r>
          </a:p>
          <a:p>
            <a:pPr>
              <a:lnSpc>
                <a:spcPct val="115000"/>
              </a:lnSpc>
            </a:pPr>
            <a:endParaRPr lang="ru-RU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ru-RU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FED09B43-26F9-C08C-5410-259E724572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3" r="55194"/>
          <a:stretch/>
        </p:blipFill>
        <p:spPr bwMode="auto">
          <a:xfrm>
            <a:off x="0" y="0"/>
            <a:ext cx="4119513" cy="6858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0D61421-1AA0-7B2D-D42F-7B1FF076F226}"/>
              </a:ext>
            </a:extLst>
          </p:cNvPr>
          <p:cNvSpPr/>
          <p:nvPr/>
        </p:nvSpPr>
        <p:spPr>
          <a:xfrm>
            <a:off x="10259760" y="233660"/>
            <a:ext cx="511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?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D843817-3762-91DC-0092-506EAD1BD201}"/>
              </a:ext>
            </a:extLst>
          </p:cNvPr>
          <p:cNvSpPr/>
          <p:nvPr/>
        </p:nvSpPr>
        <p:spPr>
          <a:xfrm>
            <a:off x="10774110" y="281285"/>
            <a:ext cx="511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20699999"/>
              </a:camera>
              <a:lightRig rig="threePt" dir="t"/>
            </a:scene3d>
          </a:bodyPr>
          <a:lstStyle/>
          <a:p>
            <a:pPr algn="ctr"/>
            <a:r>
              <a:rPr lang="ru-RU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?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D2F89E3-F51F-5ECC-C540-FD304F5BF93B}"/>
              </a:ext>
            </a:extLst>
          </p:cNvPr>
          <p:cNvSpPr/>
          <p:nvPr/>
        </p:nvSpPr>
        <p:spPr>
          <a:xfrm>
            <a:off x="9697785" y="300335"/>
            <a:ext cx="511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1200000"/>
              </a:camera>
              <a:lightRig rig="threePt" dir="t"/>
            </a:scene3d>
          </a:bodyPr>
          <a:lstStyle/>
          <a:p>
            <a:pPr algn="ctr"/>
            <a:r>
              <a:rPr lang="ru-RU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86010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1ABC53F-46E4-BE56-0E7A-145833F5932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10942" y="139944"/>
            <a:ext cx="4181058" cy="3429312"/>
          </a:xfrm>
          <a:prstGeom prst="rect">
            <a:avLst/>
          </a:prstGeom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BC984365-938D-CA89-39DE-B647B2BAE9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3" r="55194"/>
          <a:stretch/>
        </p:blipFill>
        <p:spPr bwMode="auto">
          <a:xfrm>
            <a:off x="0" y="0"/>
            <a:ext cx="4119513" cy="6858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FAC935E-97AC-3480-A150-7855B3B34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2826" y="360685"/>
            <a:ext cx="4533900" cy="4806864"/>
          </a:xfrm>
        </p:spPr>
        <p:txBody>
          <a:bodyPr>
            <a:normAutofit/>
          </a:bodyPr>
          <a:lstStyle/>
          <a:p>
            <a:r>
              <a:rPr lang="ru-RU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 возрастом происходит «накопление» гинекологической патологии – появление и прогрессирование гинекологических заболеваний. </a:t>
            </a:r>
            <a:endParaRPr lang="ru-RU" sz="18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ru-RU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Кроме того, пациенткам приходится сталкиваться с последствиями проведенного хирургического лечения.</a:t>
            </a:r>
            <a:endParaRPr lang="ru-RU" sz="18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ru-RU" sz="1800" dirty="0">
                <a:latin typeface="Arial" panose="020B0604020202020204" pitchFamily="34" charset="0"/>
                <a:ea typeface="Arial" panose="020B0604020202020204" pitchFamily="34" charset="0"/>
              </a:rPr>
              <a:t>Женщины со сниженным в результате гинекологических заболеваний репродуктивным потенциалом нуждаются в специальной подготовке к беременности, включая не только витаминотерапию, но и санацию заболеваний, при необходимости – хирургическую коррекцию, реабилитационные мероприятия, физиотерапию и пр.</a:t>
            </a:r>
            <a:endParaRPr lang="ru-RU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ru-RU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6" name="Рисунок 5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EFBE2529-4BF3-8D2E-BFF9-D15780F07C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687" y="5023735"/>
            <a:ext cx="3270847" cy="17139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Облачко с текстом: овальное 9">
            <a:extLst>
              <a:ext uri="{FF2B5EF4-FFF2-40B4-BE49-F238E27FC236}">
                <a16:creationId xmlns:a16="http://schemas.microsoft.com/office/drawing/2014/main" id="{22A613B4-D70F-E79F-3C4D-13DB107B52E8}"/>
              </a:ext>
            </a:extLst>
          </p:cNvPr>
          <p:cNvSpPr/>
          <p:nvPr/>
        </p:nvSpPr>
        <p:spPr>
          <a:xfrm>
            <a:off x="8865193" y="3724275"/>
            <a:ext cx="3212507" cy="1478155"/>
          </a:xfrm>
          <a:prstGeom prst="wedgeEllipseCallout">
            <a:avLst>
              <a:gd name="adj1" fmla="val -42283"/>
              <a:gd name="adj2" fmla="val 63383"/>
            </a:avLst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Случаи предрака шейки матки, выявленные у женщин репродуктивного возраста в Перинатальном центре Воронежа в 2022 году, данные годового отчета</a:t>
            </a:r>
          </a:p>
        </p:txBody>
      </p:sp>
    </p:spTree>
    <p:extLst>
      <p:ext uri="{BB962C8B-B14F-4D97-AF65-F5344CB8AC3E}">
        <p14:creationId xmlns:p14="http://schemas.microsoft.com/office/powerpoint/2010/main" val="3673211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FAC935E-97AC-3480-A150-7855B3B34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9651" y="0"/>
            <a:ext cx="8077200" cy="2127904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ru-RU" sz="4500" dirty="0">
                <a:latin typeface="Arial" panose="020B0604020202020204" pitchFamily="34" charset="0"/>
                <a:ea typeface="Arial" panose="020B0604020202020204" pitchFamily="34" charset="0"/>
              </a:rPr>
              <a:t>Согласно программе прегравидарной подготовки, 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ru-RU" sz="4500" dirty="0">
                <a:latin typeface="Arial" panose="020B0604020202020204" pitchFamily="34" charset="0"/>
                <a:ea typeface="Arial" panose="020B0604020202020204" pitchFamily="34" charset="0"/>
              </a:rPr>
              <a:t>при</a:t>
            </a:r>
            <a:r>
              <a:rPr lang="ru-RU" sz="4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планировании беременности пациентками с отягощённым акушерско-гинекологическим анамнезом врачи женских консультаций направляют их для лечения и дообследования 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ru-RU" sz="4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 консультативно-диагностическое отделение 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ru-RU" sz="4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Перинатального центра.</a:t>
            </a:r>
            <a:endParaRPr lang="ru-RU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endParaRPr lang="ru-RU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endParaRPr lang="ru-RU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endParaRPr lang="ru-RU" sz="1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5" name="Picture 12">
            <a:extLst>
              <a:ext uri="{FF2B5EF4-FFF2-40B4-BE49-F238E27FC236}">
                <a16:creationId xmlns:a16="http://schemas.microsoft.com/office/drawing/2014/main" id="{C322230E-4D0B-CEFD-220F-58F9BD488A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3" r="55194"/>
          <a:stretch/>
        </p:blipFill>
        <p:spPr bwMode="auto">
          <a:xfrm>
            <a:off x="0" y="277412"/>
            <a:ext cx="3952875" cy="658058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76C630-575E-7B47-9135-EB1B6D23E690}"/>
              </a:ext>
            </a:extLst>
          </p:cNvPr>
          <p:cNvSpPr txBox="1"/>
          <p:nvPr/>
        </p:nvSpPr>
        <p:spPr>
          <a:xfrm>
            <a:off x="8382000" y="2014495"/>
            <a:ext cx="3735938" cy="48435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Связь между гинекологами районных и городских консультаций с КДО осуществляется </a:t>
            </a:r>
            <a:r>
              <a:rPr lang="ru-RU" dirty="0">
                <a:latin typeface="Arial" panose="020B0604020202020204" pitchFamily="34" charset="0"/>
                <a:ea typeface="Arial" panose="020B0604020202020204" pitchFamily="34" charset="0"/>
              </a:rPr>
              <a:t>с  </a:t>
            </a:r>
            <a:r>
              <a:rPr lang="ru-RU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помощью телемедицины, ЭМИС, через кураторов районов и главных внештатных специалистов, многие из которых являются сотрудниками КДО. В рамках проекта прегравидарной подготовки проводится целенаправленный поиск и выявление пациенток с отягощённым анамнезом для приглашения в КДО.</a:t>
            </a:r>
          </a:p>
        </p:txBody>
      </p:sp>
      <p:pic>
        <p:nvPicPr>
          <p:cNvPr id="11" name="Рисунок 10" descr="Изображение выглядит как текст, газета&#10;&#10;Автоматически созданное описание">
            <a:extLst>
              <a:ext uri="{FF2B5EF4-FFF2-40B4-BE49-F238E27FC236}">
                <a16:creationId xmlns:a16="http://schemas.microsoft.com/office/drawing/2014/main" id="{2BBB950A-9E62-EFB2-F5E9-F88C9A02BF9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605" y="2158711"/>
            <a:ext cx="4841772" cy="339436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3" name="Рисунок 12" descr="Изображение выглядит как трава, на открытом воздухе, небо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E882FA51-5863-3FA8-57CF-7F165CE456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8" t="7285" r="13039" b="21924"/>
          <a:stretch/>
        </p:blipFill>
        <p:spPr>
          <a:xfrm>
            <a:off x="8859305" y="0"/>
            <a:ext cx="3332695" cy="2243579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157873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2">
            <a:extLst>
              <a:ext uri="{FF2B5EF4-FFF2-40B4-BE49-F238E27FC236}">
                <a16:creationId xmlns:a16="http://schemas.microsoft.com/office/drawing/2014/main" id="{B96B4587-1ED1-2FF9-AC63-473693B0C1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3" r="55194"/>
          <a:stretch/>
        </p:blipFill>
        <p:spPr bwMode="auto">
          <a:xfrm>
            <a:off x="0" y="0"/>
            <a:ext cx="4119513" cy="6858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FAC935E-97AC-3480-A150-7855B3B34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86729" y="179462"/>
            <a:ext cx="3005271" cy="6528987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ru-RU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Особенностью отделения является связь с хирургическими отделениями Перинатального центра.</a:t>
            </a:r>
          </a:p>
          <a:p>
            <a:pPr>
              <a:lnSpc>
                <a:spcPct val="115000"/>
              </a:lnSpc>
            </a:pPr>
            <a:r>
              <a:rPr lang="ru-RU" sz="1600" dirty="0">
                <a:latin typeface="Arial" panose="020B0604020202020204" pitchFamily="34" charset="0"/>
                <a:ea typeface="Arial" panose="020B0604020202020204" pitchFamily="34" charset="0"/>
              </a:rPr>
              <a:t>В </a:t>
            </a:r>
            <a:r>
              <a:rPr lang="ru-RU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рамках отделения работает хирургическая комиссия для выбора оптимальной оперативной тактики при необходимости коррекции гинекологической патологии (метропластика, циркляж, миомэктомия и др.)</a:t>
            </a:r>
          </a:p>
          <a:p>
            <a:pPr>
              <a:lnSpc>
                <a:spcPct val="115000"/>
              </a:lnSpc>
            </a:pPr>
            <a:r>
              <a:rPr lang="ru-RU" sz="1600" dirty="0">
                <a:latin typeface="Arial" panose="020B0604020202020204" pitchFamily="34" charset="0"/>
                <a:ea typeface="Arial" panose="020B0604020202020204" pitchFamily="34" charset="0"/>
              </a:rPr>
              <a:t>А</a:t>
            </a:r>
            <a:r>
              <a:rPr lang="ru-RU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также существует возможность в рамках программы прегравидарной подготовки сразу передавать под наблюдение КДО пациенток, перенесших хирургические вмешательства, чреватые  снижением репродуктивного потенциала.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335A4E84-BC77-B4ED-CF5A-368E04B1880C}"/>
              </a:ext>
            </a:extLst>
          </p:cNvPr>
          <p:cNvSpPr/>
          <p:nvPr/>
        </p:nvSpPr>
        <p:spPr>
          <a:xfrm>
            <a:off x="4050708" y="2700471"/>
            <a:ext cx="3255948" cy="11622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Консультативно-диагностическое отделение 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00BF3EC8-A281-288D-489E-676CA5B1AB66}"/>
              </a:ext>
            </a:extLst>
          </p:cNvPr>
          <p:cNvSpPr/>
          <p:nvPr/>
        </p:nvSpPr>
        <p:spPr>
          <a:xfrm>
            <a:off x="4597637" y="675119"/>
            <a:ext cx="2136449" cy="108531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Приёмы по гинекологической эндокринологии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BCF295D-0EF0-5D50-3C74-C94ED6E049D9}"/>
              </a:ext>
            </a:extLst>
          </p:cNvPr>
          <p:cNvSpPr/>
          <p:nvPr/>
        </p:nvSpPr>
        <p:spPr>
          <a:xfrm>
            <a:off x="2338698" y="1408633"/>
            <a:ext cx="2136449" cy="1061102"/>
          </a:xfrm>
          <a:prstGeom prst="roundRect">
            <a:avLst/>
          </a:prstGeom>
          <a:solidFill>
            <a:schemeClr val="bg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Приёмы по патологии шейки матки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CBDCAF1-E6B3-762F-4222-793B698ADEBA}"/>
              </a:ext>
            </a:extLst>
          </p:cNvPr>
          <p:cNvSpPr/>
          <p:nvPr/>
        </p:nvSpPr>
        <p:spPr>
          <a:xfrm>
            <a:off x="6987612" y="1407210"/>
            <a:ext cx="2136449" cy="11308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Приёмы по воспалительным и опухолевым  заболеваниям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78C1456B-BCEE-D0B9-58F8-AB5A1DD79F2F}"/>
              </a:ext>
            </a:extLst>
          </p:cNvPr>
          <p:cNvSpPr/>
          <p:nvPr/>
        </p:nvSpPr>
        <p:spPr>
          <a:xfrm>
            <a:off x="4610454" y="4777099"/>
            <a:ext cx="2166361" cy="116222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Приём уролога-андролога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4FE615A2-C083-AC19-5397-F40FDCDD4718}"/>
              </a:ext>
            </a:extLst>
          </p:cNvPr>
          <p:cNvSpPr/>
          <p:nvPr/>
        </p:nvSpPr>
        <p:spPr>
          <a:xfrm>
            <a:off x="7053127" y="4042162"/>
            <a:ext cx="2136449" cy="11878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Приём психолога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404D7CB-6652-DDBE-E79E-CFC65C5F353E}"/>
              </a:ext>
            </a:extLst>
          </p:cNvPr>
          <p:cNvSpPr/>
          <p:nvPr/>
        </p:nvSpPr>
        <p:spPr>
          <a:xfrm>
            <a:off x="2317333" y="4110528"/>
            <a:ext cx="2136449" cy="1128046"/>
          </a:xfrm>
          <a:prstGeom prst="roundRect">
            <a:avLst/>
          </a:prstGeom>
          <a:solidFill>
            <a:schemeClr val="bg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Приём терапевта</a:t>
            </a: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367AD086-9A1B-D584-C79D-9135BBCED1E6}"/>
              </a:ext>
            </a:extLst>
          </p:cNvPr>
          <p:cNvCxnSpPr>
            <a:stCxn id="2" idx="0"/>
            <a:endCxn id="4" idx="2"/>
          </p:cNvCxnSpPr>
          <p:nvPr/>
        </p:nvCxnSpPr>
        <p:spPr>
          <a:xfrm flipH="1" flipV="1">
            <a:off x="5665862" y="1760433"/>
            <a:ext cx="12820" cy="940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896BC6A5-5F35-81B1-21FC-9A556E55F4E6}"/>
              </a:ext>
            </a:extLst>
          </p:cNvPr>
          <p:cNvCxnSpPr>
            <a:cxnSpLocks/>
            <a:stCxn id="2" idx="2"/>
            <a:endCxn id="8" idx="0"/>
          </p:cNvCxnSpPr>
          <p:nvPr/>
        </p:nvCxnSpPr>
        <p:spPr>
          <a:xfrm>
            <a:off x="5678682" y="3862699"/>
            <a:ext cx="14953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3218ED84-4CB7-9D7B-D095-44852AA486EA}"/>
              </a:ext>
            </a:extLst>
          </p:cNvPr>
          <p:cNvCxnSpPr>
            <a:stCxn id="2" idx="1"/>
            <a:endCxn id="13" idx="0"/>
          </p:cNvCxnSpPr>
          <p:nvPr/>
        </p:nvCxnSpPr>
        <p:spPr>
          <a:xfrm flipH="1">
            <a:off x="3385558" y="3281585"/>
            <a:ext cx="665150" cy="828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2A2741D6-4096-21EC-F117-B6B542084F4E}"/>
              </a:ext>
            </a:extLst>
          </p:cNvPr>
          <p:cNvCxnSpPr>
            <a:stCxn id="2" idx="1"/>
            <a:endCxn id="5" idx="2"/>
          </p:cNvCxnSpPr>
          <p:nvPr/>
        </p:nvCxnSpPr>
        <p:spPr>
          <a:xfrm flipH="1" flipV="1">
            <a:off x="3406923" y="2469735"/>
            <a:ext cx="643785" cy="811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09648DD3-0E2D-3389-2610-13F6AABB744A}"/>
              </a:ext>
            </a:extLst>
          </p:cNvPr>
          <p:cNvCxnSpPr>
            <a:stCxn id="2" idx="3"/>
            <a:endCxn id="6" idx="2"/>
          </p:cNvCxnSpPr>
          <p:nvPr/>
        </p:nvCxnSpPr>
        <p:spPr>
          <a:xfrm flipV="1">
            <a:off x="7306656" y="2538101"/>
            <a:ext cx="749181" cy="743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7F1A8EA8-B9A1-EAF4-E80B-C8770D9C8CE8}"/>
              </a:ext>
            </a:extLst>
          </p:cNvPr>
          <p:cNvCxnSpPr>
            <a:stCxn id="2" idx="3"/>
            <a:endCxn id="12" idx="0"/>
          </p:cNvCxnSpPr>
          <p:nvPr/>
        </p:nvCxnSpPr>
        <p:spPr>
          <a:xfrm>
            <a:off x="7306656" y="3281585"/>
            <a:ext cx="814696" cy="7605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687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594C4CD-09AC-BE3B-0D2E-2B1E88DC3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20896" cy="6858000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FAC935E-97AC-3480-A150-7855B3B34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0490" y="119641"/>
            <a:ext cx="6580261" cy="2418460"/>
          </a:xfrm>
        </p:spPr>
        <p:txBody>
          <a:bodyPr>
            <a:normAutofit lnSpcReduction="10000"/>
          </a:bodyPr>
          <a:lstStyle/>
          <a:p>
            <a:pPr>
              <a:lnSpc>
                <a:spcPct val="115000"/>
              </a:lnSpc>
            </a:pPr>
            <a:r>
              <a:rPr lang="ru-RU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Консультативно-диагностическое отделение имеет дневной стационар с возможностью проведения малых гинекологических операций. </a:t>
            </a:r>
          </a:p>
          <a:p>
            <a:pPr>
              <a:lnSpc>
                <a:spcPct val="115000"/>
              </a:lnSpc>
            </a:pPr>
            <a:r>
              <a:rPr lang="ru-RU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Налажено взаимодействие с физиотерапевтическим отделением Перинатального центра для максимального использования восстановительных возможностей физиотерапии.  </a:t>
            </a:r>
          </a:p>
          <a:p>
            <a:endParaRPr lang="ru-RU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457D348F-D77A-2851-3B57-ADA03F74482E}"/>
              </a:ext>
            </a:extLst>
          </p:cNvPr>
          <p:cNvSpPr/>
          <p:nvPr/>
        </p:nvSpPr>
        <p:spPr>
          <a:xfrm>
            <a:off x="5148486" y="2650176"/>
            <a:ext cx="2486825" cy="8802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Выработка стратегии квалифицированными специалистами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05B0AEDC-1E8C-A505-C225-8E79CD3E39FB}"/>
              </a:ext>
            </a:extLst>
          </p:cNvPr>
          <p:cNvSpPr/>
          <p:nvPr/>
        </p:nvSpPr>
        <p:spPr>
          <a:xfrm>
            <a:off x="1813310" y="5560997"/>
            <a:ext cx="2597922" cy="880217"/>
          </a:xfrm>
          <a:prstGeom prst="roundRect">
            <a:avLst/>
          </a:prstGeom>
          <a:solidFill>
            <a:schemeClr val="bg1"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психологическая помощь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9C3EC861-5951-A2C3-AB26-6ECAA808ADEA}"/>
              </a:ext>
            </a:extLst>
          </p:cNvPr>
          <p:cNvSpPr/>
          <p:nvPr/>
        </p:nvSpPr>
        <p:spPr>
          <a:xfrm>
            <a:off x="8409417" y="2504362"/>
            <a:ext cx="3620658" cy="11365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Лабораторная диагностика (инфекции, гормональный спектр, цитология)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CD9AD5A-7D07-48BB-BD60-320BC19FB75B}"/>
              </a:ext>
            </a:extLst>
          </p:cNvPr>
          <p:cNvSpPr/>
          <p:nvPr/>
        </p:nvSpPr>
        <p:spPr>
          <a:xfrm>
            <a:off x="5093294" y="5576752"/>
            <a:ext cx="2563738" cy="8802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реабилитация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DAC8C251-128A-FADE-7AF7-ADC82AC0D154}"/>
              </a:ext>
            </a:extLst>
          </p:cNvPr>
          <p:cNvSpPr/>
          <p:nvPr/>
        </p:nvSpPr>
        <p:spPr>
          <a:xfrm>
            <a:off x="5139937" y="4106609"/>
            <a:ext cx="2503917" cy="8802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Хирургическое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лечение</a:t>
            </a:r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FCBF81C0-8CAA-158D-38DF-86A711DC6C9E}"/>
              </a:ext>
            </a:extLst>
          </p:cNvPr>
          <p:cNvSpPr/>
          <p:nvPr/>
        </p:nvSpPr>
        <p:spPr>
          <a:xfrm>
            <a:off x="6276975" y="3533775"/>
            <a:ext cx="209550" cy="542925"/>
          </a:xfrm>
          <a:prstGeom prst="downArrow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618A6A8C-6EA1-F6A2-453B-5067F984D825}"/>
              </a:ext>
            </a:extLst>
          </p:cNvPr>
          <p:cNvSpPr/>
          <p:nvPr/>
        </p:nvSpPr>
        <p:spPr>
          <a:xfrm>
            <a:off x="6267450" y="5000625"/>
            <a:ext cx="209550" cy="542925"/>
          </a:xfrm>
          <a:prstGeom prst="downArrow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60017504-F5B0-50F8-BF9F-54EE3DE1D1F5}"/>
              </a:ext>
            </a:extLst>
          </p:cNvPr>
          <p:cNvSpPr/>
          <p:nvPr/>
        </p:nvSpPr>
        <p:spPr>
          <a:xfrm>
            <a:off x="4410075" y="5915025"/>
            <a:ext cx="666750" cy="219075"/>
          </a:xfrm>
          <a:prstGeom prst="rightArrow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: влево 18">
            <a:extLst>
              <a:ext uri="{FF2B5EF4-FFF2-40B4-BE49-F238E27FC236}">
                <a16:creationId xmlns:a16="http://schemas.microsoft.com/office/drawing/2014/main" id="{DEE15499-DBC9-4557-2355-4E397996EA4E}"/>
              </a:ext>
            </a:extLst>
          </p:cNvPr>
          <p:cNvSpPr/>
          <p:nvPr/>
        </p:nvSpPr>
        <p:spPr>
          <a:xfrm>
            <a:off x="7648575" y="2971800"/>
            <a:ext cx="762000" cy="219075"/>
          </a:xfrm>
          <a:prstGeom prst="leftArrow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41DE7D76-B69A-DEBE-70B6-30DF4F84D82D}"/>
              </a:ext>
            </a:extLst>
          </p:cNvPr>
          <p:cNvSpPr/>
          <p:nvPr/>
        </p:nvSpPr>
        <p:spPr>
          <a:xfrm>
            <a:off x="8431954" y="5597177"/>
            <a:ext cx="2823650" cy="9073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Учет по беременности в Перинатальном центре</a:t>
            </a:r>
          </a:p>
        </p:txBody>
      </p:sp>
      <p:sp>
        <p:nvSpPr>
          <p:cNvPr id="22" name="Стрелка: вправо 21">
            <a:extLst>
              <a:ext uri="{FF2B5EF4-FFF2-40B4-BE49-F238E27FC236}">
                <a16:creationId xmlns:a16="http://schemas.microsoft.com/office/drawing/2014/main" id="{C5AFEA92-A026-CC1B-9630-7BF2232679CF}"/>
              </a:ext>
            </a:extLst>
          </p:cNvPr>
          <p:cNvSpPr/>
          <p:nvPr/>
        </p:nvSpPr>
        <p:spPr>
          <a:xfrm>
            <a:off x="7673319" y="5910606"/>
            <a:ext cx="754243" cy="196784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718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штриховой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C633B8B9-834C-4248-36F6-6A07D5B992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325" y="1809767"/>
            <a:ext cx="3876675" cy="4511199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FAC935E-97AC-3480-A150-7855B3B34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875" y="692209"/>
            <a:ext cx="5979207" cy="5204389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ru-RU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</a:p>
          <a:p>
            <a:endParaRPr lang="ru-RU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3DFC4F1-36B0-3EDE-AD38-B4472491D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23240"/>
            <a:ext cx="3986753" cy="66347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3CDA47-5061-BD3A-6399-82A6F371DA54}"/>
              </a:ext>
            </a:extLst>
          </p:cNvPr>
          <p:cNvSpPr txBox="1"/>
          <p:nvPr/>
        </p:nvSpPr>
        <p:spPr>
          <a:xfrm>
            <a:off x="678731" y="112691"/>
            <a:ext cx="11123628" cy="16580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Консультативно-диагностическое отделение Перинатального центра идеально подходит для стратегического консультирования женщин со сниженным репродуктивным потенциалом.</a:t>
            </a:r>
          </a:p>
          <a:p>
            <a:pPr algn="ctr">
              <a:lnSpc>
                <a:spcPct val="115000"/>
              </a:lnSpc>
            </a:pPr>
            <a:r>
              <a:rPr lang="ru-RU" dirty="0">
                <a:latin typeface="Arial" panose="020B0604020202020204" pitchFamily="34" charset="0"/>
                <a:ea typeface="Arial" panose="020B0604020202020204" pitchFamily="34" charset="0"/>
              </a:rPr>
              <a:t>Целенаправленный поиск и всесторонняя подготовка таких пациенток к беременности обеспечивает снижение акушерских и перинатальных рисков и в конечном счете направлена на достижение здорового материнства. </a:t>
            </a:r>
            <a:r>
              <a:rPr lang="ru-RU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</a:p>
        </p:txBody>
      </p:sp>
      <p:pic>
        <p:nvPicPr>
          <p:cNvPr id="9" name="Рисунок 8" descr="Изображение выглядит как овощи&#10;&#10;Автоматически созданное описание">
            <a:extLst>
              <a:ext uri="{FF2B5EF4-FFF2-40B4-BE49-F238E27FC236}">
                <a16:creationId xmlns:a16="http://schemas.microsoft.com/office/drawing/2014/main" id="{F20ADE35-0D49-215E-0C76-1C0DDDFDF9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4" r="5417"/>
          <a:stretch/>
        </p:blipFill>
        <p:spPr>
          <a:xfrm>
            <a:off x="4557647" y="2320762"/>
            <a:ext cx="3948178" cy="4708688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6641604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</TotalTime>
  <Words>412</Words>
  <Application>Microsoft Office PowerPoint</Application>
  <PresentationFormat>Широкоэкранный</PresentationFormat>
  <Paragraphs>44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Source Sans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Nikolay</dc:creator>
  <cp:lastModifiedBy>Nikolay</cp:lastModifiedBy>
  <cp:revision>4</cp:revision>
  <dcterms:created xsi:type="dcterms:W3CDTF">2023-04-23T12:49:47Z</dcterms:created>
  <dcterms:modified xsi:type="dcterms:W3CDTF">2023-04-23T15:54:16Z</dcterms:modified>
</cp:coreProperties>
</file>