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05/07/2025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05/07/2025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05/07/2025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05/07/2025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05/07/2025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05/07/2025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05/07/2025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05/07/2025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05/07/2025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05/07/2025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05/07/2025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05/07/2025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5328745" cy="1463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Playfair Display" pitchFamily="2" charset="-52"/>
              </a:rPr>
              <a:t>Доброе детство-</a:t>
            </a:r>
          </a:p>
          <a:p>
            <a:pPr>
              <a:lnSpc>
                <a:spcPts val="57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Playfair Display" pitchFamily="2" charset="-52"/>
              </a:rPr>
              <a:t> равное детство</a:t>
            </a:r>
            <a:endParaRPr lang="ru-RU" sz="2400" b="1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1108239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err="1" smtClean="0">
                <a:solidFill>
                  <a:schemeClr val="bg1"/>
                </a:solidFill>
              </a:rPr>
              <a:t>Архарова</a:t>
            </a:r>
            <a:r>
              <a:rPr lang="ru-RU" sz="2000" dirty="0" smtClean="0">
                <a:solidFill>
                  <a:schemeClr val="bg1"/>
                </a:solidFill>
              </a:rPr>
              <a:t> Елена Геннадьевна – </a:t>
            </a:r>
            <a:r>
              <a:rPr lang="ru-RU" dirty="0" smtClean="0">
                <a:solidFill>
                  <a:schemeClr val="bg1"/>
                </a:solidFill>
              </a:rPr>
              <a:t>Заведующий отделением профилактики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   детской поликлиники ГАУЗ </a:t>
            </a:r>
            <a:r>
              <a:rPr lang="ru-RU" dirty="0" err="1" smtClean="0">
                <a:solidFill>
                  <a:schemeClr val="bg1"/>
                </a:solidFill>
              </a:rPr>
              <a:t>Бугульминская</a:t>
            </a:r>
            <a:r>
              <a:rPr lang="ru-RU" dirty="0" smtClean="0">
                <a:solidFill>
                  <a:schemeClr val="bg1"/>
                </a:solidFill>
              </a:rPr>
              <a:t> ЦРБ, к.м.н.,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</a:t>
            </a:r>
            <a:r>
              <a:rPr lang="ru-RU" dirty="0" smtClean="0">
                <a:solidFill>
                  <a:schemeClr val="bg1"/>
                </a:solidFill>
              </a:rPr>
              <a:t>Председатель Общественного Совета </a:t>
            </a:r>
            <a:r>
              <a:rPr lang="ru-RU" dirty="0" err="1" smtClean="0">
                <a:solidFill>
                  <a:schemeClr val="bg1"/>
                </a:solidFill>
              </a:rPr>
              <a:t>Бугульминского</a:t>
            </a:r>
            <a:r>
              <a:rPr lang="ru-RU" dirty="0" smtClean="0">
                <a:solidFill>
                  <a:schemeClr val="bg1"/>
                </a:solidFill>
              </a:rPr>
              <a:t> муниципального района, г. Бугульма, РТ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4708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Playfair Display" pitchFamily="2" charset="-52"/>
              </a:rPr>
              <a:t>Номинация </a:t>
            </a:r>
            <a:r>
              <a:rPr lang="ru-RU" sz="2800" dirty="0" err="1" smtClean="0">
                <a:solidFill>
                  <a:schemeClr val="bg1"/>
                </a:solidFill>
                <a:latin typeface="Playfair Display" pitchFamily="2" charset="-52"/>
              </a:rPr>
              <a:t>Здоровьесбережение</a:t>
            </a:r>
            <a:endParaRPr lang="ru-RU" sz="2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5530E-79C5-284F-89B7-F338A43EF98F}"/>
              </a:ext>
            </a:extLst>
          </p:cNvPr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каналы продвижения проекта, которые преимущественно будут использованы. Здесь важно указать: наименование ресурсов, предоставить конкретную ссылку на ресурс, указать относительно каждого канала продвижения инструменты продвижения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Канал продвижения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Описание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Канал продвижения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Описание</a:t>
            </a:r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Канал продвижения</a:t>
            </a:r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08238-87E7-474C-BF16-A126FCF8B25B}"/>
              </a:ext>
            </a:extLst>
          </p:cNvPr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какие ресурсы есть в проекте, в т.ч. Финансовые, организационные, информационные и пр.</a:t>
            </a:r>
          </a:p>
          <a:p>
            <a:r>
              <a:rPr lang="ru-RU" sz="1400" dirty="0"/>
              <a:t>Отдельно выделяются какие ресурсы требуются проекту для его воплощения и реализации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64946" y="2099909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Кадровые – медицинские работники, педагоги, воспитатели, преподаватели и </a:t>
            </a:r>
            <a:r>
              <a:rPr lang="ru-RU" dirty="0" err="1" smtClean="0"/>
              <a:t>пр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64945" y="3429000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Материально-техническая база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64946" y="4880581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информационные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5407233" y="1952331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FA4F9-94E1-1144-8DE5-0D8925FF38C7}"/>
              </a:ext>
            </a:extLst>
          </p:cNvPr>
          <p:cNvSpPr txBox="1"/>
          <p:nvPr/>
        </p:nvSpPr>
        <p:spPr>
          <a:xfrm>
            <a:off x="5430144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E10B5-5C98-214B-B668-E30FA4D791A5}"/>
              </a:ext>
            </a:extLst>
          </p:cNvPr>
          <p:cNvSpPr txBox="1"/>
          <p:nvPr/>
        </p:nvSpPr>
        <p:spPr>
          <a:xfrm>
            <a:off x="5447078" y="4645832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6.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6049906" y="2099909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финансовые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6096000" y="3429000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организационные 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D8DA8-821C-3645-BE4E-486D93BB2A07}"/>
              </a:ext>
            </a:extLst>
          </p:cNvPr>
          <p:cNvSpPr txBox="1"/>
          <p:nvPr/>
        </p:nvSpPr>
        <p:spPr>
          <a:xfrm>
            <a:off x="6096000" y="4880581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идейные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F225B-1883-E84F-B9DB-07AEBBF112D4}"/>
              </a:ext>
            </a:extLst>
          </p:cNvPr>
          <p:cNvSpPr txBox="1"/>
          <p:nvPr/>
        </p:nvSpPr>
        <p:spPr>
          <a:xfrm>
            <a:off x="599089" y="1162209"/>
            <a:ext cx="11037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Представляется информация о</a:t>
            </a:r>
          </a:p>
          <a:p>
            <a:pPr marL="342900" indent="-342900">
              <a:buAutoNum type="arabicParenR"/>
            </a:pPr>
            <a:r>
              <a:rPr lang="ru-RU" sz="1400" dirty="0"/>
              <a:t>Руководителе проекта: ФИО полностью, должность в </a:t>
            </a:r>
            <a:r>
              <a:rPr lang="ru-RU" sz="1400" dirty="0" err="1"/>
              <a:t>юр.лице</a:t>
            </a:r>
            <a:r>
              <a:rPr lang="ru-RU" sz="1400" dirty="0"/>
              <a:t> (если применимо), страна, регион, город, населенный пункт, где проживает, год рождения, фото, интересы, успешные аналогичные проекты (при наличии, обязательно с указанием ссылки в сети интернет или соцсетях)</a:t>
            </a:r>
          </a:p>
          <a:p>
            <a:pPr marL="342900" indent="-342900">
              <a:buFontTx/>
              <a:buAutoNum type="arabicParenR"/>
            </a:pPr>
            <a:r>
              <a:rPr lang="ru-RU" sz="1400" dirty="0"/>
              <a:t>Ключевых членов команды (до 3х): ФИО полностью, должность в </a:t>
            </a:r>
            <a:r>
              <a:rPr lang="ru-RU" sz="1400" dirty="0" err="1"/>
              <a:t>юр.лице</a:t>
            </a:r>
            <a:r>
              <a:rPr lang="ru-RU" sz="1400" dirty="0"/>
              <a:t> (если применимо), страна, регион, город, населенный пункт, где проживает, год рождения, фото – по каждому члену команды 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599090" y="3109150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" name="Овал 28">
            <a:extLst>
              <a:ext uri="{FF2B5EF4-FFF2-40B4-BE49-F238E27FC236}">
                <a16:creationId xmlns:a16="http://schemas.microsoft.com/office/drawing/2014/main" id="{6F5EF453-8BA8-5248-948E-4677620C92AA}"/>
              </a:ext>
            </a:extLst>
          </p:cNvPr>
          <p:cNvSpPr/>
          <p:nvPr/>
        </p:nvSpPr>
        <p:spPr>
          <a:xfrm>
            <a:off x="6423417" y="308834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223025" y="3129821"/>
            <a:ext cx="408092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Архарова</a:t>
            </a:r>
            <a:r>
              <a:rPr lang="ru-RU" sz="1400" dirty="0" smtClean="0"/>
              <a:t> Елена Геннадьевна- заведующий отделением профилактики детской поликлиники, к.м.н., Председатель Общественного Совета </a:t>
            </a:r>
            <a:r>
              <a:rPr lang="ru-RU" sz="1400" dirty="0" err="1" smtClean="0"/>
              <a:t>Бугульминского</a:t>
            </a:r>
            <a:r>
              <a:rPr lang="ru-RU" sz="1400" dirty="0" smtClean="0"/>
              <a:t> муниципального района, Член Женсовета БМР, Член РОО Женщины Татарстана, Республика Татарстан, город Бугульма, 1972, интересы –научные разработки в медицине, в профилактической медицине, Общественная деятельность, преподавание. </a:t>
            </a:r>
            <a:r>
              <a:rPr lang="ru-RU" sz="1400" dirty="0" smtClean="0"/>
              <a:t>Проекты ранее –школьная медицина и </a:t>
            </a:r>
            <a:r>
              <a:rPr lang="ru-RU" sz="1400" dirty="0" err="1" smtClean="0"/>
              <a:t>Медико</a:t>
            </a:r>
            <a:r>
              <a:rPr lang="ru-RU" sz="1400" dirty="0" smtClean="0"/>
              <a:t> – психологическое сопровождение детей с ОВЗ- победители в Республике Татарстан и в России,</a:t>
            </a:r>
            <a:r>
              <a:rPr lang="en-US" sz="1400" dirty="0"/>
              <a:t> </a:t>
            </a:r>
            <a:r>
              <a:rPr lang="ru-RU" sz="1400" dirty="0" smtClean="0"/>
              <a:t>страничка </a:t>
            </a:r>
            <a:r>
              <a:rPr lang="ru-RU" sz="1400" dirty="0" err="1" smtClean="0"/>
              <a:t>вк</a:t>
            </a:r>
            <a:r>
              <a:rPr lang="en-US" sz="1400" dirty="0" smtClean="0"/>
              <a:t>@id241235596 </a:t>
            </a:r>
            <a:r>
              <a:rPr lang="ru-RU" sz="1400" dirty="0"/>
              <a:t>страничка Елена </a:t>
            </a:r>
            <a:r>
              <a:rPr lang="ru-RU" sz="1400" dirty="0" err="1" smtClean="0"/>
              <a:t>Архарова</a:t>
            </a:r>
            <a:r>
              <a:rPr lang="ru-RU" sz="1400" dirty="0" smtClean="0"/>
              <a:t> и </a:t>
            </a:r>
            <a:r>
              <a:rPr lang="ru-RU" sz="1400" dirty="0" err="1" smtClean="0"/>
              <a:t>ок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114727" y="3126847"/>
            <a:ext cx="342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Белова Светлана Геннадьевна – старшая медицинская сестра отделения профилактики детской поликлиники ГАУЗ </a:t>
            </a:r>
            <a:r>
              <a:rPr lang="ru-RU" sz="1400" dirty="0" err="1" smtClean="0"/>
              <a:t>Бугульминская</a:t>
            </a:r>
            <a:r>
              <a:rPr lang="ru-RU" sz="1400" dirty="0" smtClean="0"/>
              <a:t> ЦРБ, РТ, Бугульма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84549" y="2590983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364656" y="2585320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9" y="3042564"/>
            <a:ext cx="1526684" cy="147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599090" y="1545021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484001" y="1499655"/>
            <a:ext cx="10731062" cy="4887312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70752" y="1575798"/>
            <a:ext cx="9295656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настоящее время, когда весь мир приступил к выхаживанию 500 граммовых детей, прогнозируется увеличение количества детей с ОВЗ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848008" y="2460343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Задача нашего общества- обеспечить данным семьям достаточный уровень медико- психологической помощи с целью повышения качества жизни и соблюдения принципов </a:t>
            </a:r>
            <a:r>
              <a:rPr lang="ru-RU" dirty="0" err="1" smtClean="0">
                <a:solidFill>
                  <a:schemeClr val="bg1"/>
                </a:solidFill>
              </a:rPr>
              <a:t>человекоцентричности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681353" y="3540436"/>
            <a:ext cx="9295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Очень важны аспекты социализации детей с ОВЗ. Проект реализуется на территории </a:t>
            </a:r>
            <a:r>
              <a:rPr lang="ru-RU" dirty="0" err="1" smtClean="0">
                <a:solidFill>
                  <a:schemeClr val="bg1"/>
                </a:solidFill>
              </a:rPr>
              <a:t>Бугульминского</a:t>
            </a:r>
            <a:r>
              <a:rPr lang="ru-RU" dirty="0" smtClean="0">
                <a:solidFill>
                  <a:schemeClr val="bg1"/>
                </a:solidFill>
              </a:rPr>
              <a:t> муниципального района РТ- включая </a:t>
            </a:r>
            <a:r>
              <a:rPr lang="ru-RU" dirty="0" err="1" smtClean="0">
                <a:solidFill>
                  <a:schemeClr val="bg1"/>
                </a:solidFill>
              </a:rPr>
              <a:t>здоровьесбережение</a:t>
            </a:r>
            <a:r>
              <a:rPr lang="ru-RU" dirty="0" smtClean="0">
                <a:solidFill>
                  <a:schemeClr val="bg1"/>
                </a:solidFill>
              </a:rPr>
              <a:t> детей, выстроив модель </a:t>
            </a:r>
            <a:r>
              <a:rPr lang="ru-RU" dirty="0" err="1" smtClean="0">
                <a:solidFill>
                  <a:schemeClr val="bg1"/>
                </a:solidFill>
              </a:rPr>
              <a:t>здоровьесбережения</a:t>
            </a:r>
            <a:r>
              <a:rPr lang="ru-RU" dirty="0" smtClean="0">
                <a:solidFill>
                  <a:schemeClr val="bg1"/>
                </a:solidFill>
              </a:rPr>
              <a:t> на уровне первичного звена здравоохранения, детских дошкольных и школьных образовательных организаций, колледжей и ВУЗов, в том числе включая медико-психологическое сопровождение детей с ОВЗ от Программы </a:t>
            </a:r>
            <a:r>
              <a:rPr lang="ru-RU" dirty="0" err="1" smtClean="0">
                <a:solidFill>
                  <a:schemeClr val="bg1"/>
                </a:solidFill>
              </a:rPr>
              <a:t>ранннего</a:t>
            </a:r>
            <a:r>
              <a:rPr lang="ru-RU" dirty="0" smtClean="0">
                <a:solidFill>
                  <a:schemeClr val="bg1"/>
                </a:solidFill>
              </a:rPr>
              <a:t> вмешательства до передачи во взрослую жизнь, а также оздоровление детей с ОВЗ в загородном оздоровительном лагере.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1087172" y="1431668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1023051" y="248799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1023051" y="348164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545021"/>
            <a:ext cx="7707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Проект предполагает работу с семьями детей с ОВЗ. Возраст детей с рождения (работа Кабинета раннего вмешательства) до передачи во взрослую сеть (18 лет). На протяжении периода детства задействованы все группы населения, не зависимо от рода занятий, уровня образования родителей- предполагает и работу с детьми в Социально –опасном положении и оказавшимися в трудной жизненной ситуации, а также с детьми с ОВЗ.</a:t>
            </a:r>
          </a:p>
          <a:p>
            <a:r>
              <a:rPr lang="ru-RU" dirty="0"/>
              <a:t>Учащиеся школ и их семьи, педагоги, медицинские работники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Завершённый </a:t>
            </a:r>
            <a:r>
              <a:rPr lang="ru-RU" sz="2000" dirty="0"/>
              <a:t>проект/успешная практика (кейс) (проект продуман, есть команда, ресурсы, проект прошел внедрение на целевой аудитории, может быть использован как «лучшая практика» для масштабирования на других площадках или расширении целевой аудитории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D715F0-A4C3-AB47-8EB8-B2A9F769791D}"/>
              </a:ext>
            </a:extLst>
          </p:cNvPr>
          <p:cNvSpPr txBox="1"/>
          <p:nvPr/>
        </p:nvSpPr>
        <p:spPr>
          <a:xfrm>
            <a:off x="599090" y="1324418"/>
            <a:ext cx="1073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Выбирается один из возможных вариантов статусов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9090" y="1301123"/>
            <a:ext cx="11078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Миссия - с </a:t>
            </a:r>
            <a:r>
              <a:rPr lang="ru-RU" sz="2000" dirty="0"/>
              <a:t>заботой о каждом </a:t>
            </a:r>
            <a:r>
              <a:rPr lang="ru-RU" sz="2000" dirty="0" smtClean="0"/>
              <a:t>ребенке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764348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781282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4898792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4875609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4892543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786088" y="2534664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430204" y="334673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Создание </a:t>
            </a:r>
            <a:r>
              <a:rPr lang="ru-RU" sz="1200" dirty="0"/>
              <a:t>модели эффективного медицинского обеспечения и профилактики заболеваний в условиях общеобразовательных </a:t>
            </a:r>
            <a:r>
              <a:rPr lang="ru-RU" sz="1200" dirty="0" smtClean="0"/>
              <a:t>организаций</a:t>
            </a:r>
            <a:endParaRPr lang="ru-R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430204" y="4175376"/>
            <a:ext cx="354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Создание модели эффективного </a:t>
            </a:r>
            <a:r>
              <a:rPr lang="ru-RU" sz="1200" dirty="0" smtClean="0"/>
              <a:t>медико- психологического сопровождения детей с ОВЗ от программы раннего вмешательства до передачи во взрослую жизнь</a:t>
            </a:r>
            <a:endParaRPr lang="ru-RU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430204" y="508411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Создание </a:t>
            </a:r>
            <a:r>
              <a:rPr lang="ru-RU" sz="1200" dirty="0" smtClean="0"/>
              <a:t>эффективной модели социализации детей с ОВЗ, включая оздоровление в загородном лагере для детей с ОВЗ</a:t>
            </a:r>
            <a:endParaRPr lang="ru-RU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5637587" y="3346730"/>
            <a:ext cx="3541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Совершенствование </a:t>
            </a:r>
            <a:r>
              <a:rPr lang="ru-RU" sz="1400" dirty="0"/>
              <a:t>оказания первичной медико-санитарной помощи </a:t>
            </a:r>
            <a:r>
              <a:rPr lang="ru-RU" sz="1400" dirty="0" smtClean="0"/>
              <a:t>детям с ОВЗ  </a:t>
            </a:r>
            <a:r>
              <a:rPr lang="ru-RU" sz="1400" dirty="0"/>
              <a:t>общеобразовательных организаций</a:t>
            </a:r>
            <a:endParaRPr lang="ru-RU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5637587" y="4175376"/>
            <a:ext cx="354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Организация </a:t>
            </a:r>
            <a:r>
              <a:rPr lang="ru-RU" sz="1200" dirty="0"/>
              <a:t>межведомственного взаимодействия в реализации мероприятий по охране здоровья </a:t>
            </a:r>
            <a:r>
              <a:rPr lang="ru-RU" sz="1200" dirty="0" smtClean="0"/>
              <a:t>детей с ОВЗ (включая общественные организации Республики Татарстан)</a:t>
            </a:r>
            <a:endParaRPr lang="ru-RU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5637587" y="508411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Внедрение </a:t>
            </a:r>
            <a:r>
              <a:rPr lang="ru-RU" sz="1200" dirty="0"/>
              <a:t>современных </a:t>
            </a:r>
            <a:r>
              <a:rPr lang="ru-RU" sz="1200" dirty="0" err="1"/>
              <a:t>здоровьесберегающих</a:t>
            </a:r>
            <a:r>
              <a:rPr lang="ru-RU" sz="1200" dirty="0"/>
              <a:t> технологий </a:t>
            </a:r>
            <a:r>
              <a:rPr lang="ru-RU" sz="1200" dirty="0" smtClean="0"/>
              <a:t>для детей с ОВЗ в </a:t>
            </a:r>
            <a:r>
              <a:rPr lang="ru-RU" sz="1200" dirty="0"/>
              <a:t>образовательные организации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FA73-FDF5-4545-9A83-B81C56B1FB7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Кратко и тезисно описывается суть проекта: что за проект, какая «механика» проекта, из каких инициатив/событий состоит проект, как реализуется либо будет реализовываться проекта</a:t>
            </a: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2254942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организационный</a:t>
            </a:r>
            <a:r>
              <a:rPr lang="ru-RU" sz="1200" dirty="0"/>
              <a:t>: 2022 гг. - разработка нормативной правовой базы; - определение медицинской и образовательной организаций, участников </a:t>
            </a:r>
            <a:r>
              <a:rPr lang="ru-RU" sz="1200" dirty="0" smtClean="0"/>
              <a:t>проекта – ГАУЗ </a:t>
            </a:r>
            <a:r>
              <a:rPr lang="ru-RU" sz="1200" dirty="0" err="1" smtClean="0"/>
              <a:t>Бугульминская</a:t>
            </a:r>
            <a:r>
              <a:rPr lang="ru-RU" sz="1200" dirty="0" smtClean="0"/>
              <a:t> ЦРБ, детские дошкольные организации и школы города Бугульма,  ; </a:t>
            </a:r>
            <a:r>
              <a:rPr lang="ru-RU" sz="1200" dirty="0"/>
              <a:t>- аудит состояния </a:t>
            </a:r>
            <a:r>
              <a:rPr lang="ru-RU" sz="1200" dirty="0" smtClean="0"/>
              <a:t>Дошкольной и «школьной </a:t>
            </a:r>
            <a:r>
              <a:rPr lang="ru-RU" sz="1200" dirty="0"/>
              <a:t>медицины» </a:t>
            </a:r>
            <a:r>
              <a:rPr lang="ru-RU" sz="1200" dirty="0" smtClean="0"/>
              <a:t>района, </a:t>
            </a:r>
            <a:r>
              <a:rPr lang="ru-RU" sz="1200" dirty="0"/>
              <a:t>оценка состояния здоровья </a:t>
            </a:r>
            <a:r>
              <a:rPr lang="ru-RU" sz="1200" dirty="0" smtClean="0"/>
              <a:t>обучающихся, оценка ресурсов- кадровых, финансовых , материально-технических и прочих, аудит работы кабинета раннего вмешательства, оценка результативности оказания медицинского помощи детям с ОВЗ</a:t>
            </a:r>
            <a:endParaRPr lang="ru-RU" sz="1200" dirty="0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364062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реализация проекта: 2023 гг. - формирование комплекса мероприятий, направленных на профилактику </a:t>
            </a:r>
            <a:r>
              <a:rPr lang="ru-RU" sz="1200" dirty="0" smtClean="0"/>
              <a:t>заболеваний у детей с ОВЗ, </a:t>
            </a:r>
            <a:r>
              <a:rPr lang="ru-RU" sz="1200" dirty="0"/>
              <a:t>формирование здорового образа жизни, культуры питания </a:t>
            </a:r>
            <a:r>
              <a:rPr lang="ru-RU" sz="1200" dirty="0" smtClean="0"/>
              <a:t>обучающихся с ОВЗ; </a:t>
            </a:r>
            <a:r>
              <a:rPr lang="ru-RU" sz="1200" dirty="0"/>
              <a:t>обучающие семинары и циклы –на базе </a:t>
            </a:r>
            <a:r>
              <a:rPr lang="ru-RU" sz="1200" dirty="0" err="1"/>
              <a:t>Бугульминского</a:t>
            </a:r>
            <a:r>
              <a:rPr lang="ru-RU" sz="1200" dirty="0"/>
              <a:t> медицинского </a:t>
            </a:r>
            <a:r>
              <a:rPr lang="ru-RU" sz="1200" dirty="0" smtClean="0"/>
              <a:t>училища, на базе </a:t>
            </a:r>
            <a:r>
              <a:rPr lang="ru-RU" sz="1200" dirty="0" err="1" smtClean="0"/>
              <a:t>Бугульминского</a:t>
            </a:r>
            <a:r>
              <a:rPr lang="ru-RU" sz="1200" dirty="0" smtClean="0"/>
              <a:t> филиала КИУ- обучение по инклюзии-для </a:t>
            </a:r>
            <a:r>
              <a:rPr lang="ru-RU" sz="1200" dirty="0"/>
              <a:t>медицинских работников, </a:t>
            </a:r>
            <a:r>
              <a:rPr lang="ru-RU" sz="1200" dirty="0" smtClean="0"/>
              <a:t>педагогов,, </a:t>
            </a:r>
            <a:r>
              <a:rPr lang="ru-RU" sz="1200" dirty="0"/>
              <a:t>разработка и внедрение </a:t>
            </a:r>
            <a:r>
              <a:rPr lang="ru-RU" sz="1200" dirty="0" err="1"/>
              <a:t>здоровьесберегающих</a:t>
            </a:r>
            <a:r>
              <a:rPr lang="ru-RU" sz="1200" dirty="0"/>
              <a:t> технологий – школ здоровья по преобладающим заболеваниям детского </a:t>
            </a:r>
            <a:r>
              <a:rPr lang="ru-RU" sz="1200" dirty="0" smtClean="0"/>
              <a:t>возраста, медицинское сопровождение и оздоровление детей с ОВЗ в загородном оздоровительном лагере</a:t>
            </a:r>
            <a:endParaRPr lang="ru-RU" sz="1200" dirty="0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подведение итогов реализации проекта: 2024 год - подведение итогов реализации проекта; - подготовка предложений по возможности тиражирования современной эффективной модели </a:t>
            </a:r>
            <a:r>
              <a:rPr lang="ru-RU" sz="1200" dirty="0" err="1" smtClean="0"/>
              <a:t>Бугульминского</a:t>
            </a:r>
            <a:r>
              <a:rPr lang="ru-RU" sz="1200" dirty="0" smtClean="0"/>
              <a:t> </a:t>
            </a:r>
            <a:r>
              <a:rPr lang="ru-RU" sz="1200" dirty="0"/>
              <a:t>муниципального </a:t>
            </a:r>
            <a:r>
              <a:rPr lang="ru-RU" sz="1200" dirty="0" smtClean="0"/>
              <a:t>района Доброе детство- равное детство- и в другие регионы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60232-FEBC-9240-8017-B07BA7245877}"/>
              </a:ext>
            </a:extLst>
          </p:cNvPr>
          <p:cNvSpPr txBox="1"/>
          <p:nvPr/>
        </p:nvSpPr>
        <p:spPr>
          <a:xfrm>
            <a:off x="599090" y="1311852"/>
            <a:ext cx="10731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Описываются отличительные характеристики проекта с точки зрения его реализации: </a:t>
            </a:r>
            <a:br>
              <a:rPr lang="ru-RU" sz="2000" dirty="0"/>
            </a:br>
            <a:r>
              <a:rPr lang="ru-RU" sz="2000" dirty="0"/>
              <a:t>как происходит запуск проекта, какие используются инструменты, какая последовательность шагов по созданию проекта применяются</a:t>
            </a: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90" y="2475552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400" dirty="0" smtClean="0"/>
              <a:t>Аудит существующей модели 2020-2021 годы,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аудит всех служб района по работе с детьми с ОВЗ, </a:t>
            </a:r>
          </a:p>
          <a:p>
            <a:r>
              <a:rPr lang="ru-RU" sz="1400" dirty="0" smtClean="0"/>
              <a:t>Выступление с докладами в районе, в Республике, в </a:t>
            </a:r>
            <a:r>
              <a:rPr lang="ru-RU" sz="1400" dirty="0" err="1" smtClean="0"/>
              <a:t>Росии</a:t>
            </a:r>
            <a:r>
              <a:rPr lang="ru-RU" sz="1400" dirty="0" smtClean="0"/>
              <a:t> о необходимости запуска проекта в районе</a:t>
            </a:r>
            <a:endParaRPr lang="ru-RU" sz="1400" dirty="0"/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5559973" y="2475552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 smtClean="0"/>
              <a:t>1.Кадры</a:t>
            </a:r>
            <a:endParaRPr lang="ru-RU" dirty="0"/>
          </a:p>
          <a:p>
            <a:r>
              <a:rPr lang="ru-RU" dirty="0" smtClean="0"/>
              <a:t>2.Материально-техническая база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Ресурсы</a:t>
            </a:r>
          </a:p>
          <a:p>
            <a:r>
              <a:rPr lang="ru-RU" dirty="0" smtClean="0"/>
              <a:t>4. Информационное сопровождение</a:t>
            </a:r>
            <a:endParaRPr lang="ru-RU" dirty="0" smtClean="0"/>
          </a:p>
          <a:p>
            <a:r>
              <a:rPr lang="ru-RU" dirty="0" smtClean="0"/>
              <a:t>5. Инструменты проектной деятельности</a:t>
            </a:r>
            <a:endParaRPr lang="ru-RU" dirty="0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90" y="4398057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r>
              <a:rPr lang="ru-RU" dirty="0" smtClean="0"/>
              <a:t>1. Организационный этап</a:t>
            </a:r>
          </a:p>
          <a:p>
            <a:r>
              <a:rPr lang="ru-RU" dirty="0" smtClean="0"/>
              <a:t>2. Реализация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Подведение итогов и тиражирование опыта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12B77-6744-9940-BDBF-145020A371E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Указывается до 5 основных результатов проекта, которые будут достигнуты в 2024 году </a:t>
            </a:r>
            <a:br>
              <a:rPr lang="ru-RU" sz="2000" dirty="0"/>
            </a:br>
            <a:r>
              <a:rPr lang="ru-RU" sz="2000" dirty="0"/>
              <a:t>и в последующем периоде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4" y="41743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07844" y="47990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2219793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 </a:t>
            </a:r>
            <a:r>
              <a:rPr lang="ru-RU" sz="2000" dirty="0" smtClean="0"/>
              <a:t>результат Охват профилактическими осмотрами несовершеннолетних, в том числе детей ОВЗ -100%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2844500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2 </a:t>
            </a:r>
            <a:r>
              <a:rPr lang="ru-RU" sz="2000" dirty="0" smtClean="0"/>
              <a:t>результат- Охват диспансерным наблюдением детей, в том числе ОВЗ -97%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3469207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3 </a:t>
            </a:r>
            <a:r>
              <a:rPr lang="ru-RU" sz="2000" dirty="0" smtClean="0"/>
              <a:t>результат- Снижение показателя смертности, инвалидности и </a:t>
            </a:r>
            <a:r>
              <a:rPr lang="ru-RU" sz="2000" dirty="0" err="1" smtClean="0"/>
              <a:t>инвалидизации</a:t>
            </a:r>
            <a:r>
              <a:rPr lang="ru-RU" sz="2000" dirty="0" smtClean="0"/>
              <a:t> детей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96871" y="4093914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4 </a:t>
            </a:r>
            <a:r>
              <a:rPr lang="ru-RU" sz="2000" dirty="0" smtClean="0"/>
              <a:t>результат- Кадровое обеспечение медицинскими работниками образовательных организаций и оздоровительного лагеря для детей с ОВЗ-100%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96871" y="4718621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5 </a:t>
            </a:r>
            <a:r>
              <a:rPr lang="ru-RU" sz="2000" dirty="0" smtClean="0"/>
              <a:t>результат- Повышение качества жизни детей с ОВЗ и их семей с соблюдением принципов </a:t>
            </a:r>
            <a:r>
              <a:rPr lang="ru-RU" sz="2000" dirty="0" err="1" smtClean="0"/>
              <a:t>человекоцентричности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AD028-2A95-2940-B0E2-3D9CF5EE1277}"/>
              </a:ext>
            </a:extLst>
          </p:cNvPr>
          <p:cNvSpPr txBox="1"/>
          <p:nvPr/>
        </p:nvSpPr>
        <p:spPr>
          <a:xfrm>
            <a:off x="599090" y="1584299"/>
            <a:ext cx="10731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Описывается тезисно какие на момент подачи заявки на конкурсный отбор выполнены «шаги» по реализации проекта. Желательно представить статистические данные, подтверждающие текущий статус проекта, а также представить ссылки на сайты/ видео-контент/статьи в СМИ / посты в соцсетях и прочее, подтверждающее текущий статус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99090" y="2454952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Все шаги проекта реализованы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559973" y="2475552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СМИ- страничка ГАУЗ </a:t>
            </a:r>
            <a:r>
              <a:rPr lang="ru-RU" dirty="0" err="1" smtClean="0"/>
              <a:t>Бугульминской</a:t>
            </a:r>
            <a:r>
              <a:rPr lang="ru-RU" dirty="0" smtClean="0"/>
              <a:t> ЦРБ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4503591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mtClean="0"/>
              <a:t>Статистические данные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559973" y="3465189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Соц. </a:t>
            </a:r>
            <a:r>
              <a:rPr lang="ru-RU" dirty="0" smtClean="0"/>
              <a:t>Сети </a:t>
            </a:r>
            <a:r>
              <a:rPr lang="en-US" dirty="0" smtClean="0"/>
              <a:t>@id241235596 </a:t>
            </a:r>
            <a:r>
              <a:rPr lang="ru-RU" dirty="0" smtClean="0"/>
              <a:t>страничка Елена </a:t>
            </a:r>
            <a:r>
              <a:rPr lang="ru-RU" dirty="0" err="1" smtClean="0"/>
              <a:t>Архарова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" y="4809340"/>
            <a:ext cx="2582154" cy="11801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808" y="4698590"/>
            <a:ext cx="2208941" cy="12908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830" y="4696367"/>
            <a:ext cx="2018073" cy="13991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4117" y="4630063"/>
            <a:ext cx="2538579" cy="14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1172</Words>
  <Application>Microsoft Office PowerPoint</Application>
  <PresentationFormat>Широкоэкранный</PresentationFormat>
  <Paragraphs>102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Админ</cp:lastModifiedBy>
  <cp:revision>37</cp:revision>
  <dcterms:created xsi:type="dcterms:W3CDTF">2025-03-26T12:04:55Z</dcterms:created>
  <dcterms:modified xsi:type="dcterms:W3CDTF">2025-05-07T11:42:32Z</dcterms:modified>
</cp:coreProperties>
</file>