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Layouts/_rels/slideLayout54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26.xml.rels" ContentType="application/vnd.openxmlformats-package.relationships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2.xml" ContentType="application/vnd.openxmlformats-officedocument.theme+xml"/>
  <Override PartName="/ppt/theme/theme7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_rels/chart1.xml.rels" ContentType="application/vnd.openxmlformats-package.relationships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media/image5.jpeg" ContentType="image/jpeg"/>
  <Override PartName="/ppt/media/image4.png" ContentType="image/png"/>
  <Override PartName="/ppt/media/image3.jpeg" ContentType="image/jpeg"/>
  <Override PartName="/ppt/media/image1.jpeg" ContentType="image/jpeg"/>
  <Override PartName="/ppt/media/image6.jpeg" ContentType="image/jpeg"/>
  <Override PartName="/ppt/media/image10.jpeg" ContentType="image/jpeg"/>
  <Override PartName="/ppt/media/image2.png" ContentType="image/png"/>
  <Override PartName="/ppt/media/image11.jpeg" ContentType="image/jpeg"/>
  <Override PartName="/ppt/media/image7.jpeg" ContentType="image/jpeg"/>
  <Override PartName="/ppt/media/image9.jpeg" ContentType="image/jpeg"/>
  <Override PartName="/ppt/media/image8.jpeg" ContentType="image/jpeg"/>
  <Override PartName="/ppt/presProps.xml" ContentType="application/vnd.openxmlformats-officedocument.presentationml.presPro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4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presentation.xml" ContentType="application/vnd.openxmlformats-officedocument.presentationml.presentation.main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presProps" Target="presProps.xml"/>
</Relationships>
</file>

<file path=ppt/charts/_rels/chart1.xml.rels><?xml version="1.0" encoding="UTF-8"?>
<Relationships xmlns="http://schemas.openxmlformats.org/package/2006/relationships"><Relationship Id="rId1" Type="http://schemas.openxmlformats.org/officeDocument/2006/relationships/chartUserShapes" Target="../drawings/drawing1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view3D>
      <c:rotX val="30"/>
      <c:rotY val="0"/>
      <c:rAngAx val="0"/>
      <c:perspective val="30"/>
    </c:view3D>
    <c:floor>
      <c:spPr>
        <a:solidFill>
          <a:srgbClr val="d9d9d9"/>
        </a:solidFill>
        <a:ln w="0">
          <a:noFill/>
        </a:ln>
      </c:spPr>
    </c:floor>
    <c:sideWall>
      <c:spPr>
        <a:solidFill>
          <a:srgbClr val="d9d9d9"/>
        </a:solidFill>
        <a:ln w="0">
          <a:noFill/>
        </a:ln>
      </c:spPr>
    </c:sideWall>
    <c:backWall>
      <c:spPr>
        <a:solidFill>
          <a:srgbClr val="d9d9d9"/>
        </a:solidFill>
        <a:ln w="0">
          <a:noFill/>
        </a:ln>
      </c:spPr>
    </c:backWall>
    <c:plotArea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e32d91"/>
            </a:solidFill>
            <a:ln w="0">
              <a:noFill/>
            </a:ln>
          </c:spPr>
          <c:explosion val="5"/>
          <c:dPt>
            <c:idx val="0"/>
            <c:explosion val="11"/>
            <c:spPr>
              <a:solidFill>
                <a:srgbClr val="e32d91"/>
              </a:solidFill>
              <a:ln w="2556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c830cc"/>
              </a:solidFill>
              <a:ln w="25560">
                <a:solidFill>
                  <a:srgbClr val="ffffff"/>
                </a:solidFill>
                <a:round/>
              </a:ln>
            </c:spPr>
          </c:dPt>
          <c:dLbls>
            <c:dLbl>
              <c:idx val="0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Open Sans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1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Open Sans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 </c:separator>
            </c:dLbl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Open Sans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1"/>
          </c:dLbls>
          <c:cat>
            <c:strRef>
              <c:f>categories</c:f>
              <c:strCache>
                <c:ptCount val="2"/>
                <c:pt idx="0">
                  <c:v>Запрашиваемая сумма</c:v>
                </c:pt>
                <c:pt idx="1">
                  <c:v>Софинансирование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189244</c:v>
                </c:pt>
                <c:pt idx="1">
                  <c:v>90000</c:v>
                </c:pt>
              </c:numCache>
            </c:numRef>
          </c:val>
        </c:ser>
      </c:pie3DChart>
    </c:plotArea>
    <c:plotVisOnly val="1"/>
    <c:dispBlanksAs val="zero"/>
  </c:chart>
  <c:spPr>
    <a:noFill/>
    <a:ln w="0">
      <a:noFill/>
    </a:ln>
  </c:spPr>
  <c:userShapes r:id="rId1"/>
</c:chartSpace>
</file>

<file path=ppt/drawings/drawing1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0.364900586139524</cdr:x>
      <cdr:y>0.487735046041941</cdr:y>
    </cdr:from>
    <cdr:to>
      <cdr:x>0.922824962647972</cdr:x>
      <cdr:y>0.73527818617968</cdr:y>
    </cdr:to>
    <cdr:sp>
      <cdr:nvSpPr>
        <cdr:cNvPr id="341" name="TextBox 1"/>
        <cdr:cNvSpPr/>
      </cdr:nvSpPr>
      <cdr:spPr>
        <a:xfrm>
          <a:off x="2286000" y="2269080"/>
          <a:ext cx="3495240" cy="115164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wrap="none" vertOverflow="clip" lIns="90000" rIns="90000" tIns="45000" bIns="45000" anchor="t">
          <a:noAutofit/>
        </a:bodyPr>
        <a:p>
          <a:pPr>
            <a:lnSpc>
              <a:spcPct val="100000"/>
            </a:lnSpc>
          </a:pPr>
          <a:endParaRPr b="0" lang="ru-RU" sz="3600" spc="-1" strike="noStrike">
            <a:solidFill>
              <a:srgbClr val="000000"/>
            </a:solidFill>
            <a:latin typeface="Tempora LGC Uni"/>
          </a:endParaRPr>
        </a:p>
      </cdr:txBody>
    </cdr:sp>
  </cdr:relSizeAnchor>
  <cdr:relSizeAnchor>
    <cdr:from>
      <cdr:x>0.311056200436731</cdr:x>
      <cdr:y>0.4567824808481</cdr:y>
    </cdr:from>
    <cdr:to>
      <cdr:x>0.893862774393748</cdr:x>
      <cdr:y>0.648378859397973</cdr:y>
    </cdr:to>
    <cdr:sp>
      <cdr:nvSpPr>
        <cdr:cNvPr id="342" name="Прямоугольник 2"/>
        <cdr:cNvSpPr/>
      </cdr:nvSpPr>
      <cdr:spPr>
        <a:xfrm>
          <a:off x="1948680" y="2125080"/>
          <a:ext cx="3651120" cy="89136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wrap="none" anchor="t">
          <a:spAutoFit/>
        </a:bodyPr>
        <a:p>
          <a:pPr algn="ctr">
            <a:lnSpc>
              <a:spcPct val="100000"/>
            </a:lnSpc>
          </a:pPr>
          <a:r>
            <a:rPr b="1" lang="ru-RU" sz="5400" spc="-1" strike="noStrike">
              <a:solidFill>
                <a:srgbClr val="5d5d5d"/>
              </a:solidFill>
              <a:latin typeface="Tempora LGC Uni"/>
            </a:rPr>
            <a:t>189244 руб.</a:t>
          </a:r>
          <a:endParaRPr b="0" sz="5400" spc="-1" strike="noStrike">
            <a:solidFill>
              <a:srgbClr val="000000"/>
            </a:solidFill>
            <a:latin typeface="Tempora LGC Uni"/>
          </a:endParaRPr>
        </a:p>
      </cdr:txBody>
    </cdr:sp>
  </cdr:relSizeAnchor>
</c:userShap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5318640" y="2655720"/>
            <a:ext cx="6201000" cy="7168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5318640" y="2655720"/>
            <a:ext cx="6201000" cy="7168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5318640" y="2655720"/>
            <a:ext cx="6201000" cy="7168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subTitle"/>
          </p:nvPr>
        </p:nvSpPr>
        <p:spPr>
          <a:xfrm>
            <a:off x="5318640" y="2655720"/>
            <a:ext cx="6201000" cy="7168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318640" y="2655720"/>
            <a:ext cx="6201000" cy="7168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subTitle"/>
          </p:nvPr>
        </p:nvSpPr>
        <p:spPr>
          <a:xfrm>
            <a:off x="5318640" y="2655720"/>
            <a:ext cx="6201000" cy="7168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subTitle"/>
          </p:nvPr>
        </p:nvSpPr>
        <p:spPr>
          <a:xfrm>
            <a:off x="5318640" y="2655720"/>
            <a:ext cx="6201000" cy="7168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Google Shape;12;p18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aeae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chemeClr val="lt1"/>
              </a:solidFill>
              <a:latin typeface="Raleway"/>
              <a:ea typeface="Raleway"/>
            </a:endParaRPr>
          </a:p>
        </p:txBody>
      </p:sp>
      <p:sp>
        <p:nvSpPr>
          <p:cNvPr id="1" name="Google Shape;13;p18"/>
          <p:cNvSpPr/>
          <p:nvPr/>
        </p:nvSpPr>
        <p:spPr>
          <a:xfrm>
            <a:off x="0" y="2110680"/>
            <a:ext cx="12191760" cy="2636640"/>
          </a:xfrm>
          <a:prstGeom prst="rect">
            <a:avLst/>
          </a:prstGeom>
          <a:solidFill>
            <a:srgbClr val="444453"/>
          </a:solidFill>
          <a:ln w="0">
            <a:noFill/>
          </a:ln>
          <a:effectLst>
            <a:outerShdw algn="t" blurRad="50760" dir="5400000" dist="381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chemeClr val="lt1"/>
              </a:solidFill>
              <a:latin typeface="Raleway"/>
              <a:ea typeface="Raleway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18640" y="2655720"/>
            <a:ext cx="6201000" cy="1546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 fontScale="60000"/>
          </a:bodyPr>
          <a:p>
            <a:pPr indent="0">
              <a:buNone/>
            </a:pPr>
            <a:r>
              <a:rPr b="0" lang="ru-RU" sz="613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61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Google Shape;15;p18"/>
          <p:cNvSpPr/>
          <p:nvPr/>
        </p:nvSpPr>
        <p:spPr>
          <a:xfrm>
            <a:off x="0" y="2110680"/>
            <a:ext cx="3876120" cy="4746960"/>
          </a:xfrm>
          <a:prstGeom prst="rtTriangle">
            <a:avLst/>
          </a:prstGeom>
          <a:solidFill>
            <a:srgbClr val="c95a6d">
              <a:alpha val="77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chemeClr val="lt1"/>
              </a:solidFill>
              <a:latin typeface="Raleway"/>
              <a:ea typeface="Raleway"/>
            </a:endParaRPr>
          </a:p>
        </p:txBody>
      </p:sp>
      <p:sp>
        <p:nvSpPr>
          <p:cNvPr id="4" name="Google Shape;16;p18"/>
          <p:cNvSpPr/>
          <p:nvPr/>
        </p:nvSpPr>
        <p:spPr>
          <a:xfrm flipH="1" rot="10800000">
            <a:off x="-7560" y="360"/>
            <a:ext cx="3873960" cy="4746960"/>
          </a:xfrm>
          <a:prstGeom prst="rtTriangle">
            <a:avLst/>
          </a:prstGeom>
          <a:solidFill>
            <a:srgbClr val="c95a6d">
              <a:alpha val="77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chemeClr val="lt1"/>
              </a:solidFill>
              <a:latin typeface="Raleway"/>
              <a:ea typeface="Raleway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22;p20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aeae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chemeClr val="lt1"/>
              </a:solidFill>
              <a:latin typeface="Raleway"/>
              <a:ea typeface="Raleway"/>
            </a:endParaRPr>
          </a:p>
        </p:txBody>
      </p:sp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225360" y="1994760"/>
            <a:ext cx="5130360" cy="1546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 fontScale="69000"/>
          </a:bodyPr>
          <a:p>
            <a:pPr indent="0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Google Shape;25;p20"/>
          <p:cNvSpPr/>
          <p:nvPr/>
        </p:nvSpPr>
        <p:spPr>
          <a:xfrm rot="10800000">
            <a:off x="8496720" y="-19440"/>
            <a:ext cx="3688200" cy="2977200"/>
          </a:xfrm>
          <a:prstGeom prst="rtTriangle">
            <a:avLst/>
          </a:prstGeom>
          <a:solidFill>
            <a:srgbClr val="c95a6d">
              <a:alpha val="77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chemeClr val="lt1"/>
              </a:solidFill>
              <a:latin typeface="Raleway"/>
              <a:ea typeface="Raleway"/>
            </a:endParaRPr>
          </a:p>
        </p:txBody>
      </p:sp>
      <p:sp>
        <p:nvSpPr>
          <p:cNvPr id="45" name="Google Shape;26;p20"/>
          <p:cNvSpPr/>
          <p:nvPr/>
        </p:nvSpPr>
        <p:spPr>
          <a:xfrm flipH="1">
            <a:off x="4723560" y="-19800"/>
            <a:ext cx="7460280" cy="6877440"/>
          </a:xfrm>
          <a:prstGeom prst="rtTriangle">
            <a:avLst/>
          </a:prstGeom>
          <a:solidFill>
            <a:srgbClr val="c95a6d">
              <a:alpha val="77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chemeClr val="lt1"/>
              </a:solidFill>
              <a:latin typeface="Raleway"/>
              <a:ea typeface="Raleway"/>
            </a:endParaRPr>
          </a:p>
        </p:txBody>
      </p:sp>
      <p:sp>
        <p:nvSpPr>
          <p:cNvPr id="46" name="Google Shape;27;p20"/>
          <p:cNvSpPr/>
          <p:nvPr/>
        </p:nvSpPr>
        <p:spPr>
          <a:xfrm>
            <a:off x="-7200" y="6643080"/>
            <a:ext cx="12191760" cy="214560"/>
          </a:xfrm>
          <a:prstGeom prst="rect">
            <a:avLst/>
          </a:prstGeom>
          <a:solidFill>
            <a:srgbClr val="444453"/>
          </a:solidFill>
          <a:ln w="0">
            <a:noFill/>
          </a:ln>
          <a:effectLst>
            <a:outerShdw blurRad="50760" dir="16200000" dist="381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chemeClr val="lt1"/>
              </a:solidFill>
              <a:latin typeface="Raleway"/>
              <a:ea typeface="Raleway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18;p19"/>
          <p:cNvSpPr/>
          <p:nvPr/>
        </p:nvSpPr>
        <p:spPr>
          <a:xfrm rot="10800000">
            <a:off x="8134560" y="360"/>
            <a:ext cx="4064400" cy="3200040"/>
          </a:xfrm>
          <a:prstGeom prst="rtTriangle">
            <a:avLst/>
          </a:prstGeom>
          <a:solidFill>
            <a:srgbClr val="c95a6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chemeClr val="lt1"/>
              </a:solidFill>
              <a:latin typeface="Raleway"/>
              <a:ea typeface="Raleway"/>
            </a:endParaRPr>
          </a:p>
        </p:txBody>
      </p:sp>
      <p:sp>
        <p:nvSpPr>
          <p:cNvPr id="85" name="Google Shape;19;p19"/>
          <p:cNvSpPr/>
          <p:nvPr/>
        </p:nvSpPr>
        <p:spPr>
          <a:xfrm rot="16200000">
            <a:off x="5191200" y="-142560"/>
            <a:ext cx="6857640" cy="7143480"/>
          </a:xfrm>
          <a:prstGeom prst="rtTriangle">
            <a:avLst/>
          </a:prstGeom>
          <a:solidFill>
            <a:srgbClr val="ff8fa0"/>
          </a:solidFill>
          <a:ln w="0">
            <a:noFill/>
          </a:ln>
          <a:effectLst>
            <a:outerShdw algn="r" blurRad="50760" dir="10800000" dist="381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chemeClr val="lt1"/>
              </a:solidFill>
              <a:latin typeface="Raleway"/>
              <a:ea typeface="Raleway"/>
            </a:endParaRPr>
          </a:p>
        </p:txBody>
      </p:sp>
      <p:sp>
        <p:nvSpPr>
          <p:cNvPr id="86" name="Google Shape;20;p19"/>
          <p:cNvSpPr/>
          <p:nvPr/>
        </p:nvSpPr>
        <p:spPr>
          <a:xfrm>
            <a:off x="0" y="6470640"/>
            <a:ext cx="12191760" cy="387000"/>
          </a:xfrm>
          <a:prstGeom prst="rect">
            <a:avLst/>
          </a:prstGeom>
          <a:solidFill>
            <a:srgbClr val="aeaeb2"/>
          </a:solidFill>
          <a:ln w="0">
            <a:noFill/>
          </a:ln>
          <a:effectLst>
            <a:outerShdw blurRad="50760" dir="16200000" dist="381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chemeClr val="lt1"/>
              </a:solidFill>
              <a:latin typeface="Raleway"/>
              <a:ea typeface="Raleway"/>
            </a:endParaRPr>
          </a:p>
        </p:txBody>
      </p:sp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body"/>
          </p:nvPr>
        </p:nvSpPr>
        <p:spPr>
          <a:xfrm>
            <a:off x="1639800" y="1937160"/>
            <a:ext cx="4227840" cy="4291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 fontScale="78000"/>
          </a:bodyPr>
          <a:p>
            <a:pPr marL="336960" indent="-25272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1" marL="673920" indent="-25272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2" marL="1010880" indent="-22464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347840" indent="-16848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4" marL="1684800" indent="-1684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5" marL="2021760" indent="-1684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6" marL="2358720" indent="-1684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153840" y="1937160"/>
            <a:ext cx="4227840" cy="4291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 fontScale="78000"/>
          </a:bodyPr>
          <a:p>
            <a:pPr marL="336960" indent="-25272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1" marL="673920" indent="-25272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2" marL="1010880" indent="-22464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347840" indent="-16848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4" marL="1684800" indent="-1684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5" marL="2021760" indent="-1684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6" marL="2358720" indent="-1684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Google Shape;43;p22"/>
          <p:cNvSpPr/>
          <p:nvPr/>
        </p:nvSpPr>
        <p:spPr>
          <a:xfrm>
            <a:off x="7200" y="5760"/>
            <a:ext cx="12177720" cy="698400"/>
          </a:xfrm>
          <a:prstGeom prst="rect">
            <a:avLst/>
          </a:prstGeom>
          <a:solidFill>
            <a:srgbClr val="444453"/>
          </a:solidFill>
          <a:ln w="0">
            <a:noFill/>
          </a:ln>
          <a:effectLst>
            <a:outerShdw algn="t" blurRad="50760" dir="5400000" dist="381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chemeClr val="lt1"/>
              </a:solidFill>
              <a:latin typeface="Raleway"/>
              <a:ea typeface="Raleway"/>
            </a:endParaRPr>
          </a:p>
        </p:txBody>
      </p:sp>
      <p:sp>
        <p:nvSpPr>
          <p:cNvPr id="128" name="Google Shape;44;p22"/>
          <p:cNvSpPr/>
          <p:nvPr/>
        </p:nvSpPr>
        <p:spPr>
          <a:xfrm flipH="1">
            <a:off x="1422720" y="704880"/>
            <a:ext cx="10761840" cy="990360"/>
          </a:xfrm>
          <a:prstGeom prst="rect">
            <a:avLst/>
          </a:prstGeom>
          <a:solidFill>
            <a:srgbClr val="ff8f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chemeClr val="lt1"/>
              </a:solidFill>
              <a:latin typeface="Raleway"/>
              <a:ea typeface="Raleway"/>
            </a:endParaRPr>
          </a:p>
        </p:txBody>
      </p:sp>
      <p:sp>
        <p:nvSpPr>
          <p:cNvPr id="129" name="Google Shape;45;p22"/>
          <p:cNvSpPr/>
          <p:nvPr/>
        </p:nvSpPr>
        <p:spPr>
          <a:xfrm rot="10800000">
            <a:off x="10382400" y="360"/>
            <a:ext cx="1802520" cy="2519280"/>
          </a:xfrm>
          <a:prstGeom prst="rtTriangle">
            <a:avLst/>
          </a:prstGeom>
          <a:solidFill>
            <a:srgbClr val="c95a6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chemeClr val="lt1"/>
              </a:solidFill>
              <a:latin typeface="Raleway"/>
              <a:ea typeface="Raleway"/>
            </a:endParaRPr>
          </a:p>
        </p:txBody>
      </p:sp>
      <p:sp>
        <p:nvSpPr>
          <p:cNvPr id="130" name="Google Shape;46;p22"/>
          <p:cNvSpPr/>
          <p:nvPr/>
        </p:nvSpPr>
        <p:spPr>
          <a:xfrm>
            <a:off x="0" y="6470640"/>
            <a:ext cx="12191760" cy="387000"/>
          </a:xfrm>
          <a:prstGeom prst="rect">
            <a:avLst/>
          </a:prstGeom>
          <a:solidFill>
            <a:srgbClr val="aeaeb2"/>
          </a:solidFill>
          <a:ln w="0">
            <a:noFill/>
          </a:ln>
          <a:effectLst>
            <a:outerShdw algn="t" blurRad="50760" dir="5400000" dist="381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chemeClr val="lt1"/>
              </a:solidFill>
              <a:latin typeface="Raleway"/>
              <a:ea typeface="Raleway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title"/>
          </p:nvPr>
        </p:nvSpPr>
        <p:spPr>
          <a:xfrm>
            <a:off x="1639800" y="802440"/>
            <a:ext cx="8742240" cy="797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 fontScale="74000"/>
          </a:bodyPr>
          <a:p>
            <a:pPr indent="0">
              <a:buNone/>
            </a:pPr>
            <a:r>
              <a:rPr b="0" lang="ru-RU" sz="36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49;p23"/>
          <p:cNvSpPr/>
          <p:nvPr/>
        </p:nvSpPr>
        <p:spPr>
          <a:xfrm>
            <a:off x="0" y="0"/>
            <a:ext cx="12191760" cy="704520"/>
          </a:xfrm>
          <a:prstGeom prst="rect">
            <a:avLst/>
          </a:prstGeom>
          <a:solidFill>
            <a:srgbClr val="aeae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chemeClr val="lt1"/>
              </a:solidFill>
              <a:latin typeface="Raleway"/>
              <a:ea typeface="Raleway"/>
            </a:endParaRPr>
          </a:p>
        </p:txBody>
      </p:sp>
      <p:sp>
        <p:nvSpPr>
          <p:cNvPr id="169" name="PlaceHolder 1"/>
          <p:cNvSpPr>
            <a:spLocks noGrp="1"/>
          </p:cNvSpPr>
          <p:nvPr>
            <p:ph type="body"/>
          </p:nvPr>
        </p:nvSpPr>
        <p:spPr>
          <a:xfrm>
            <a:off x="1422720" y="1954800"/>
            <a:ext cx="2698560" cy="43315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 fontScale="60000"/>
          </a:bodyPr>
          <a:p>
            <a:pPr marL="259200" indent="-1944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13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2130" spc="-1" strike="noStrike">
              <a:solidFill>
                <a:srgbClr val="000000"/>
              </a:solidFill>
              <a:latin typeface="Arial"/>
            </a:endParaRPr>
          </a:p>
          <a:p>
            <a:pPr lvl="1" marL="518400" indent="-1944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13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130" spc="-1" strike="noStrike">
              <a:solidFill>
                <a:srgbClr val="000000"/>
              </a:solidFill>
              <a:latin typeface="Arial"/>
            </a:endParaRPr>
          </a:p>
          <a:p>
            <a:pPr lvl="2" marL="777600" indent="-1728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13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130" spc="-1" strike="noStrike">
              <a:solidFill>
                <a:srgbClr val="000000"/>
              </a:solidFill>
              <a:latin typeface="Arial"/>
            </a:endParaRPr>
          </a:p>
          <a:p>
            <a:pPr lvl="3" marL="1036800" indent="-1296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13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130" spc="-1" strike="noStrike">
              <a:solidFill>
                <a:srgbClr val="000000"/>
              </a:solidFill>
              <a:latin typeface="Arial"/>
            </a:endParaRPr>
          </a:p>
          <a:p>
            <a:pPr lvl="4" marL="1296000" indent="-1296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13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130" spc="-1" strike="noStrike">
              <a:solidFill>
                <a:srgbClr val="000000"/>
              </a:solidFill>
              <a:latin typeface="Arial"/>
            </a:endParaRPr>
          </a:p>
          <a:p>
            <a:pPr lvl="5" marL="1555200" indent="-1296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13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130" spc="-1" strike="noStrike">
              <a:solidFill>
                <a:srgbClr val="000000"/>
              </a:solidFill>
              <a:latin typeface="Arial"/>
            </a:endParaRPr>
          </a:p>
          <a:p>
            <a:pPr lvl="6" marL="1814400" indent="-1296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13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1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259880" y="1954800"/>
            <a:ext cx="2698560" cy="43315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 fontScale="60000"/>
          </a:bodyPr>
          <a:p>
            <a:pPr marL="259200" indent="-1944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13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2130" spc="-1" strike="noStrike">
              <a:solidFill>
                <a:srgbClr val="000000"/>
              </a:solidFill>
              <a:latin typeface="Arial"/>
            </a:endParaRPr>
          </a:p>
          <a:p>
            <a:pPr lvl="1" marL="518400" indent="-1944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13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130" spc="-1" strike="noStrike">
              <a:solidFill>
                <a:srgbClr val="000000"/>
              </a:solidFill>
              <a:latin typeface="Arial"/>
            </a:endParaRPr>
          </a:p>
          <a:p>
            <a:pPr lvl="2" marL="777600" indent="-1728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13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130" spc="-1" strike="noStrike">
              <a:solidFill>
                <a:srgbClr val="000000"/>
              </a:solidFill>
              <a:latin typeface="Arial"/>
            </a:endParaRPr>
          </a:p>
          <a:p>
            <a:pPr lvl="3" marL="1036800" indent="-1296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13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130" spc="-1" strike="noStrike">
              <a:solidFill>
                <a:srgbClr val="000000"/>
              </a:solidFill>
              <a:latin typeface="Arial"/>
            </a:endParaRPr>
          </a:p>
          <a:p>
            <a:pPr lvl="4" marL="1296000" indent="-1296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13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130" spc="-1" strike="noStrike">
              <a:solidFill>
                <a:srgbClr val="000000"/>
              </a:solidFill>
              <a:latin typeface="Arial"/>
            </a:endParaRPr>
          </a:p>
          <a:p>
            <a:pPr lvl="5" marL="1555200" indent="-1296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13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130" spc="-1" strike="noStrike">
              <a:solidFill>
                <a:srgbClr val="000000"/>
              </a:solidFill>
              <a:latin typeface="Arial"/>
            </a:endParaRPr>
          </a:p>
          <a:p>
            <a:pPr lvl="6" marL="1814400" indent="-1296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13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1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7096680" y="1954800"/>
            <a:ext cx="2698560" cy="43315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 fontScale="60000"/>
          </a:bodyPr>
          <a:p>
            <a:pPr marL="259200" indent="-1944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13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2130" spc="-1" strike="noStrike">
              <a:solidFill>
                <a:srgbClr val="000000"/>
              </a:solidFill>
              <a:latin typeface="Arial"/>
            </a:endParaRPr>
          </a:p>
          <a:p>
            <a:pPr lvl="1" marL="518400" indent="-1944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13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130" spc="-1" strike="noStrike">
              <a:solidFill>
                <a:srgbClr val="000000"/>
              </a:solidFill>
              <a:latin typeface="Arial"/>
            </a:endParaRPr>
          </a:p>
          <a:p>
            <a:pPr lvl="2" marL="777600" indent="-1728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13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130" spc="-1" strike="noStrike">
              <a:solidFill>
                <a:srgbClr val="000000"/>
              </a:solidFill>
              <a:latin typeface="Arial"/>
            </a:endParaRPr>
          </a:p>
          <a:p>
            <a:pPr lvl="3" marL="1036800" indent="-1296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13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130" spc="-1" strike="noStrike">
              <a:solidFill>
                <a:srgbClr val="000000"/>
              </a:solidFill>
              <a:latin typeface="Arial"/>
            </a:endParaRPr>
          </a:p>
          <a:p>
            <a:pPr lvl="4" marL="1296000" indent="-1296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13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130" spc="-1" strike="noStrike">
              <a:solidFill>
                <a:srgbClr val="000000"/>
              </a:solidFill>
              <a:latin typeface="Arial"/>
            </a:endParaRPr>
          </a:p>
          <a:p>
            <a:pPr lvl="5" marL="1555200" indent="-1296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13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130" spc="-1" strike="noStrike">
              <a:solidFill>
                <a:srgbClr val="000000"/>
              </a:solidFill>
              <a:latin typeface="Arial"/>
            </a:endParaRPr>
          </a:p>
          <a:p>
            <a:pPr lvl="6" marL="1814400" indent="-1296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13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1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Google Shape;53;p23"/>
          <p:cNvSpPr/>
          <p:nvPr/>
        </p:nvSpPr>
        <p:spPr>
          <a:xfrm>
            <a:off x="7200" y="6567840"/>
            <a:ext cx="12177720" cy="289800"/>
          </a:xfrm>
          <a:prstGeom prst="rect">
            <a:avLst/>
          </a:prstGeom>
          <a:solidFill>
            <a:srgbClr val="444453"/>
          </a:solidFill>
          <a:ln w="0">
            <a:noFill/>
          </a:ln>
          <a:effectLst>
            <a:outerShdw blurRad="50760" dir="16200000" dist="381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chemeClr val="lt1"/>
              </a:solidFill>
              <a:latin typeface="Raleway"/>
              <a:ea typeface="Raleway"/>
            </a:endParaRPr>
          </a:p>
        </p:txBody>
      </p:sp>
      <p:sp>
        <p:nvSpPr>
          <p:cNvPr id="173" name="Google Shape;54;p23"/>
          <p:cNvSpPr/>
          <p:nvPr/>
        </p:nvSpPr>
        <p:spPr>
          <a:xfrm rot="10800000">
            <a:off x="1276560" y="704880"/>
            <a:ext cx="10908360" cy="968760"/>
          </a:xfrm>
          <a:prstGeom prst="rect">
            <a:avLst/>
          </a:prstGeom>
          <a:solidFill>
            <a:srgbClr val="c95a6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chemeClr val="lt1"/>
              </a:solidFill>
              <a:latin typeface="Raleway"/>
              <a:ea typeface="Raleway"/>
            </a:endParaRPr>
          </a:p>
        </p:txBody>
      </p:sp>
      <p:sp>
        <p:nvSpPr>
          <p:cNvPr id="174" name="Google Shape;55;p23"/>
          <p:cNvSpPr/>
          <p:nvPr/>
        </p:nvSpPr>
        <p:spPr>
          <a:xfrm rot="10800000">
            <a:off x="10515960" y="360"/>
            <a:ext cx="1683000" cy="2514240"/>
          </a:xfrm>
          <a:prstGeom prst="rtTriangle">
            <a:avLst/>
          </a:prstGeom>
          <a:solidFill>
            <a:srgbClr val="ff8fa0"/>
          </a:solidFill>
          <a:ln w="0">
            <a:noFill/>
          </a:ln>
          <a:effectLst>
            <a:outerShdw algn="tr" blurRad="50760" dir="81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chemeClr val="lt1"/>
              </a:solidFill>
              <a:latin typeface="Raleway"/>
              <a:ea typeface="Raleway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title"/>
          </p:nvPr>
        </p:nvSpPr>
        <p:spPr>
          <a:xfrm>
            <a:off x="1422720" y="761760"/>
            <a:ext cx="8372160" cy="8478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 fontScale="77000"/>
          </a:bodyPr>
          <a:p>
            <a:pPr indent="0">
              <a:buNone/>
            </a:pPr>
            <a:r>
              <a:rPr b="0" lang="ru-RU" sz="36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ad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3" descr="D:\Мои документы\!Дизайн\aaa\slider\carlota-vidal-239839-min.jpg"/>
          <p:cNvPicPr/>
          <p:nvPr/>
        </p:nvPicPr>
        <p:blipFill>
          <a:blip r:embed="rId2"/>
          <a:srcRect l="0" t="11543" r="0" b="1580"/>
          <a:stretch/>
        </p:blipFill>
        <p:spPr>
          <a:xfrm>
            <a:off x="0" y="-170640"/>
            <a:ext cx="12286800" cy="7070040"/>
          </a:xfrm>
          <a:prstGeom prst="rect">
            <a:avLst/>
          </a:prstGeom>
          <a:ln w="0">
            <a:noFill/>
          </a:ln>
        </p:spPr>
      </p:pic>
      <p:sp>
        <p:nvSpPr>
          <p:cNvPr id="213" name="Прямоугольник 2"/>
          <p:cNvSpPr/>
          <p:nvPr/>
        </p:nvSpPr>
        <p:spPr>
          <a:xfrm>
            <a:off x="0" y="-170640"/>
            <a:ext cx="12286800" cy="7075800"/>
          </a:xfrm>
          <a:prstGeom prst="rect">
            <a:avLst/>
          </a:prstGeom>
          <a:gradFill rotWithShape="0">
            <a:gsLst>
              <a:gs pos="59000">
                <a:srgbClr val="e02a73">
                  <a:alpha val="50196"/>
                </a:srgbClr>
              </a:gs>
              <a:gs pos="100000">
                <a:srgbClr val="5f4b8b"/>
              </a:gs>
            </a:gsLst>
            <a:lin ang="8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endParaRPr b="0" lang="ru-RU" sz="14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09480" y="932760"/>
            <a:ext cx="5474520" cy="220788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5400" spc="-1" strike="noStrike">
                <a:solidFill>
                  <a:schemeClr val="dk1"/>
                </a:solidFill>
                <a:latin typeface="Playfair Display Black"/>
                <a:ea typeface="Greta Text Pro Bold"/>
              </a:rPr>
              <a:t>Title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Прямоугольник 5"/>
          <p:cNvSpPr/>
          <p:nvPr/>
        </p:nvSpPr>
        <p:spPr>
          <a:xfrm>
            <a:off x="364680" y="-170640"/>
            <a:ext cx="5974920" cy="6118920"/>
          </a:xfrm>
          <a:prstGeom prst="rect">
            <a:avLst/>
          </a:prstGeom>
          <a:noFill/>
          <a:ln w="101600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endParaRPr b="0" lang="ru-RU" sz="14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  <p:pic>
        <p:nvPicPr>
          <p:cNvPr id="216" name="logo" descr=""/>
          <p:cNvPicPr/>
          <p:nvPr/>
        </p:nvPicPr>
        <p:blipFill>
          <a:blip r:embed="rId3"/>
          <a:stretch/>
        </p:blipFill>
        <p:spPr>
          <a:xfrm>
            <a:off x="11004840" y="6406200"/>
            <a:ext cx="1044720" cy="351000"/>
          </a:xfrm>
          <a:prstGeom prst="rect">
            <a:avLst/>
          </a:prstGeom>
          <a:ln w="0">
            <a:noFill/>
          </a:ln>
        </p:spPr>
      </p:pic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body"/>
          </p:nvPr>
        </p:nvSpPr>
        <p:spPr>
          <a:xfrm>
            <a:off x="2440800" y="5356440"/>
            <a:ext cx="8335800" cy="6922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 fontScale="17000"/>
          </a:bodyPr>
          <a:p>
            <a:pPr marL="73440" indent="-5508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1" marL="146880" indent="-5508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2" marL="220320" indent="-4896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293760" indent="-3672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4" marL="367200" indent="-367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5" marL="440640" indent="-367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6" marL="514080" indent="-367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Google Shape;61;p25"/>
          <p:cNvSpPr/>
          <p:nvPr/>
        </p:nvSpPr>
        <p:spPr>
          <a:xfrm>
            <a:off x="7200" y="0"/>
            <a:ext cx="12177720" cy="781200"/>
          </a:xfrm>
          <a:prstGeom prst="rtTriangle">
            <a:avLst/>
          </a:prstGeom>
          <a:solidFill>
            <a:srgbClr val="44445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chemeClr val="lt1"/>
              </a:solidFill>
              <a:latin typeface="Raleway"/>
              <a:ea typeface="Raleway"/>
            </a:endParaRPr>
          </a:p>
        </p:txBody>
      </p:sp>
      <p:sp>
        <p:nvSpPr>
          <p:cNvPr id="256" name="Google Shape;62;p25"/>
          <p:cNvSpPr/>
          <p:nvPr/>
        </p:nvSpPr>
        <p:spPr>
          <a:xfrm rot="10800000">
            <a:off x="7560" y="0"/>
            <a:ext cx="12184560" cy="781200"/>
          </a:xfrm>
          <a:prstGeom prst="rtTriangle">
            <a:avLst/>
          </a:prstGeom>
          <a:solidFill>
            <a:srgbClr val="aeaeb2"/>
          </a:solidFill>
          <a:ln w="0">
            <a:noFill/>
          </a:ln>
          <a:effectLst>
            <a:outerShdw algn="t" blurRad="50760" dir="5400000" dist="381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chemeClr val="lt1"/>
              </a:solidFill>
              <a:latin typeface="Raleway"/>
              <a:ea typeface="Raleway"/>
            </a:endParaRPr>
          </a:p>
        </p:txBody>
      </p:sp>
      <p:sp>
        <p:nvSpPr>
          <p:cNvPr id="257" name="Google Shape;63;p25"/>
          <p:cNvSpPr/>
          <p:nvPr/>
        </p:nvSpPr>
        <p:spPr>
          <a:xfrm rot="10800000">
            <a:off x="7560" y="6534000"/>
            <a:ext cx="12184560" cy="323640"/>
          </a:xfrm>
          <a:prstGeom prst="rect">
            <a:avLst/>
          </a:prstGeom>
          <a:solidFill>
            <a:srgbClr val="c95a6d"/>
          </a:solidFill>
          <a:ln w="0">
            <a:noFill/>
          </a:ln>
          <a:effectLst>
            <a:outerShdw blurRad="50760" dir="16200000" dist="381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chemeClr val="lt1"/>
              </a:solidFill>
              <a:latin typeface="Raleway"/>
              <a:ea typeface="Raleway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video" Target="file:///D:/Downloads/02a6bda0-2e2c-49c9-86f4-62fc849f0833.mp4" TargetMode="External"/><Relationship Id="rId2" Type="http://schemas.microsoft.com/office/2007/relationships/media" Target="file:///D:/Downloads/02a6bda0-2e2c-49c9-86f4-62fc849f0833.mp4" TargetMode="External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4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4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6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7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3647880" y="1556640"/>
            <a:ext cx="7416360" cy="28080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1" lang="ru-RU" sz="3600" spc="-1" strike="noStrike">
                <a:solidFill>
                  <a:srgbClr val="f5d5f7"/>
                </a:solidFill>
                <a:latin typeface="Raleway Medium"/>
                <a:ea typeface="Raleway Medium"/>
              </a:rPr>
              <a:t>Проект:</a:t>
            </a:r>
            <a:br>
              <a:rPr sz="6000"/>
            </a:br>
            <a:r>
              <a:rPr b="1" lang="ru-RU" sz="6000" spc="-1" strike="noStrike">
                <a:solidFill>
                  <a:srgbClr val="f5d5f7"/>
                </a:solidFill>
                <a:latin typeface="Raleway Medium"/>
                <a:ea typeface="Raleway Medium"/>
              </a:rPr>
              <a:t> «Держи баланс!»</a:t>
            </a:r>
            <a:br>
              <a:rPr sz="6000"/>
            </a:br>
            <a:r>
              <a:rPr b="0" lang="ru-RU" sz="2400" spc="-1" strike="noStrike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Raleway Medium"/>
              </a:rPr>
              <a:t>( площадка для стропохождения)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6" name="Рисунок 2" descr="593e2ef8-05a8-47d8-b8c3-8d4d7a467461.jpg"/>
          <p:cNvPicPr/>
          <p:nvPr/>
        </p:nvPicPr>
        <p:blipFill>
          <a:blip r:embed="rId1"/>
          <a:stretch/>
        </p:blipFill>
        <p:spPr>
          <a:xfrm>
            <a:off x="0" y="0"/>
            <a:ext cx="2842560" cy="2631600"/>
          </a:xfrm>
          <a:prstGeom prst="rect">
            <a:avLst/>
          </a:prstGeom>
          <a:ln w="0">
            <a:noFill/>
          </a:ln>
        </p:spPr>
      </p:pic>
      <p:sp>
        <p:nvSpPr>
          <p:cNvPr id="297" name="Прямоугольник 5"/>
          <p:cNvSpPr/>
          <p:nvPr/>
        </p:nvSpPr>
        <p:spPr>
          <a:xfrm>
            <a:off x="5951880" y="5301360"/>
            <a:ext cx="6671880" cy="13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Arial"/>
              </a:rPr>
              <a:t>Автор: Зиянчурина Регина Рафаэлевна,</a:t>
            </a:r>
            <a:endParaRPr b="0" lang="ru-RU" sz="2800" spc="-1" strike="noStrike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Arial"/>
              </a:rPr>
              <a:t>Инструктор методист по туризму </a:t>
            </a:r>
            <a:endParaRPr b="0" lang="ru-RU" sz="2800" spc="-1" strike="noStrike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Arial"/>
              </a:rPr>
              <a:t>МАУ «Центр туризма и отдыха»</a:t>
            </a:r>
            <a:endParaRPr b="0" lang="ru-RU" sz="2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479520" y="0"/>
            <a:ext cx="6192360" cy="2691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ru-RU" sz="3600" spc="-1" strike="noStrike">
                <a:solidFill>
                  <a:schemeClr val="lt1"/>
                </a:solidFill>
                <a:latin typeface="Raleway Medium"/>
                <a:ea typeface="Raleway Medium"/>
              </a:rPr>
              <a:t>Стропохождение (Слэклайн) </a:t>
            </a:r>
            <a:r>
              <a:rPr b="0" lang="ru-RU" sz="4400" spc="-1" strike="noStrike">
                <a:solidFill>
                  <a:schemeClr val="lt1"/>
                </a:solidFill>
                <a:latin typeface="Raleway Medium"/>
                <a:ea typeface="Raleway Medium"/>
              </a:rPr>
              <a:t>-</a:t>
            </a:r>
            <a:r>
              <a:rPr b="0" lang="ru-RU" sz="2800" spc="-1" strike="noStrike">
                <a:solidFill>
                  <a:schemeClr val="lt1"/>
                </a:solidFill>
                <a:latin typeface="Raleway Medium"/>
                <a:ea typeface="Raleway Medium"/>
              </a:rPr>
              <a:t>это хождение по канату или стропе, которую закрепляют между неподвижными объектами. 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subTitle"/>
          </p:nvPr>
        </p:nvSpPr>
        <p:spPr>
          <a:xfrm>
            <a:off x="0" y="2709000"/>
            <a:ext cx="5519520" cy="29858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marL="457200"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1"/>
                </a:solidFill>
                <a:latin typeface="Raleway"/>
                <a:ea typeface="Raleway"/>
              </a:rPr>
              <a:t>         </a:t>
            </a:r>
            <a:r>
              <a:rPr b="1" lang="ru-RU" sz="2400" spc="-1" strike="noStrike">
                <a:solidFill>
                  <a:schemeClr val="accent1">
                    <a:lumMod val="75000"/>
                  </a:schemeClr>
                </a:solidFill>
                <a:latin typeface="Raleway"/>
                <a:ea typeface="Raleway"/>
              </a:rPr>
              <a:t>Существуют разные по ширине и структуре стропы для различных стилей слэклайна — выполнения сложных акробатических трюков, прохождения длинных линий, линий над водой и по натянутой на больших высотах над землей стропе со страховкой или без.</a:t>
            </a:r>
            <a:endParaRPr b="0" lang="ru-RU" sz="24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300" name="" descr="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888240" y="0"/>
            <a:ext cx="5303520" cy="6811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0" fill="hold"/>
                                        <p:tgtEl>
                                          <p:spTgt spid="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>
              <p:cMediaNode>
                <p:cTn>
                  <p:stCondLst>
                    <p:cond delay="indefinite"/>
                  </p:stCondLst>
                  <p:endCondLst>
                    <p:cond delay="0" evt="onNext"/>
                    <p:cond delay="0" evt="onPrev"/>
                  </p:endCondLst>
                </p:cTn>
                <p:tgtEl>
                  <p:spTgt spid="300"/>
                </p:tgtEl>
              </p:cMediaNode>
            </p:video>
            <p:seq>
              <p:cTn id="7" restart="whenNotActive" nodeType="interactiveSeq" fill="hold">
                <p:stCondLst>
                  <p:cond delay="0" evt="onClick">
                    <p:tgtEl>
                      <p:spTgt spid="300"/>
                    </p:tgtEl>
                  </p:cond>
                </p:stCondLst>
                <p:childTnLst>
                  <p:par>
                    <p:cTn id="8" fill="hold">
                      <p:stCondLst>
                        <p:cond delay="0" evt="onClick">
                          <p:tgtEl>
                            <p:spTgt spid="300"/>
                          </p:tgtEl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Овал 12"/>
          <p:cNvSpPr/>
          <p:nvPr/>
        </p:nvSpPr>
        <p:spPr>
          <a:xfrm>
            <a:off x="5231880" y="5661360"/>
            <a:ext cx="6959880" cy="9356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a7216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4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02" name="Овал 10"/>
          <p:cNvSpPr/>
          <p:nvPr/>
        </p:nvSpPr>
        <p:spPr>
          <a:xfrm>
            <a:off x="263520" y="4941000"/>
            <a:ext cx="3456000" cy="12236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a7216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4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03" name="Google Shape;104;p5"/>
          <p:cNvSpPr/>
          <p:nvPr/>
        </p:nvSpPr>
        <p:spPr>
          <a:xfrm>
            <a:off x="3287520" y="980640"/>
            <a:ext cx="8712720" cy="110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b">
            <a:noAutofit/>
          </a:bodyPr>
          <a:p>
            <a:pPr>
              <a:lnSpc>
                <a:spcPct val="9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Arial"/>
                <a:ea typeface="Arial"/>
              </a:rPr>
              <a:t>                   </a:t>
            </a:r>
            <a:r>
              <a:rPr b="1" lang="ru-RU" sz="3600" spc="-1" strike="noStrike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</a:rPr>
              <a:t> </a:t>
            </a:r>
            <a:r>
              <a:rPr b="1" lang="ru-RU" sz="3600" spc="-1" strike="noStrike">
                <a:solidFill>
                  <a:schemeClr val="accent1">
                    <a:lumMod val="75000"/>
                  </a:schemeClr>
                </a:solidFill>
                <a:latin typeface="Raleway Medium"/>
                <a:ea typeface="Arial"/>
              </a:rPr>
              <a:t>Лоунлайн</a:t>
            </a:r>
            <a:endParaRPr b="0" lang="ru-RU" sz="3600" spc="-1" strike="noStrike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90000"/>
              </a:lnSpc>
            </a:pPr>
            <a:br>
              <a:rPr sz="2800"/>
            </a:br>
            <a:r>
              <a:rPr b="1" lang="ru-RU" sz="2800" spc="-1" strike="noStrike">
                <a:solidFill>
                  <a:srgbClr val="000000"/>
                </a:solidFill>
                <a:latin typeface="Raleway Medium"/>
                <a:ea typeface="Arial"/>
              </a:rPr>
              <a:t>-это самый безопасный вид хождения на небольшой высоте (не более метра)</a:t>
            </a:r>
            <a:endParaRPr b="0" lang="ru-RU" sz="2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04" name="Google Shape;105;p5"/>
          <p:cNvSpPr/>
          <p:nvPr/>
        </p:nvSpPr>
        <p:spPr>
          <a:xfrm>
            <a:off x="0" y="3285000"/>
            <a:ext cx="3791520" cy="172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 marL="228600" indent="-228600">
              <a:lnSpc>
                <a:spcPct val="9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Raleway Medium"/>
                <a:ea typeface="Arial"/>
              </a:rPr>
              <a:t>    </a:t>
            </a:r>
            <a:r>
              <a:rPr b="1" lang="ru-RU" sz="2400" spc="-1" strike="noStrike">
                <a:solidFill>
                  <a:srgbClr val="000000"/>
                </a:solidFill>
                <a:latin typeface="Raleway Medium"/>
                <a:ea typeface="Arial"/>
              </a:rPr>
              <a:t>Страховка: маты, шлем, веревка, инструктаж по безопасности</a:t>
            </a:r>
            <a:endParaRPr b="0" lang="ru-RU" sz="2400" spc="-1" strike="noStrike">
              <a:solidFill>
                <a:srgbClr val="000000"/>
              </a:solidFill>
              <a:latin typeface="Open Sans"/>
            </a:endParaRPr>
          </a:p>
          <a:p>
            <a:pPr marL="228600" indent="-228600">
              <a:lnSpc>
                <a:spcPct val="90000"/>
              </a:lnSpc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Open Sans"/>
            </a:endParaRPr>
          </a:p>
          <a:p>
            <a:pPr marL="228600" indent="-228600">
              <a:lnSpc>
                <a:spcPct val="90000"/>
              </a:lnSpc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Open Sans"/>
            </a:endParaRPr>
          </a:p>
          <a:p>
            <a:pPr marL="228600" indent="-228600">
              <a:lnSpc>
                <a:spcPct val="9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Raleway Medium"/>
                <a:ea typeface="Arial"/>
              </a:rPr>
              <a:t>      </a:t>
            </a:r>
            <a:r>
              <a:rPr b="1" lang="ru-RU" sz="2400" spc="-1" strike="noStrike">
                <a:solidFill>
                  <a:srgbClr val="000000"/>
                </a:solidFill>
                <a:latin typeface="Raleway Medium"/>
                <a:ea typeface="Arial"/>
              </a:rPr>
              <a:t>Команда: 5 человек</a:t>
            </a:r>
            <a:endParaRPr b="0" lang="ru-RU" sz="2400" spc="-1" strike="noStrike">
              <a:solidFill>
                <a:srgbClr val="000000"/>
              </a:solidFill>
              <a:latin typeface="Open Sans"/>
            </a:endParaRPr>
          </a:p>
        </p:txBody>
      </p:sp>
      <p:grpSp>
        <p:nvGrpSpPr>
          <p:cNvPr id="305" name="Google Shape;106;p5"/>
          <p:cNvGrpSpPr/>
          <p:nvPr/>
        </p:nvGrpSpPr>
        <p:grpSpPr>
          <a:xfrm>
            <a:off x="1564200" y="817560"/>
            <a:ext cx="1102320" cy="1797480"/>
            <a:chOff x="1564200" y="817560"/>
            <a:chExt cx="1102320" cy="1797480"/>
          </a:xfrm>
        </p:grpSpPr>
        <p:sp>
          <p:nvSpPr>
            <p:cNvPr id="306" name="Google Shape;107;p5"/>
            <p:cNvSpPr/>
            <p:nvPr/>
          </p:nvSpPr>
          <p:spPr>
            <a:xfrm>
              <a:off x="1896120" y="2338200"/>
              <a:ext cx="438840" cy="96480"/>
            </a:xfrm>
            <a:custGeom>
              <a:avLst/>
              <a:gdLst>
                <a:gd name="textAreaLeft" fmla="*/ 0 w 438840"/>
                <a:gd name="textAreaRight" fmla="*/ 439200 w 438840"/>
                <a:gd name="textAreaTop" fmla="*/ 0 h 96480"/>
                <a:gd name="textAreaBottom" fmla="*/ 96840 h 96480"/>
              </a:gdLst>
              <a:ahLst/>
              <a:rect l="textAreaLeft" t="textAreaTop" r="textAreaRight" b="textAreaBottom"/>
              <a:pathLst>
                <a:path w="4104" h="905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aeae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48240" bIns="482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800" spc="-1" strike="noStrike">
                <a:solidFill>
                  <a:srgbClr val="434343"/>
                </a:solidFill>
                <a:latin typeface="Raleway"/>
                <a:ea typeface="Raleway"/>
              </a:endParaRPr>
            </a:p>
          </p:txBody>
        </p:sp>
        <p:sp>
          <p:nvSpPr>
            <p:cNvPr id="307" name="Google Shape;108;p5"/>
            <p:cNvSpPr/>
            <p:nvPr/>
          </p:nvSpPr>
          <p:spPr>
            <a:xfrm>
              <a:off x="1896120" y="2189160"/>
              <a:ext cx="438840" cy="96480"/>
            </a:xfrm>
            <a:custGeom>
              <a:avLst/>
              <a:gdLst>
                <a:gd name="textAreaLeft" fmla="*/ 0 w 438840"/>
                <a:gd name="textAreaRight" fmla="*/ 439200 w 438840"/>
                <a:gd name="textAreaTop" fmla="*/ 0 h 96480"/>
                <a:gd name="textAreaBottom" fmla="*/ 96840 h 96480"/>
              </a:gdLst>
              <a:ahLst/>
              <a:rect l="textAreaLeft" t="textAreaTop" r="textAreaRight" b="textAreaBottom"/>
              <a:pathLst>
                <a:path w="4104" h="905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aeae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48240" bIns="482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800" spc="-1" strike="noStrike">
                <a:solidFill>
                  <a:srgbClr val="434343"/>
                </a:solidFill>
                <a:latin typeface="Raleway"/>
                <a:ea typeface="Raleway"/>
              </a:endParaRPr>
            </a:p>
          </p:txBody>
        </p:sp>
        <p:sp>
          <p:nvSpPr>
            <p:cNvPr id="308" name="Google Shape;109;p5"/>
            <p:cNvSpPr/>
            <p:nvPr/>
          </p:nvSpPr>
          <p:spPr>
            <a:xfrm>
              <a:off x="1896120" y="2487240"/>
              <a:ext cx="438840" cy="127800"/>
            </a:xfrm>
            <a:custGeom>
              <a:avLst/>
              <a:gdLst>
                <a:gd name="textAreaLeft" fmla="*/ 0 w 438840"/>
                <a:gd name="textAreaRight" fmla="*/ 439200 w 438840"/>
                <a:gd name="textAreaTop" fmla="*/ 0 h 127800"/>
                <a:gd name="textAreaBottom" fmla="*/ 128160 h 127800"/>
              </a:gdLst>
              <a:ahLst/>
              <a:rect l="textAreaLeft" t="textAreaTop" r="textAreaRight" b="textAreaBottom"/>
              <a:pathLst>
                <a:path w="4104" h="1197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aeae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64080" bIns="6408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800" spc="-1" strike="noStrike">
                <a:solidFill>
                  <a:srgbClr val="434343"/>
                </a:solidFill>
                <a:latin typeface="Raleway"/>
                <a:ea typeface="Raleway"/>
              </a:endParaRPr>
            </a:p>
          </p:txBody>
        </p:sp>
        <p:sp>
          <p:nvSpPr>
            <p:cNvPr id="309" name="Google Shape;110;p5"/>
            <p:cNvSpPr/>
            <p:nvPr/>
          </p:nvSpPr>
          <p:spPr>
            <a:xfrm>
              <a:off x="1911960" y="1450080"/>
              <a:ext cx="407160" cy="686880"/>
            </a:xfrm>
            <a:custGeom>
              <a:avLst/>
              <a:gdLst>
                <a:gd name="textAreaLeft" fmla="*/ 0 w 407160"/>
                <a:gd name="textAreaRight" fmla="*/ 407520 w 407160"/>
                <a:gd name="textAreaTop" fmla="*/ 0 h 686880"/>
                <a:gd name="textAreaBottom" fmla="*/ 687240 h 686880"/>
              </a:gdLst>
              <a:ahLst/>
              <a:rect l="textAreaLeft" t="textAreaTop" r="textAreaRight" b="textAreaBottom"/>
              <a:pathLst>
                <a:path w="3811" h="6424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aeae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800" spc="-1" strike="noStrike">
                <a:solidFill>
                  <a:srgbClr val="434343"/>
                </a:solidFill>
                <a:latin typeface="Raleway"/>
                <a:ea typeface="Raleway"/>
              </a:endParaRPr>
            </a:p>
          </p:txBody>
        </p:sp>
        <p:sp>
          <p:nvSpPr>
            <p:cNvPr id="310" name="Google Shape;111;p5"/>
            <p:cNvSpPr/>
            <p:nvPr/>
          </p:nvSpPr>
          <p:spPr>
            <a:xfrm>
              <a:off x="1564200" y="817560"/>
              <a:ext cx="1102320" cy="1319040"/>
            </a:xfrm>
            <a:custGeom>
              <a:avLst/>
              <a:gdLst>
                <a:gd name="textAreaLeft" fmla="*/ 0 w 1102320"/>
                <a:gd name="textAreaRight" fmla="*/ 1102680 w 1102320"/>
                <a:gd name="textAreaTop" fmla="*/ 0 h 1319040"/>
                <a:gd name="textAreaBottom" fmla="*/ 1319400 h 1319040"/>
              </a:gdLst>
              <a:ahLst/>
              <a:rect l="textAreaLeft" t="textAreaTop" r="textAreaRight" b="textAreaBottom"/>
              <a:pathLst>
                <a:path w="10308" h="12335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aeae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ru-RU" sz="1800" spc="-1" strike="noStrike">
                <a:solidFill>
                  <a:srgbClr val="434343"/>
                </a:solidFill>
                <a:latin typeface="Raleway"/>
                <a:ea typeface="Raleway"/>
              </a:endParaRPr>
            </a:p>
          </p:txBody>
        </p:sp>
      </p:grpSp>
      <p:pic>
        <p:nvPicPr>
          <p:cNvPr id="311" name="Содержимое 3" descr="28a2a__ap_3659.jpg"/>
          <p:cNvPicPr/>
          <p:nvPr/>
        </p:nvPicPr>
        <p:blipFill>
          <a:blip r:embed="rId1"/>
          <a:stretch/>
        </p:blipFill>
        <p:spPr>
          <a:xfrm>
            <a:off x="3791880" y="2133000"/>
            <a:ext cx="6336360" cy="4320000"/>
          </a:xfrm>
          <a:prstGeom prst="rect">
            <a:avLst/>
          </a:prstGeom>
          <a:ln w="0">
            <a:noFill/>
          </a:ln>
        </p:spPr>
      </p:pic>
      <p:sp>
        <p:nvSpPr>
          <p:cNvPr id="312" name="TextBox 11"/>
          <p:cNvSpPr/>
          <p:nvPr/>
        </p:nvSpPr>
        <p:spPr>
          <a:xfrm>
            <a:off x="4744440" y="5805360"/>
            <a:ext cx="739584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Arial"/>
                <a:ea typeface="Arial"/>
              </a:rPr>
              <a:t>Ходить можно в любое время года!</a:t>
            </a: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85;p2"/>
          <p:cNvSpPr/>
          <p:nvPr/>
        </p:nvSpPr>
        <p:spPr>
          <a:xfrm>
            <a:off x="306720" y="1196640"/>
            <a:ext cx="11885040" cy="74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b">
            <a:noAutofit/>
          </a:bodyPr>
          <a:p>
            <a:pPr>
              <a:lnSpc>
                <a:spcPct val="90000"/>
              </a:lnSpc>
            </a:pPr>
            <a:r>
              <a:rPr b="0" lang="ru-RU" sz="3600" spc="-1" strike="noStrik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</a:rPr>
              <a:t>  </a:t>
            </a:r>
            <a:endParaRPr b="0" lang="ru-RU" sz="3600" spc="-1" strike="noStrike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90000"/>
              </a:lnSpc>
            </a:pPr>
            <a:endParaRPr b="0" lang="ru-RU" sz="3600" spc="-1" strike="noStrike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90000"/>
              </a:lnSpc>
            </a:pPr>
            <a:endParaRPr b="0" lang="ru-RU" sz="3600" spc="-1" strike="noStrike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90000"/>
              </a:lnSpc>
            </a:pPr>
            <a:endParaRPr b="0" lang="ru-RU" sz="3600" spc="-1" strike="noStrike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chemeClr val="accent1">
                    <a:lumMod val="75000"/>
                  </a:schemeClr>
                </a:solidFill>
                <a:latin typeface="Raleway Medium"/>
                <a:ea typeface="Arial"/>
              </a:rPr>
              <a:t>Цель</a:t>
            </a:r>
            <a:r>
              <a:rPr b="1" lang="ru-RU" sz="3600" spc="-1" strike="noStrike">
                <a:solidFill>
                  <a:schemeClr val="accent1">
                    <a:lumMod val="50000"/>
                  </a:schemeClr>
                </a:solidFill>
                <a:latin typeface="Raleway Medium"/>
                <a:ea typeface="Arial"/>
              </a:rPr>
              <a:t> проекта: </a:t>
            </a:r>
            <a:br>
              <a:rPr sz="3600"/>
            </a:br>
            <a:r>
              <a:rPr b="0" lang="ru-RU" sz="3600" spc="-1" strike="noStrike">
                <a:solidFill>
                  <a:srgbClr val="000000"/>
                </a:solidFill>
                <a:latin typeface="Raleway Medium"/>
                <a:ea typeface="Arial"/>
              </a:rPr>
              <a:t> </a:t>
            </a:r>
            <a:r>
              <a:rPr b="0" lang="ru-RU" sz="2600" spc="-1" strike="noStrike">
                <a:solidFill>
                  <a:srgbClr val="000000"/>
                </a:solidFill>
                <a:latin typeface="Cantarell"/>
                <a:ea typeface="Arial"/>
              </a:rPr>
              <a:t>Создание  площадки для ходьбы по стропе, формирование здоровых привычек у молодежи города </a:t>
            </a:r>
            <a:endParaRPr b="0" lang="ru-RU" sz="26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14" name="Google Shape;88;p2"/>
          <p:cNvSpPr/>
          <p:nvPr/>
        </p:nvSpPr>
        <p:spPr>
          <a:xfrm>
            <a:off x="335880" y="2311560"/>
            <a:ext cx="11856240" cy="380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chemeClr val="accent1">
                    <a:lumMod val="50000"/>
                  </a:schemeClr>
                </a:solidFill>
                <a:latin typeface="Raleway Medium"/>
                <a:ea typeface="Arial"/>
              </a:rPr>
              <a:t>Задачи:</a:t>
            </a:r>
            <a:endParaRPr b="0" lang="ru-RU" sz="3600" spc="-1" strike="noStrike">
              <a:solidFill>
                <a:srgbClr val="000000"/>
              </a:solidFill>
              <a:latin typeface="Open Sans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600" spc="-1" strike="noStrike">
                <a:solidFill>
                  <a:srgbClr val="000000"/>
                </a:solidFill>
                <a:latin typeface="Cantarell"/>
                <a:ea typeface="Arial"/>
              </a:rPr>
              <a:t>Оборудовать специализированную стационарную  площадку для стропохождения на территории парка «НУМ»;</a:t>
            </a:r>
            <a:endParaRPr b="0" lang="ru-RU" sz="2600" spc="-1" strike="noStrike">
              <a:solidFill>
                <a:srgbClr val="000000"/>
              </a:solidFill>
              <a:latin typeface="Open Sans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600" spc="-1" strike="noStrike">
                <a:solidFill>
                  <a:srgbClr val="000000"/>
                </a:solidFill>
                <a:latin typeface="Cantarell"/>
                <a:ea typeface="Arial"/>
              </a:rPr>
              <a:t>Информационная рекламная работа в социальной сети (ВК, Одноклассники, Телеграмм),;</a:t>
            </a:r>
            <a:endParaRPr b="0" lang="ru-RU" sz="2600" spc="-1" strike="noStrike">
              <a:solidFill>
                <a:srgbClr val="000000"/>
              </a:solidFill>
              <a:latin typeface="Open Sans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600" spc="-1" strike="noStrike">
                <a:solidFill>
                  <a:srgbClr val="000000"/>
                </a:solidFill>
                <a:latin typeface="Cantarell"/>
                <a:ea typeface="Arial"/>
              </a:rPr>
              <a:t>Организовать  встречи ,беседы, интерактивы с желающими заниматься стропохождением ;</a:t>
            </a:r>
            <a:endParaRPr b="0" lang="ru-RU" sz="2600" spc="-1" strike="noStrike">
              <a:solidFill>
                <a:srgbClr val="000000"/>
              </a:solidFill>
              <a:latin typeface="Open Sans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600" spc="-1" strike="noStrike">
                <a:solidFill>
                  <a:srgbClr val="000000"/>
                </a:solidFill>
                <a:latin typeface="Cantarell"/>
                <a:ea typeface="Arial"/>
              </a:rPr>
              <a:t>Организовать проведение занятий с участниками проекта, составление индивидуальных планов работы с участниками</a:t>
            </a:r>
            <a:endParaRPr b="0" lang="ru-RU" sz="26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Овал 17"/>
          <p:cNvSpPr/>
          <p:nvPr/>
        </p:nvSpPr>
        <p:spPr>
          <a:xfrm rot="2239800">
            <a:off x="57600" y="5334480"/>
            <a:ext cx="1055160" cy="13402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a7216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4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  <p:pic>
        <p:nvPicPr>
          <p:cNvPr id="316" name="Picture 6" descr="https://sun3-11.userapi.com/impf/c633922/v633922512/35d47/7AhZNzpXB1A.jpg?size=960x960&amp;quality=96&amp;sign=dfe21a7417dd2a38bb6ea8fade9a18eb&amp;type=album"/>
          <p:cNvPicPr/>
          <p:nvPr/>
        </p:nvPicPr>
        <p:blipFill>
          <a:blip r:embed="rId1"/>
          <a:stretch/>
        </p:blipFill>
        <p:spPr>
          <a:xfrm>
            <a:off x="9743760" y="4005000"/>
            <a:ext cx="2448000" cy="2448000"/>
          </a:xfrm>
          <a:prstGeom prst="rect">
            <a:avLst/>
          </a:prstGeom>
          <a:ln w="0">
            <a:noFill/>
          </a:ln>
        </p:spPr>
      </p:pic>
      <p:sp>
        <p:nvSpPr>
          <p:cNvPr id="317" name="Скругленный прямоугольник 13"/>
          <p:cNvSpPr/>
          <p:nvPr/>
        </p:nvSpPr>
        <p:spPr>
          <a:xfrm rot="258000">
            <a:off x="5685480" y="1863000"/>
            <a:ext cx="4439520" cy="2664000"/>
          </a:xfrm>
          <a:prstGeom prst="roundRect">
            <a:avLst>
              <a:gd name="adj" fmla="val 16667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a7216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4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18" name="Овал 8"/>
          <p:cNvSpPr/>
          <p:nvPr/>
        </p:nvSpPr>
        <p:spPr>
          <a:xfrm rot="20875200">
            <a:off x="31680" y="1987920"/>
            <a:ext cx="2981520" cy="22334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a7216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4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19" name="PlaceHolder 1"/>
          <p:cNvSpPr>
            <a:spLocks noGrp="1"/>
          </p:cNvSpPr>
          <p:nvPr>
            <p:ph/>
          </p:nvPr>
        </p:nvSpPr>
        <p:spPr>
          <a:xfrm>
            <a:off x="1415520" y="692640"/>
            <a:ext cx="8496720" cy="8640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marL="457200"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36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Raleway"/>
              </a:rPr>
              <a:t>Целевые группы: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chemeClr val="dk1"/>
                </a:solidFill>
                <a:latin typeface="Times New Roman"/>
                <a:ea typeface="Raleway"/>
              </a:rPr>
              <a:t>Дети, подростки ,молодежь (от 10 до 35 лет)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chemeClr val="dk1"/>
                </a:solidFill>
                <a:latin typeface="Raleway"/>
                <a:ea typeface="Raleway"/>
              </a:rPr>
              <a:t>.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title"/>
          </p:nvPr>
        </p:nvSpPr>
        <p:spPr>
          <a:xfrm>
            <a:off x="1343520" y="5873040"/>
            <a:ext cx="9120960" cy="9846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ru-RU" sz="36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  <a:ea typeface="Raleway Medium"/>
              </a:rPr>
              <a:t>География проекта:</a:t>
            </a:r>
            <a:br>
              <a:rPr sz="3600"/>
            </a:b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Raleway Medium"/>
              </a:rPr>
              <a:t>ЯНАО г. Ноябрьск:  </a:t>
            </a:r>
            <a:br>
              <a:rPr sz="2800"/>
            </a:b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Raleway Medium"/>
              </a:rPr>
              <a:t>Этнографический комплекс «НУМ»</a:t>
            </a:r>
            <a:br>
              <a:rPr sz="2800"/>
            </a:b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Raleway Medium"/>
              </a:rPr>
              <a:t>«Ноябрьск-парк»</a:t>
            </a:r>
            <a:br>
              <a:rPr sz="2800"/>
            </a:b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Raleway Medium"/>
              </a:rPr>
              <a:t>Берег озера Ермолаевское «Ноябрьская кругосветка»</a:t>
            </a:r>
            <a:br>
              <a:rPr sz="3600"/>
            </a:b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1" name="Picture 2" descr="https://vesti-yamal.ru/i/d6/d601462095dc1900fbb027e6bdb9eb9a.jpg"/>
          <p:cNvPicPr/>
          <p:nvPr/>
        </p:nvPicPr>
        <p:blipFill>
          <a:blip r:embed="rId2"/>
          <a:stretch/>
        </p:blipFill>
        <p:spPr>
          <a:xfrm>
            <a:off x="1415520" y="1700640"/>
            <a:ext cx="3960000" cy="2304000"/>
          </a:xfrm>
          <a:prstGeom prst="rect">
            <a:avLst/>
          </a:prstGeom>
          <a:ln w="57150">
            <a:solidFill>
              <a:srgbClr val="e32d91">
                <a:lumMod val="75000"/>
              </a:srgbClr>
            </a:solidFill>
            <a:round/>
          </a:ln>
        </p:spPr>
      </p:pic>
      <p:pic>
        <p:nvPicPr>
          <p:cNvPr id="322" name="Picture 4" descr="https://noyabrsk24.ru/site/assets/files/34627/park-v1.jpg"/>
          <p:cNvPicPr/>
          <p:nvPr/>
        </p:nvPicPr>
        <p:blipFill>
          <a:blip r:embed="rId3"/>
          <a:stretch/>
        </p:blipFill>
        <p:spPr>
          <a:xfrm rot="166800">
            <a:off x="6076800" y="2151360"/>
            <a:ext cx="3787560" cy="2286720"/>
          </a:xfrm>
          <a:prstGeom prst="rect">
            <a:avLst/>
          </a:prstGeom>
          <a:ln w="0">
            <a:noFill/>
          </a:ln>
        </p:spPr>
      </p:pic>
      <p:sp>
        <p:nvSpPr>
          <p:cNvPr id="323" name="Овал 14"/>
          <p:cNvSpPr/>
          <p:nvPr/>
        </p:nvSpPr>
        <p:spPr>
          <a:xfrm rot="19654800">
            <a:off x="77760" y="1506960"/>
            <a:ext cx="475200" cy="428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a7216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4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24" name="Овал 15"/>
          <p:cNvSpPr/>
          <p:nvPr/>
        </p:nvSpPr>
        <p:spPr>
          <a:xfrm>
            <a:off x="8544240" y="4725000"/>
            <a:ext cx="503640" cy="50364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a7216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4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25" name="Овал 18"/>
          <p:cNvSpPr/>
          <p:nvPr/>
        </p:nvSpPr>
        <p:spPr>
          <a:xfrm rot="20977800">
            <a:off x="10516320" y="2309040"/>
            <a:ext cx="1271160" cy="12236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a7216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4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Содержимое 6" descr="ueCEY1bASU0.jpg"/>
          <p:cNvPicPr/>
          <p:nvPr/>
        </p:nvPicPr>
        <p:blipFill>
          <a:blip r:embed="rId1"/>
          <a:stretch/>
        </p:blipFill>
        <p:spPr>
          <a:xfrm>
            <a:off x="6239880" y="1772640"/>
            <a:ext cx="5544360" cy="3312000"/>
          </a:xfrm>
          <a:prstGeom prst="rect">
            <a:avLst/>
          </a:prstGeom>
          <a:ln w="0">
            <a:noFill/>
          </a:ln>
        </p:spPr>
      </p:pic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1343520" y="764640"/>
            <a:ext cx="10848240" cy="10076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ru-RU" sz="3600" spc="-1" strike="noStrike">
                <a:solidFill>
                  <a:srgbClr val="ffffff"/>
                </a:solidFill>
                <a:latin typeface="Raleway Medium"/>
                <a:ea typeface="Raleway Medium"/>
              </a:rPr>
              <a:t> </a:t>
            </a:r>
            <a:r>
              <a:rPr b="1" lang="ru-RU" sz="3600" spc="-1" strike="noStrike">
                <a:solidFill>
                  <a:srgbClr val="ffffff"/>
                </a:solidFill>
                <a:latin typeface="Raleway Medium"/>
                <a:ea typeface="Raleway Medium"/>
              </a:rPr>
              <a:t>Стропохождение </a:t>
            </a:r>
            <a:br>
              <a:rPr sz="3600"/>
            </a:br>
            <a:r>
              <a:rPr b="1" lang="ru-RU" sz="2400" spc="-1" strike="noStrike">
                <a:solidFill>
                  <a:srgbClr val="ffffff"/>
                </a:solidFill>
                <a:latin typeface="Raleway Medium"/>
                <a:ea typeface="Raleway Medium"/>
              </a:rPr>
              <a:t>успешно развивается во многих городах России.</a:t>
            </a:r>
            <a:br>
              <a:rPr sz="2400"/>
            </a:br>
            <a:r>
              <a:rPr b="1" lang="ru-RU" sz="2400" spc="-1" strike="noStrike">
                <a:solidFill>
                  <a:srgbClr val="ffffff"/>
                </a:solidFill>
                <a:latin typeface="Raleway Medium"/>
                <a:ea typeface="Raleway Medium"/>
              </a:rPr>
              <a:t> Созданы сообщества ,активно проводятся тренировки в парках отдыха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/>
          </p:nvPr>
        </p:nvSpPr>
        <p:spPr>
          <a:xfrm>
            <a:off x="0" y="5445360"/>
            <a:ext cx="11784240" cy="11516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marL="457200"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i="1" lang="ru-RU" sz="2000" spc="-1" strike="noStrike">
                <a:solidFill>
                  <a:schemeClr val="dk1"/>
                </a:solidFill>
                <a:latin typeface="Raleway Medium"/>
                <a:ea typeface="Raleway"/>
              </a:rPr>
              <a:t>       </a:t>
            </a:r>
            <a:r>
              <a:rPr b="1" i="1" lang="ru-RU" sz="2400" spc="-1" strike="noStrike">
                <a:solidFill>
                  <a:schemeClr val="dk1"/>
                </a:solidFill>
                <a:latin typeface="Raleway Medium"/>
                <a:ea typeface="Raleway"/>
              </a:rPr>
              <a:t>В </a:t>
            </a:r>
            <a:r>
              <a:rPr b="1" i="1" lang="ru-RU" sz="2400" spc="-1" strike="noStrike">
                <a:solidFill>
                  <a:srgbClr val="000000"/>
                </a:solidFill>
                <a:latin typeface="Raleway Medium"/>
                <a:ea typeface="Raleway"/>
              </a:rPr>
              <a:t>Нижнем Новгороде в 2022 году </a:t>
            </a:r>
            <a:r>
              <a:rPr b="1" lang="ru-RU" sz="2400" spc="-1" strike="noStrike">
                <a:solidFill>
                  <a:srgbClr val="000000"/>
                </a:solidFill>
                <a:latin typeface="Raleway Medium"/>
                <a:ea typeface="Raleway"/>
              </a:rPr>
              <a:t>состоялось</a:t>
            </a:r>
            <a:r>
              <a:rPr b="1" i="1" lang="ru-RU" sz="2400" spc="-1" strike="noStrike">
                <a:solidFill>
                  <a:srgbClr val="000000"/>
                </a:solidFill>
                <a:latin typeface="Raleway Medium"/>
                <a:ea typeface="Raleway"/>
              </a:rPr>
              <a:t> официальное открытие слэклайн площадки в парке «Набережная Федоровского»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just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chemeClr val="dk1"/>
                </a:solidFill>
                <a:latin typeface="Raleway Medium"/>
                <a:ea typeface="Raleway"/>
              </a:rPr>
              <a:t>.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9" name="Содержимое 5" descr="rCM73zRwwj4.jpg"/>
          <p:cNvPicPr/>
          <p:nvPr/>
        </p:nvPicPr>
        <p:blipFill>
          <a:blip r:embed="rId2"/>
          <a:stretch/>
        </p:blipFill>
        <p:spPr>
          <a:xfrm>
            <a:off x="263520" y="1772640"/>
            <a:ext cx="5864040" cy="331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Содержимое 3" descr="slackline-podrasdel2.jpg"/>
          <p:cNvPicPr/>
          <p:nvPr/>
        </p:nvPicPr>
        <p:blipFill>
          <a:blip r:embed="rId1"/>
          <a:stretch/>
        </p:blipFill>
        <p:spPr>
          <a:xfrm>
            <a:off x="1127520" y="909360"/>
            <a:ext cx="10874520" cy="5948280"/>
          </a:xfrm>
          <a:prstGeom prst="rect">
            <a:avLst/>
          </a:prstGeom>
          <a:ln w="57150">
            <a:solidFill>
              <a:srgbClr val="c830cc"/>
            </a:solidFill>
            <a:round/>
          </a:ln>
        </p:spPr>
      </p:pic>
      <p:sp>
        <p:nvSpPr>
          <p:cNvPr id="331" name="Прямоугольник 7"/>
          <p:cNvSpPr/>
          <p:nvPr/>
        </p:nvSpPr>
        <p:spPr>
          <a:xfrm>
            <a:off x="263520" y="0"/>
            <a:ext cx="1048716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Raleway Medium"/>
                <a:ea typeface="Arial"/>
              </a:rPr>
              <a:t>Положительное влияние    стропохождения</a:t>
            </a:r>
            <a:endParaRPr b="0" lang="ru-RU" sz="36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32" name="Прямоугольник 3"/>
          <p:cNvSpPr/>
          <p:nvPr/>
        </p:nvSpPr>
        <p:spPr>
          <a:xfrm>
            <a:off x="2927520" y="1556640"/>
            <a:ext cx="324000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chemeClr val="accent1">
                    <a:lumMod val="75000"/>
                  </a:schemeClr>
                </a:solidFill>
                <a:latin typeface="Raleway Medium"/>
                <a:ea typeface="Arial"/>
              </a:rPr>
              <a:t>Красивая осанка</a:t>
            </a:r>
            <a:endParaRPr b="0" lang="ru-RU" sz="2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33" name="Прямоугольник 4"/>
          <p:cNvSpPr/>
          <p:nvPr/>
        </p:nvSpPr>
        <p:spPr>
          <a:xfrm>
            <a:off x="5015880" y="2637000"/>
            <a:ext cx="304596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chemeClr val="accent1">
                    <a:lumMod val="60000"/>
                    <a:lumOff val="40000"/>
                  </a:schemeClr>
                </a:solidFill>
                <a:latin typeface="Raleway Medium"/>
                <a:ea typeface="Arial"/>
              </a:rPr>
              <a:t>Круг общения</a:t>
            </a:r>
            <a:endParaRPr b="0" lang="ru-RU" sz="2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34" name="TextBox 6"/>
          <p:cNvSpPr/>
          <p:nvPr/>
        </p:nvSpPr>
        <p:spPr>
          <a:xfrm>
            <a:off x="1271520" y="3357000"/>
            <a:ext cx="410400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chemeClr val="accent1">
                    <a:lumMod val="60000"/>
                    <a:lumOff val="40000"/>
                  </a:schemeClr>
                </a:solidFill>
                <a:latin typeface="Raleway Medium"/>
                <a:ea typeface="Arial"/>
              </a:rPr>
              <a:t>Чувство баланса</a:t>
            </a:r>
            <a:endParaRPr b="0" lang="ru-RU" sz="2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35" name="Прямоугольник 8"/>
          <p:cNvSpPr/>
          <p:nvPr/>
        </p:nvSpPr>
        <p:spPr>
          <a:xfrm>
            <a:off x="5495760" y="5229360"/>
            <a:ext cx="18100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chemeClr val="accent1">
                    <a:lumMod val="60000"/>
                    <a:lumOff val="40000"/>
                  </a:schemeClr>
                </a:solidFill>
                <a:latin typeface="Raleway Medium"/>
                <a:ea typeface="Arial"/>
              </a:rPr>
              <a:t>Гармония</a:t>
            </a:r>
            <a:endParaRPr b="0" lang="ru-RU" sz="2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36" name="Прямоугольник 9"/>
          <p:cNvSpPr/>
          <p:nvPr/>
        </p:nvSpPr>
        <p:spPr>
          <a:xfrm>
            <a:off x="3298320" y="4293000"/>
            <a:ext cx="257544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chemeClr val="accent1">
                    <a:lumMod val="75000"/>
                  </a:schemeClr>
                </a:solidFill>
                <a:latin typeface="Raleway Medium"/>
                <a:ea typeface="Arial"/>
              </a:rPr>
              <a:t>Концентрация</a:t>
            </a:r>
            <a:endParaRPr b="0" lang="ru-RU" sz="2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37" name="Прямоугольник 10"/>
          <p:cNvSpPr/>
          <p:nvPr/>
        </p:nvSpPr>
        <p:spPr>
          <a:xfrm>
            <a:off x="9048240" y="4293000"/>
            <a:ext cx="259056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chemeClr val="accent6">
                    <a:lumMod val="75000"/>
                  </a:schemeClr>
                </a:solidFill>
                <a:latin typeface="Raleway Medium"/>
                <a:ea typeface="Arial"/>
              </a:rPr>
              <a:t>Сильное тело</a:t>
            </a:r>
            <a:endParaRPr b="0" lang="ru-RU" sz="2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38" name="Прямоугольник 11"/>
          <p:cNvSpPr/>
          <p:nvPr/>
        </p:nvSpPr>
        <p:spPr>
          <a:xfrm>
            <a:off x="7292880" y="6021360"/>
            <a:ext cx="362232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chemeClr val="accent1">
                    <a:lumMod val="75000"/>
                  </a:schemeClr>
                </a:solidFill>
                <a:latin typeface="Raleway Medium"/>
                <a:ea typeface="Arial"/>
              </a:rPr>
              <a:t>Хорошее настроение</a:t>
            </a:r>
            <a:endParaRPr b="0" lang="ru-RU" sz="2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137;p9"/>
          <p:cNvSpPr/>
          <p:nvPr/>
        </p:nvSpPr>
        <p:spPr>
          <a:xfrm>
            <a:off x="5015880" y="3645000"/>
            <a:ext cx="7920360" cy="71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b">
            <a:no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ru-RU" sz="3600" spc="-1" strike="noStrike">
                <a:solidFill>
                  <a:schemeClr val="accent1">
                    <a:lumMod val="75000"/>
                  </a:schemeClr>
                </a:solidFill>
                <a:latin typeface="Raleway Medium"/>
                <a:ea typeface="Arial"/>
              </a:rPr>
              <a:t>Бюджет проекта</a:t>
            </a:r>
            <a:endParaRPr b="0" lang="ru-RU" sz="3600" spc="-1" strike="noStrike">
              <a:solidFill>
                <a:srgbClr val="000000"/>
              </a:solidFill>
              <a:latin typeface="Open Sans"/>
            </a:endParaRPr>
          </a:p>
        </p:txBody>
      </p:sp>
      <p:graphicFrame>
        <p:nvGraphicFramePr>
          <p:cNvPr id="340" name="Google Shape;138;p9"/>
          <p:cNvGraphicFramePr/>
          <p:nvPr/>
        </p:nvGraphicFramePr>
        <p:xfrm>
          <a:off x="-312840" y="1700640"/>
          <a:ext cx="6264360" cy="465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43" name="Прямоугольник 5"/>
          <p:cNvSpPr/>
          <p:nvPr/>
        </p:nvSpPr>
        <p:spPr>
          <a:xfrm>
            <a:off x="-456840" y="2925000"/>
            <a:ext cx="415152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5d5d5d"/>
                </a:solidFill>
                <a:latin typeface="Arial"/>
                <a:ea typeface="Arial"/>
              </a:rPr>
              <a:t>90000 руб.</a:t>
            </a:r>
            <a:endParaRPr b="0" lang="ru-RU" sz="36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44" name="TextBox 7"/>
          <p:cNvSpPr/>
          <p:nvPr/>
        </p:nvSpPr>
        <p:spPr>
          <a:xfrm>
            <a:off x="7130880" y="4437000"/>
            <a:ext cx="41158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Arial"/>
              </a:rPr>
              <a:t>Запрашиваемая сумма </a:t>
            </a:r>
            <a:endParaRPr b="0" lang="ru-RU" sz="2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45" name="Овал 8"/>
          <p:cNvSpPr/>
          <p:nvPr/>
        </p:nvSpPr>
        <p:spPr>
          <a:xfrm>
            <a:off x="6023880" y="4365000"/>
            <a:ext cx="575640" cy="575640"/>
          </a:xfrm>
          <a:prstGeom prst="ellipse">
            <a:avLst/>
          </a:prstGeom>
          <a:solidFill>
            <a:srgbClr val="e32d91"/>
          </a:solidFill>
          <a:ln>
            <a:solidFill>
              <a:srgbClr val="a7216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4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346" name="TextBox 9"/>
          <p:cNvSpPr/>
          <p:nvPr/>
        </p:nvSpPr>
        <p:spPr>
          <a:xfrm>
            <a:off x="7053840" y="5157360"/>
            <a:ext cx="346536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Arial"/>
              </a:rPr>
              <a:t>Софинансирование</a:t>
            </a:r>
            <a:endParaRPr b="0" lang="ru-RU" sz="2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47" name="Овал 10"/>
          <p:cNvSpPr/>
          <p:nvPr/>
        </p:nvSpPr>
        <p:spPr>
          <a:xfrm>
            <a:off x="6023880" y="5157360"/>
            <a:ext cx="575640" cy="5756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a7216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400" spc="-1" strike="noStrike">
              <a:solidFill>
                <a:schemeClr val="accent2"/>
              </a:solidFill>
              <a:latin typeface="Arial"/>
              <a:ea typeface="Arial"/>
            </a:endParaRPr>
          </a:p>
        </p:txBody>
      </p:sp>
      <p:sp>
        <p:nvSpPr>
          <p:cNvPr id="348" name="TextBox 11"/>
          <p:cNvSpPr/>
          <p:nvPr/>
        </p:nvSpPr>
        <p:spPr>
          <a:xfrm>
            <a:off x="4511880" y="5877360"/>
            <a:ext cx="76798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Arial"/>
              </a:rPr>
              <a:t>(Партнер: МАУ «Центр туризма и отдыха»)</a:t>
            </a:r>
            <a:endParaRPr b="0" lang="ru-RU" sz="2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49" name="TextBox 13"/>
          <p:cNvSpPr/>
          <p:nvPr/>
        </p:nvSpPr>
        <p:spPr>
          <a:xfrm>
            <a:off x="3647880" y="980640"/>
            <a:ext cx="8136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chemeClr val="accent1">
                    <a:lumMod val="75000"/>
                  </a:schemeClr>
                </a:solidFill>
                <a:latin typeface="Raleway Medium"/>
                <a:ea typeface="Arial"/>
              </a:rPr>
              <a:t>Сроки реализации: 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Arial"/>
              </a:rPr>
              <a:t>15.05.23 - 01.12.23</a:t>
            </a:r>
            <a:endParaRPr b="0" lang="ru-RU" sz="2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50" name="Прямоугольник 14"/>
          <p:cNvSpPr/>
          <p:nvPr/>
        </p:nvSpPr>
        <p:spPr>
          <a:xfrm>
            <a:off x="6599880" y="1845000"/>
            <a:ext cx="4896360" cy="91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  <a:scene3d>
              <a:camera prst="orthographicFront">
                <a:rot lat="0" lon="0" rev="0"/>
              </a:camera>
              <a:lightRig dir="t" rig="contrasting">
                <a:rot lat="0" lon="0" rev="4500000"/>
              </a:lightRig>
            </a:scene3d>
            <a:sp3d contourW="6350" prstMaterial="metal">
              <a:bevelT prst="relaxedInset" w="127000" h="31750"/>
              <a:contourClr>
                <a:schemeClr val="accent1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lang="ru-RU" sz="5400" spc="-1" strike="noStrike" cap="all">
                <a:solidFill>
                  <a:srgbClr val="e43384"/>
                </a:solidFill>
                <a:latin typeface="Arial"/>
                <a:ea typeface="Arial"/>
              </a:rPr>
              <a:t>7 месяцев</a:t>
            </a:r>
            <a:endParaRPr b="0" lang="ru-RU" sz="54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3647880" y="1556640"/>
            <a:ext cx="7416360" cy="28080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1" lang="ru-RU" sz="3600" spc="-1" strike="noStrike">
                <a:solidFill>
                  <a:srgbClr val="f5d5f7"/>
                </a:solidFill>
                <a:latin typeface="Raleway Medium"/>
                <a:ea typeface="Raleway Medium"/>
              </a:rPr>
              <a:t>Проект:</a:t>
            </a:r>
            <a:br>
              <a:rPr sz="6000"/>
            </a:br>
            <a:r>
              <a:rPr b="1" lang="ru-RU" sz="6000" spc="-1" strike="noStrike">
                <a:solidFill>
                  <a:srgbClr val="f5d5f7"/>
                </a:solidFill>
                <a:latin typeface="Raleway Medium"/>
                <a:ea typeface="Raleway Medium"/>
              </a:rPr>
              <a:t> «Держи баланс!»</a:t>
            </a:r>
            <a:br>
              <a:rPr sz="6000"/>
            </a:br>
            <a:r>
              <a:rPr b="0" lang="ru-RU" sz="2400" spc="-1" strike="noStrike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Raleway Medium"/>
              </a:rPr>
              <a:t>( площадка для стропохождения)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2" name="Рисунок 2" descr="593e2ef8-05a8-47d8-b8c3-8d4d7a467461.jpg"/>
          <p:cNvPicPr/>
          <p:nvPr/>
        </p:nvPicPr>
        <p:blipFill>
          <a:blip r:embed="rId1"/>
          <a:stretch/>
        </p:blipFill>
        <p:spPr>
          <a:xfrm>
            <a:off x="0" y="0"/>
            <a:ext cx="2842560" cy="2631600"/>
          </a:xfrm>
          <a:prstGeom prst="rect">
            <a:avLst/>
          </a:prstGeom>
          <a:ln w="0">
            <a:noFill/>
          </a:ln>
        </p:spPr>
      </p:pic>
      <p:sp>
        <p:nvSpPr>
          <p:cNvPr id="353" name="Прямоугольник 5"/>
          <p:cNvSpPr/>
          <p:nvPr/>
        </p:nvSpPr>
        <p:spPr>
          <a:xfrm>
            <a:off x="6455880" y="5445360"/>
            <a:ext cx="60955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"/>
              </a:rPr>
              <a:t>Автор: Зиянчурина Регина Рафаэлевна,</a:t>
            </a:r>
            <a:endParaRPr b="0" lang="ru-RU" sz="2400" spc="-1" strike="noStrike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"/>
              </a:rPr>
              <a:t>Инструктор методист по туризму </a:t>
            </a:r>
            <a:endParaRPr b="0" lang="ru-RU" sz="2400" spc="-1" strike="noStrike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"/>
              </a:rPr>
              <a:t>МАУ «Центр туризма и отдыха»</a:t>
            </a:r>
            <a:endParaRPr b="0" lang="ru-RU" sz="24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Red Violet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Red Violet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Red Violet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Red Violet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Red Violet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Red Violet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Red Violet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</TotalTime>
  <Application>LibreOffice/7.4.4.2$Linux_X86_64 LibreOffice_project/40$Build-2</Application>
  <AppVersion>15.0000</AppVersion>
  <Words>233</Words>
  <Paragraphs>50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2017-08-02T20:41:11Z</dcterms:created>
  <dc:creator>Suhair Shakeel</dc:creator>
  <dc:description/>
  <dc:language>ru-RU</dc:language>
  <cp:lastModifiedBy/>
  <dcterms:modified xsi:type="dcterms:W3CDTF">2023-04-25T14:46:29Z</dcterms:modified>
  <cp:revision>39</cp:revision>
  <dc:subject/>
  <dc:title>Держи баланс!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1</vt:i4>
  </property>
  <property fmtid="{D5CDD505-2E9C-101B-9397-08002B2CF9AE}" pid="3" name="Notes">
    <vt:i4>8</vt:i4>
  </property>
  <property fmtid="{D5CDD505-2E9C-101B-9397-08002B2CF9AE}" pid="4" name="PresentationFormat">
    <vt:lpwstr>Произвольный</vt:lpwstr>
  </property>
  <property fmtid="{D5CDD505-2E9C-101B-9397-08002B2CF9AE}" pid="5" name="Slides">
    <vt:i4>9</vt:i4>
  </property>
</Properties>
</file>