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80" r:id="rId10"/>
    <p:sldId id="267" r:id="rId11"/>
    <p:sldId id="264" r:id="rId12"/>
    <p:sldId id="268" r:id="rId13"/>
    <p:sldId id="281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83" r:id="rId22"/>
    <p:sldId id="274" r:id="rId23"/>
    <p:sldId id="282" r:id="rId24"/>
    <p:sldId id="275" r:id="rId25"/>
    <p:sldId id="276" r:id="rId26"/>
    <p:sldId id="277" r:id="rId27"/>
    <p:sldId id="279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19201"/>
            <a:ext cx="7391400" cy="3200400"/>
          </a:xfrm>
        </p:spPr>
        <p:txBody>
          <a:bodyPr>
            <a:normAutofit/>
          </a:bodyPr>
          <a:lstStyle/>
          <a:p>
            <a:r>
              <a:rPr lang="ru-RU" dirty="0" smtClean="0"/>
              <a:t>04.02…Международный день борьбы с онкологическими заболеваниями.</a:t>
            </a:r>
            <a:br>
              <a:rPr lang="ru-RU" dirty="0" smtClean="0"/>
            </a:br>
            <a:r>
              <a:rPr lang="ru-RU" dirty="0" smtClean="0"/>
              <a:t>Рак грудной железы…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334000"/>
            <a:ext cx="2819400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ГБУЗ РК «РОД» </a:t>
            </a:r>
          </a:p>
          <a:p>
            <a:r>
              <a:rPr lang="ru-RU" dirty="0" err="1" smtClean="0"/>
              <a:t>Киричек</a:t>
            </a:r>
            <a:r>
              <a:rPr lang="ru-RU" dirty="0" smtClean="0"/>
              <a:t> Е.Э</a:t>
            </a:r>
          </a:p>
          <a:p>
            <a:r>
              <a:rPr lang="ru-RU" dirty="0" smtClean="0"/>
              <a:t>Погосян М.С.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бывает рак?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Преинтазивный</a:t>
            </a:r>
            <a:r>
              <a:rPr lang="ru-RU" dirty="0" smtClean="0"/>
              <a:t> рак: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протоковый</a:t>
            </a:r>
            <a:r>
              <a:rPr lang="ru-RU" dirty="0" smtClean="0"/>
              <a:t> рак</a:t>
            </a:r>
          </a:p>
          <a:p>
            <a:pPr marL="0" indent="0">
              <a:buNone/>
            </a:pPr>
            <a:r>
              <a:rPr lang="ru-RU" dirty="0" smtClean="0"/>
              <a:t>-дольковый рак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Инвазивный (особо опасен!):</a:t>
            </a:r>
          </a:p>
          <a:p>
            <a:pPr marL="0" indent="0">
              <a:buNone/>
            </a:pPr>
            <a:r>
              <a:rPr lang="ru-RU" dirty="0" smtClean="0"/>
              <a:t>-инвазивный </a:t>
            </a:r>
            <a:r>
              <a:rPr lang="ru-RU" dirty="0" err="1" smtClean="0"/>
              <a:t>протоковый</a:t>
            </a:r>
            <a:r>
              <a:rPr lang="ru-RU" dirty="0" smtClean="0"/>
              <a:t> рак</a:t>
            </a:r>
          </a:p>
          <a:p>
            <a:pPr marL="0" indent="0">
              <a:buNone/>
            </a:pPr>
            <a:r>
              <a:rPr lang="ru-RU" dirty="0" smtClean="0"/>
              <a:t>-инвазивный дольковый рак</a:t>
            </a:r>
          </a:p>
          <a:p>
            <a:pPr marL="0" indent="0">
              <a:buNone/>
            </a:pPr>
            <a:r>
              <a:rPr lang="ru-RU" dirty="0" smtClean="0"/>
              <a:t>-медуллярный рак</a:t>
            </a:r>
          </a:p>
          <a:p>
            <a:pPr marL="0" indent="0">
              <a:buNone/>
            </a:pPr>
            <a:r>
              <a:rPr lang="ru-RU" dirty="0" smtClean="0"/>
              <a:t>-коллоидный рак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/>
              <a:t>п</a:t>
            </a:r>
            <a:r>
              <a:rPr lang="ru-RU" dirty="0" err="1" smtClean="0"/>
              <a:t>аппилярный</a:t>
            </a:r>
            <a:r>
              <a:rPr lang="ru-RU" dirty="0" smtClean="0"/>
              <a:t> рак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/>
              <a:t>м</a:t>
            </a:r>
            <a:r>
              <a:rPr lang="ru-RU" dirty="0" err="1" smtClean="0"/>
              <a:t>етапластический</a:t>
            </a:r>
            <a:r>
              <a:rPr lang="ru-RU" dirty="0" smtClean="0"/>
              <a:t> рак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Онкопотология</a:t>
            </a:r>
            <a:r>
              <a:rPr lang="ru-RU" dirty="0" smtClean="0"/>
              <a:t> грудной железы</a:t>
            </a:r>
            <a:br>
              <a:rPr lang="ru-RU" dirty="0" smtClean="0"/>
            </a:br>
            <a:r>
              <a:rPr lang="ru-RU" dirty="0" smtClean="0"/>
              <a:t>Симптомы рака грудной железы по стадиям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I стадия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Размер опухоли не более 2 см в диаметре. Отсутствуют регионарные метастазы, также нет прорастания в кожу и окружающую жировую клетчатку.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IIа</a:t>
            </a:r>
            <a:r>
              <a:rPr lang="ru-RU" b="1" dirty="0" smtClean="0">
                <a:solidFill>
                  <a:srgbClr val="002060"/>
                </a:solidFill>
              </a:rPr>
              <a:t> стадия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Размер опухоли – 2-5 см в диаметре, прорастания в ткани не происходит совсем или имеет место частичная </a:t>
            </a:r>
            <a:r>
              <a:rPr lang="ru-RU" dirty="0" err="1" smtClean="0"/>
              <a:t>спаян-ность</a:t>
            </a:r>
            <a:r>
              <a:rPr lang="ru-RU" dirty="0" smtClean="0"/>
              <a:t> с кожей. Метастазов нет («симптом </a:t>
            </a:r>
            <a:r>
              <a:rPr lang="ru-RU" dirty="0" err="1" smtClean="0"/>
              <a:t>морщинистос-ти</a:t>
            </a:r>
            <a:r>
              <a:rPr lang="ru-RU" dirty="0" smtClean="0"/>
              <a:t>»,«симптом площадки»).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IIб</a:t>
            </a:r>
            <a:r>
              <a:rPr lang="ru-RU" b="1" dirty="0" smtClean="0">
                <a:solidFill>
                  <a:srgbClr val="002060"/>
                </a:solidFill>
              </a:rPr>
              <a:t> стадия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Размер опухоли – 2–5 см в диаметре. Наличие не более 2 метастазов на пораженной стороне груди. Возможны </a:t>
            </a:r>
            <a:r>
              <a:rPr lang="ru-RU" dirty="0" err="1" smtClean="0"/>
              <a:t>на-чальные</a:t>
            </a:r>
            <a:r>
              <a:rPr lang="ru-RU" dirty="0" smtClean="0"/>
              <a:t> проявления </a:t>
            </a:r>
            <a:r>
              <a:rPr lang="ru-RU" dirty="0" err="1" smtClean="0"/>
              <a:t>умбиликации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III стадия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Размер опухоли – более 5 см в диаметре. Прорастания в кожу и окружающую жировую клетчатку нет. Симптомы рака молочной железы III стадии:</a:t>
            </a:r>
          </a:p>
          <a:p>
            <a:pPr lvl="0"/>
            <a:r>
              <a:rPr lang="ru-RU" dirty="0" smtClean="0"/>
              <a:t>симптом </a:t>
            </a:r>
            <a:r>
              <a:rPr lang="ru-RU" dirty="0" err="1" smtClean="0"/>
              <a:t>умбиликации</a:t>
            </a:r>
            <a:r>
              <a:rPr lang="ru-RU" dirty="0" smtClean="0"/>
              <a:t> – втянутая кожа над опухолью;</a:t>
            </a:r>
          </a:p>
          <a:p>
            <a:pPr lvl="0"/>
            <a:r>
              <a:rPr lang="ru-RU" dirty="0" smtClean="0"/>
              <a:t>симптом «лимонной корки»;</a:t>
            </a:r>
          </a:p>
          <a:p>
            <a:pPr lvl="0"/>
            <a:r>
              <a:rPr lang="ru-RU" dirty="0" smtClean="0"/>
              <a:t>отечность кожи, возможно втяжение соска.</a:t>
            </a:r>
          </a:p>
          <a:p>
            <a:pPr marL="0" indent="0">
              <a:buNone/>
            </a:pPr>
            <a:r>
              <a:rPr lang="ru-RU" dirty="0" smtClean="0"/>
              <a:t>Для этой стадии допускается наличие не более 2 </a:t>
            </a:r>
            <a:r>
              <a:rPr lang="ru-RU" dirty="0" err="1" smtClean="0"/>
              <a:t>метаста-зов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IV стадия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Опухоль распространяется, поражая всю молочную железу. Могут быть обширные изъязвления, метастазы в различные ткани и органы.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метастазы?  Куда они могут пойти?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Увеличение опухоли, ее распространение в кровеносную систему, образование собственных сосудов будут провоцировать развитие все новых и новых вторичных опухолей или метастазов. Процесс поражения новых органов раком называют </a:t>
            </a:r>
            <a:r>
              <a:rPr lang="ru-RU" dirty="0" err="1" smtClean="0"/>
              <a:t>метастатичечским</a:t>
            </a:r>
            <a:r>
              <a:rPr lang="ru-RU" dirty="0" smtClean="0"/>
              <a:t> процессом. Рак внутри организма распространяется по кровеносной и лимфатической системам.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Новые опухоли могут возникнуть в любом органе.</a:t>
            </a:r>
          </a:p>
          <a:p>
            <a:pPr marL="0" indent="0">
              <a:buNone/>
            </a:pPr>
            <a:r>
              <a:rPr lang="ru-RU" dirty="0" smtClean="0"/>
              <a:t>Лечение рака, давшего метастазы, будет выстраиваться с таким расчетом, чтобы уничтожить все вторичные опухоли. Для этого проводиться системное лекарственное лечение, которое действует на опухолевые клетки во всем организме.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249362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Чаще всего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1611"/>
            <a:ext cx="7467600" cy="4750802"/>
          </a:xfrm>
        </p:spPr>
      </p:pic>
    </p:spTree>
    <p:extLst>
      <p:ext uri="{BB962C8B-B14F-4D97-AF65-F5344CB8AC3E}">
        <p14:creationId xmlns:p14="http://schemas.microsoft.com/office/powerpoint/2010/main" val="29523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Клиническая диагностика:</a:t>
            </a:r>
          </a:p>
          <a:p>
            <a:pPr marL="0" indent="0">
              <a:buNone/>
            </a:pPr>
            <a:r>
              <a:rPr lang="ru-RU" altLang="ru-RU" sz="1700" b="1" dirty="0"/>
              <a:t>Сбор  анамнеза заболевания:</a:t>
            </a:r>
            <a:endParaRPr lang="en-US" altLang="ru-RU" sz="1700" b="1" dirty="0"/>
          </a:p>
          <a:p>
            <a:pPr>
              <a:buFontTx/>
              <a:buChar char="•"/>
            </a:pPr>
            <a:r>
              <a:rPr lang="ru-RU" altLang="ru-RU" sz="1900" dirty="0"/>
              <a:t> Появление первых симптомов заболевания, последовательность и сроки их возникновения;</a:t>
            </a:r>
          </a:p>
          <a:p>
            <a:pPr>
              <a:buFontTx/>
              <a:buChar char="•"/>
            </a:pPr>
            <a:r>
              <a:rPr lang="ru-RU" altLang="ru-RU" sz="1900" dirty="0"/>
              <a:t>Наличие болевого синдрома, характер болей;</a:t>
            </a:r>
          </a:p>
          <a:p>
            <a:pPr>
              <a:buFontTx/>
              <a:buChar char="•"/>
            </a:pPr>
            <a:r>
              <a:rPr lang="ru-RU" altLang="ru-RU" sz="1900" dirty="0"/>
              <a:t>Наличие выделений из сосков и их характер;</a:t>
            </a:r>
          </a:p>
          <a:p>
            <a:pPr>
              <a:buFontTx/>
              <a:buChar char="•"/>
            </a:pPr>
            <a:r>
              <a:rPr lang="ru-RU" altLang="ru-RU" sz="1900" dirty="0"/>
              <a:t>Ранее проводимое лечение, операции на молочных железах</a:t>
            </a:r>
            <a:r>
              <a:rPr lang="ru-RU" altLang="ru-RU" b="1" dirty="0"/>
              <a:t>.</a:t>
            </a:r>
            <a:endParaRPr lang="en-US" altLang="ru-RU" b="1" dirty="0"/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Гинекологический и репродуктивный анамнез: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ru-RU" sz="2100" dirty="0"/>
              <a:t>Время наступления первой менструации, климакса, менопаузы;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ru-RU" sz="2100" dirty="0"/>
              <a:t>В каком возрасте наступила беременность, число родов, абортов;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ru-RU" sz="2100" dirty="0"/>
              <a:t>Длительность кормления грудью;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ru-RU" sz="2100" dirty="0"/>
              <a:t>Вид контрацепции;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ru-RU" sz="2100" dirty="0"/>
              <a:t>Наличие стрессовых ситуаций;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ru-RU" sz="2100" dirty="0"/>
              <a:t>Профессиональные вредности;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ru-RU" sz="2100" dirty="0"/>
              <a:t>Заболевания по линии отца и матери: эндокринные, обменные, онкологические</a:t>
            </a:r>
            <a:endParaRPr lang="ru-RU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sz="quarter" idx="2"/>
          </p:nvPr>
        </p:nvSpPr>
        <p:spPr>
          <a:xfrm>
            <a:off x="762000" y="1600200"/>
            <a:ext cx="7165975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Каждая женщина, во избежание развития рака молочной железы и для его </a:t>
            </a:r>
            <a:r>
              <a:rPr lang="ru-RU" b="1" dirty="0" smtClean="0">
                <a:solidFill>
                  <a:srgbClr val="002060"/>
                </a:solidFill>
              </a:rPr>
              <a:t>профилактики</a:t>
            </a:r>
            <a:r>
              <a:rPr lang="ru-RU" b="1" dirty="0">
                <a:solidFill>
                  <a:srgbClr val="002060"/>
                </a:solidFill>
              </a:rPr>
              <a:t>, должна проводить самообследование </a:t>
            </a:r>
            <a:r>
              <a:rPr lang="ru-RU" b="1" dirty="0" smtClean="0">
                <a:solidFill>
                  <a:srgbClr val="002060"/>
                </a:solidFill>
              </a:rPr>
              <a:t>своих </a:t>
            </a:r>
            <a:r>
              <a:rPr lang="ru-RU" b="1" dirty="0">
                <a:solidFill>
                  <a:srgbClr val="002060"/>
                </a:solidFill>
              </a:rPr>
              <a:t>молочных желез. </a:t>
            </a:r>
          </a:p>
          <a:p>
            <a:pPr lvl="0"/>
            <a:r>
              <a:rPr lang="ru-RU" b="1" dirty="0"/>
              <a:t>Самообследование необходимо проводить 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 smtClean="0"/>
              <a:t>1 </a:t>
            </a:r>
            <a:r>
              <a:rPr lang="ru-RU" b="1" dirty="0"/>
              <a:t>раз в месяц на 6-12 день от начала менструации, то есть в первой половине цикла.</a:t>
            </a:r>
          </a:p>
          <a:p>
            <a:pPr lvl="0"/>
            <a:r>
              <a:rPr lang="ru-RU" b="1" dirty="0"/>
              <a:t>Самообследование проводится лежа и стоя у зеркала, при принятии душа и перед зеркалом.</a:t>
            </a:r>
          </a:p>
          <a:p>
            <a:pPr lvl="0"/>
            <a:r>
              <a:rPr lang="ru-RU" b="1" dirty="0"/>
              <a:t>После произведенного осмотра, женщина не </a:t>
            </a:r>
            <a:r>
              <a:rPr lang="ru-RU" b="1" dirty="0" smtClean="0"/>
              <a:t>должна </a:t>
            </a:r>
            <a:r>
              <a:rPr lang="ru-RU" b="1" dirty="0"/>
              <a:t>найти каких-либо уплотнений или изменений в форме молочной железы.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 </a:t>
            </a:r>
            <a:r>
              <a:rPr lang="ru-RU" alt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самообследования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Разденьтесь до пояса встаньте перед </a:t>
            </a:r>
            <a:r>
              <a:rPr lang="ru-RU" b="1" dirty="0" smtClean="0">
                <a:solidFill>
                  <a:srgbClr val="002060"/>
                </a:solidFill>
              </a:rPr>
              <a:t>зеркалом</a:t>
            </a:r>
            <a:r>
              <a:rPr lang="ru-RU" b="1" dirty="0">
                <a:solidFill>
                  <a:srgbClr val="002060"/>
                </a:solidFill>
              </a:rPr>
              <a:t>, опустите руки вниз и внимательно </a:t>
            </a:r>
            <a:r>
              <a:rPr lang="ru-RU" b="1" dirty="0" smtClean="0">
                <a:solidFill>
                  <a:srgbClr val="002060"/>
                </a:solidFill>
              </a:rPr>
              <a:t>осмотрите </a:t>
            </a:r>
            <a:r>
              <a:rPr lang="ru-RU" b="1" dirty="0">
                <a:solidFill>
                  <a:srgbClr val="002060"/>
                </a:solidFill>
              </a:rPr>
              <a:t>молочные железы. Обратите внимание на:</a:t>
            </a:r>
          </a:p>
          <a:p>
            <a:r>
              <a:rPr lang="ru-RU" b="1" dirty="0"/>
              <a:t>симметричность грудных желез,</a:t>
            </a:r>
          </a:p>
          <a:p>
            <a:pPr lvl="0"/>
            <a:r>
              <a:rPr lang="ru-RU" b="1" dirty="0"/>
              <a:t>отсутствие изменений цвета груди и </a:t>
            </a:r>
            <a:r>
              <a:rPr lang="ru-RU" b="1" dirty="0" err="1"/>
              <a:t>околососкового</a:t>
            </a:r>
            <a:r>
              <a:rPr lang="ru-RU" b="1" dirty="0"/>
              <a:t> кружка,</a:t>
            </a:r>
          </a:p>
          <a:p>
            <a:pPr lvl="0"/>
            <a:r>
              <a:rPr lang="ru-RU" b="1" dirty="0"/>
              <a:t>отсутствие усиление венозного рисунка,</a:t>
            </a:r>
          </a:p>
          <a:p>
            <a:pPr lvl="0"/>
            <a:r>
              <a:rPr lang="ru-RU" b="1" dirty="0"/>
              <a:t>форму сосков.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Проделайте </a:t>
            </a:r>
            <a:r>
              <a:rPr lang="ru-RU" b="1" dirty="0">
                <a:solidFill>
                  <a:srgbClr val="002060"/>
                </a:solidFill>
              </a:rPr>
              <a:t>то же самое с поднятыми вверх руками.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1676401"/>
            <a:ext cx="3657600" cy="43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3657600" cy="6019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Поднимите левую руку и подушечками </a:t>
            </a:r>
            <a:r>
              <a:rPr lang="ru-RU" b="1" dirty="0" smtClean="0">
                <a:solidFill>
                  <a:srgbClr val="002060"/>
                </a:solidFill>
              </a:rPr>
              <a:t>пальцев </a:t>
            </a:r>
            <a:r>
              <a:rPr lang="ru-RU" b="1" dirty="0">
                <a:solidFill>
                  <a:srgbClr val="002060"/>
                </a:solidFill>
              </a:rPr>
              <a:t>правой руки ощупайте левую грудь. </a:t>
            </a:r>
            <a:r>
              <a:rPr lang="ru-RU" b="1" dirty="0" smtClean="0"/>
              <a:t>Начинайте </a:t>
            </a:r>
            <a:r>
              <a:rPr lang="ru-RU" b="1" dirty="0"/>
              <a:t>самообследование от периферии к </a:t>
            </a:r>
            <a:r>
              <a:rPr lang="ru-RU" b="1" dirty="0" smtClean="0"/>
              <a:t>центру </a:t>
            </a:r>
            <a:r>
              <a:rPr lang="ru-RU" b="1" dirty="0"/>
              <a:t>прямой рукой, не сгибая пальцев. Сначала осмотрите подмышечные впадины, далее </a:t>
            </a:r>
            <a:r>
              <a:rPr lang="ru-RU" b="1" dirty="0" smtClean="0"/>
              <a:t>двигайтесь </a:t>
            </a:r>
            <a:r>
              <a:rPr lang="ru-RU" b="1" dirty="0"/>
              <a:t>по спирали по направлению к соску </a:t>
            </a:r>
            <a:r>
              <a:rPr lang="ru-RU" b="1" dirty="0" smtClean="0"/>
              <a:t>молочной </a:t>
            </a:r>
            <a:r>
              <a:rPr lang="ru-RU" b="1" dirty="0"/>
              <a:t>железы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Продолжите самообследование в положении лежа.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/>
              <a:t> Поднимите левую руку, заведите ладонь под голову и прощупайте пальцами правой руки левую грудь. Провести ощупывание пальцами круговыми движениями с легким </a:t>
            </a:r>
            <a:r>
              <a:rPr lang="ru-RU" b="1" dirty="0" smtClean="0"/>
              <a:t>надавливанием</a:t>
            </a:r>
            <a:r>
              <a:rPr lang="ru-RU" b="1" dirty="0"/>
              <a:t>, начиная с краев молочной железы в </a:t>
            </a:r>
            <a:r>
              <a:rPr lang="ru-RU" b="1" dirty="0" smtClean="0"/>
              <a:t>направлении </a:t>
            </a:r>
            <a:r>
              <a:rPr lang="ru-RU" b="1" dirty="0"/>
              <a:t>соска. Ощупывать все отделы </a:t>
            </a:r>
            <a:r>
              <a:rPr lang="ru-RU" b="1" dirty="0" smtClean="0"/>
              <a:t>железы</a:t>
            </a:r>
            <a:r>
              <a:rPr lang="ru-RU" b="1" dirty="0"/>
              <a:t>. Далее исследуйте левую молочную железу аналогично правой груди.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228600"/>
            <a:ext cx="4275749" cy="5105399"/>
          </a:xfrm>
        </p:spPr>
      </p:pic>
    </p:spTree>
    <p:extLst>
      <p:ext uri="{BB962C8B-B14F-4D97-AF65-F5344CB8AC3E}">
        <p14:creationId xmlns:p14="http://schemas.microsoft.com/office/powerpoint/2010/main" val="248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u="sng" dirty="0">
                <a:solidFill>
                  <a:schemeClr val="tx1"/>
                </a:solidFill>
              </a:rPr>
              <a:t>Какие медицинские исследования молочной железы помогают поставить или опровергнуть диагноз?</a:t>
            </a:r>
            <a:br>
              <a:rPr lang="ru-RU" sz="2000" u="sng" dirty="0">
                <a:solidFill>
                  <a:schemeClr val="tx1"/>
                </a:solidFill>
              </a:rPr>
            </a:b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Первичный осмотр </a:t>
            </a:r>
            <a:r>
              <a:rPr lang="ru-RU" dirty="0"/>
              <a:t>врача-</a:t>
            </a:r>
            <a:r>
              <a:rPr lang="ru-RU" dirty="0" err="1"/>
              <a:t>маммолога</a:t>
            </a:r>
            <a:r>
              <a:rPr lang="ru-RU" dirty="0"/>
              <a:t> или хирурга (акушер-гинеколога)</a:t>
            </a:r>
          </a:p>
          <a:p>
            <a:r>
              <a:rPr lang="ru-RU" b="1" dirty="0"/>
              <a:t>Маммография </a:t>
            </a:r>
          </a:p>
          <a:p>
            <a:r>
              <a:rPr lang="ru-RU" b="1" dirty="0" err="1"/>
              <a:t>Дуктография</a:t>
            </a:r>
            <a:r>
              <a:rPr lang="ru-RU" b="1" dirty="0"/>
              <a:t> молочной железы</a:t>
            </a:r>
            <a:r>
              <a:rPr lang="ru-RU" dirty="0"/>
              <a:t> </a:t>
            </a:r>
          </a:p>
          <a:p>
            <a:pPr lvl="0"/>
            <a:r>
              <a:rPr lang="ru-RU" b="1" dirty="0"/>
              <a:t>Ультразвуковая </a:t>
            </a:r>
            <a:r>
              <a:rPr lang="ru-RU" b="1" dirty="0" err="1"/>
              <a:t>эхография</a:t>
            </a:r>
            <a:r>
              <a:rPr lang="ru-RU" dirty="0"/>
              <a:t> </a:t>
            </a:r>
          </a:p>
          <a:p>
            <a:pPr lvl="0"/>
            <a:r>
              <a:rPr lang="ru-RU" b="1" dirty="0"/>
              <a:t>Магнитно-резонансная томография</a:t>
            </a:r>
          </a:p>
          <a:p>
            <a:pPr lvl="0"/>
            <a:r>
              <a:rPr lang="ru-RU" b="1" dirty="0"/>
              <a:t>Морфологическое исследование</a:t>
            </a:r>
            <a:r>
              <a:rPr lang="ru-RU" dirty="0"/>
              <a:t> (аспирационная биопсия)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2664673"/>
            <a:ext cx="3657600" cy="24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8200" y="457200"/>
            <a:ext cx="3657600" cy="2387212"/>
          </a:xfrm>
          <a:prstGeom prst="rect">
            <a:avLst/>
          </a:prstGeom>
        </p:spPr>
      </p:pic>
      <p:pic>
        <p:nvPicPr>
          <p:cNvPr id="5" name="Picture 12" descr="https://encrypted-tbn1.gstatic.com/images?q=tbn:ANd9GcRaUun5IBsXxNcIACw3ZifyhjGLFGjwHUHFKlZ1hhXw8msUF2i-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233132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276600"/>
            <a:ext cx="3670110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dirty="0" smtClean="0"/>
              <a:t>Что же такое молочная железа?</a:t>
            </a:r>
            <a:endParaRPr lang="ru-RU" dirty="0"/>
          </a:p>
        </p:txBody>
      </p:sp>
      <p:pic>
        <p:nvPicPr>
          <p:cNvPr id="5" name="Содержимое 4" descr="ot-chego-zavisit-razmer-grud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524000"/>
            <a:ext cx="3886200" cy="44958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111752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Молочные железы состоят из трех основных типов тканей — жировой, соединительной и железистой. Раком молочной железы называют злокачественные опухоли, развивающиеся именно из клеток железистой ткани. Вопреки расхожему мнению, РМЖ заболевают как женщины, так и мужчины, однако у женщин он встречается значительно чаще.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Способы лечения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Хирургическое лечение. Оно стоит на лидирующих позициях в лечении рака молочной железы.</a:t>
            </a:r>
          </a:p>
          <a:p>
            <a:pPr lvl="0" algn="just"/>
            <a:r>
              <a:rPr lang="ru-RU" b="1" dirty="0" err="1"/>
              <a:t>Мастэктомия</a:t>
            </a:r>
            <a:r>
              <a:rPr lang="ru-RU" b="1" dirty="0"/>
              <a:t>. </a:t>
            </a:r>
            <a:r>
              <a:rPr lang="ru-RU" dirty="0"/>
              <a:t>Удаление малой (а в некоторых случаях и большой) грудной мышцы молочной железы, </a:t>
            </a:r>
            <a:r>
              <a:rPr lang="ru-RU" dirty="0" smtClean="0"/>
              <a:t>пораженной </a:t>
            </a:r>
            <a:r>
              <a:rPr lang="ru-RU" dirty="0"/>
              <a:t>раком. Также могут быть удалены </a:t>
            </a:r>
            <a:r>
              <a:rPr lang="ru-RU" dirty="0" smtClean="0"/>
              <a:t>лимфатические </a:t>
            </a:r>
            <a:r>
              <a:rPr lang="ru-RU" dirty="0"/>
              <a:t>узлы, находящиеся в районе грудины.</a:t>
            </a:r>
          </a:p>
          <a:p>
            <a:pPr lvl="0" algn="just"/>
            <a:r>
              <a:rPr lang="ru-RU" b="1" dirty="0"/>
              <a:t>Радикальная секторальная резекция молочной </a:t>
            </a:r>
            <a:r>
              <a:rPr lang="ru-RU" b="1" dirty="0" smtClean="0"/>
              <a:t>железы</a:t>
            </a:r>
            <a:r>
              <a:rPr lang="ru-RU" b="1" dirty="0"/>
              <a:t>. </a:t>
            </a:r>
            <a:r>
              <a:rPr lang="ru-RU" dirty="0"/>
              <a:t>Позволяет сохранить молочную железу, поскольку удаляется только часть грудных мышц, пора-</a:t>
            </a:r>
            <a:r>
              <a:rPr lang="ru-RU" dirty="0" err="1"/>
              <a:t>женных</a:t>
            </a:r>
            <a:r>
              <a:rPr lang="ru-RU" dirty="0"/>
              <a:t> опухолью. При секторальной резекции </a:t>
            </a:r>
            <a:r>
              <a:rPr lang="ru-RU" dirty="0" smtClean="0"/>
              <a:t>достаточно </a:t>
            </a:r>
            <a:r>
              <a:rPr lang="ru-RU" dirty="0"/>
              <a:t>высок риск возникновения рецидивов. Поэтому после такой операции обычно назначают лучевую </a:t>
            </a:r>
            <a:r>
              <a:rPr lang="ru-RU" dirty="0" smtClean="0"/>
              <a:t>терапию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2. Лучевая терапия. </a:t>
            </a:r>
            <a:r>
              <a:rPr lang="ru-RU" b="1" dirty="0"/>
              <a:t>В лечении рака молочной </a:t>
            </a:r>
            <a:r>
              <a:rPr lang="ru-RU" b="1" dirty="0" smtClean="0"/>
              <a:t>железы </a:t>
            </a:r>
            <a:r>
              <a:rPr lang="ru-RU" b="1" dirty="0"/>
              <a:t>применяется для предотвращения </a:t>
            </a:r>
            <a:r>
              <a:rPr lang="ru-RU" b="1" dirty="0" smtClean="0"/>
              <a:t>рецидивов </a:t>
            </a:r>
            <a:r>
              <a:rPr lang="ru-RU" b="1" dirty="0"/>
              <a:t>в послеоперационный период.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3. Химиотерапия. </a:t>
            </a:r>
            <a:r>
              <a:rPr lang="ru-RU" b="1" dirty="0"/>
              <a:t>Направлена на блокирование распространения метастазов опухоли молочной железы.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4. </a:t>
            </a:r>
            <a:r>
              <a:rPr lang="ru-RU" b="1" dirty="0" smtClean="0">
                <a:solidFill>
                  <a:srgbClr val="002060"/>
                </a:solidFill>
              </a:rPr>
              <a:t>Гормонотерапия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снижает риск не только рецидива заболевания, но и предотвращает развитие опухоли в противоположной </a:t>
            </a:r>
            <a:r>
              <a:rPr lang="ru-RU" b="1" dirty="0" err="1" smtClean="0"/>
              <a:t>мж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5. Иммунотерапия. </a:t>
            </a:r>
            <a:r>
              <a:rPr lang="ru-RU" b="1" dirty="0"/>
              <a:t>Поскольку в процессе </a:t>
            </a:r>
            <a:r>
              <a:rPr lang="ru-RU" b="1" dirty="0" err="1"/>
              <a:t>химио</a:t>
            </a:r>
            <a:r>
              <a:rPr lang="ru-RU" b="1" dirty="0"/>
              <a:t>- и лучевой терапии, а особенно при хирургическом вмешательстве иммунологический статус </a:t>
            </a:r>
            <a:r>
              <a:rPr lang="ru-RU" b="1" dirty="0" smtClean="0"/>
              <a:t>организма </a:t>
            </a:r>
            <a:r>
              <a:rPr lang="ru-RU" b="1" dirty="0"/>
              <a:t>понижается, то иммунотерапия призвана </a:t>
            </a:r>
            <a:r>
              <a:rPr lang="ru-RU" b="1" dirty="0" smtClean="0"/>
              <a:t>повысить </a:t>
            </a:r>
            <a:r>
              <a:rPr lang="ru-RU" b="1" dirty="0"/>
              <a:t>защитные силы организма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9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7467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Прогнозы и выживаемость при раке молочной железы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Результат лечения напрямую зависит от того, </a:t>
            </a:r>
            <a:r>
              <a:rPr lang="ru-RU" b="1" dirty="0" smtClean="0">
                <a:solidFill>
                  <a:srgbClr val="002060"/>
                </a:solidFill>
              </a:rPr>
              <a:t>насколько </a:t>
            </a:r>
            <a:r>
              <a:rPr lang="ru-RU" b="1" dirty="0">
                <a:solidFill>
                  <a:srgbClr val="002060"/>
                </a:solidFill>
              </a:rPr>
              <a:t>распространился злокачественный процесс в </a:t>
            </a:r>
            <a:r>
              <a:rPr lang="ru-RU" b="1" dirty="0" smtClean="0">
                <a:solidFill>
                  <a:srgbClr val="002060"/>
                </a:solidFill>
              </a:rPr>
              <a:t>молочной </a:t>
            </a:r>
            <a:r>
              <a:rPr lang="ru-RU" b="1" dirty="0">
                <a:solidFill>
                  <a:srgbClr val="002060"/>
                </a:solidFill>
              </a:rPr>
              <a:t>железе, лимфатических узлах, нет ли </a:t>
            </a:r>
            <a:r>
              <a:rPr lang="ru-RU" b="1" dirty="0" smtClean="0">
                <a:solidFill>
                  <a:srgbClr val="002060"/>
                </a:solidFill>
              </a:rPr>
              <a:t>метастазов </a:t>
            </a:r>
            <a:r>
              <a:rPr lang="ru-RU" b="1" dirty="0">
                <a:solidFill>
                  <a:srgbClr val="002060"/>
                </a:solidFill>
              </a:rPr>
              <a:t>в другие органы и ткани. Как правило, </a:t>
            </a:r>
            <a:r>
              <a:rPr lang="ru-RU" b="1" dirty="0" smtClean="0">
                <a:solidFill>
                  <a:srgbClr val="002060"/>
                </a:solidFill>
              </a:rPr>
              <a:t>заболевание </a:t>
            </a:r>
            <a:r>
              <a:rPr lang="ru-RU" b="1" dirty="0">
                <a:solidFill>
                  <a:srgbClr val="002060"/>
                </a:solidFill>
              </a:rPr>
              <a:t>на начальной стадии в 95% случаев полностью излечивается.</a:t>
            </a:r>
          </a:p>
          <a:p>
            <a:pPr algn="just"/>
            <a:r>
              <a:rPr lang="ru-RU" b="1" dirty="0"/>
              <a:t>В качестве показателя результативности лечения берут </a:t>
            </a:r>
            <a:r>
              <a:rPr lang="ru-RU" b="1" dirty="0">
                <a:solidFill>
                  <a:srgbClr val="002060"/>
                </a:solidFill>
              </a:rPr>
              <a:t>пятилетнюю выживаемость</a:t>
            </a:r>
            <a:r>
              <a:rPr lang="ru-RU" b="1" dirty="0"/>
              <a:t>, т. е. число пациенток, </a:t>
            </a:r>
            <a:r>
              <a:rPr lang="ru-RU" b="1" dirty="0" smtClean="0"/>
              <a:t>выживших </a:t>
            </a:r>
            <a:r>
              <a:rPr lang="ru-RU" b="1" dirty="0"/>
              <a:t>на протяжении этого временного периода после диагностирования злокачественного </a:t>
            </a:r>
            <a:r>
              <a:rPr lang="ru-RU" b="1" dirty="0" smtClean="0"/>
              <a:t>новообразования</a:t>
            </a:r>
            <a:r>
              <a:rPr lang="ru-RU" b="1" dirty="0"/>
              <a:t>. Приблизительно 50% женщин, получающих соответствующее адекватное лечение, живут пять лет и более после выявления опухоли. Пятилетняя </a:t>
            </a:r>
            <a:r>
              <a:rPr lang="ru-RU" b="1" dirty="0" smtClean="0"/>
              <a:t>выживаемость </a:t>
            </a:r>
            <a:r>
              <a:rPr lang="ru-RU" b="1" dirty="0"/>
              <a:t>при раке груди без лечения составляет не более 12-15%.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8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8669018" cy="6858000"/>
          </a:xfrm>
        </p:spPr>
      </p:pic>
    </p:spTree>
    <p:extLst>
      <p:ext uri="{BB962C8B-B14F-4D97-AF65-F5344CB8AC3E}">
        <p14:creationId xmlns:p14="http://schemas.microsoft.com/office/powerpoint/2010/main" val="6423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lang="ru-RU" altLang="ru-RU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Правильный подбор нижнего белья.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lang="ru-RU" altLang="ru-RU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Правильное питание. 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Регулярная сексуальная жизнь и роды до 30 лет.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 Грудное вскармливание.</a:t>
            </a:r>
            <a:endParaRPr lang="ru-RU" altLang="ru-RU" b="1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 Гимнастика, активный образ жизни.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 Особое внимание профилактике должны </a:t>
            </a:r>
            <a:r>
              <a:rPr lang="ru-RU" b="1" dirty="0" smtClean="0">
                <a:solidFill>
                  <a:srgbClr val="002060"/>
                </a:solidFill>
              </a:rPr>
              <a:t>уделять </a:t>
            </a:r>
            <a:r>
              <a:rPr lang="ru-RU" b="1" dirty="0">
                <a:solidFill>
                  <a:srgbClr val="002060"/>
                </a:solidFill>
              </a:rPr>
              <a:t>женщины, имеющие семейную </a:t>
            </a:r>
            <a:r>
              <a:rPr lang="ru-RU" b="1" dirty="0" smtClean="0">
                <a:solidFill>
                  <a:srgbClr val="002060"/>
                </a:solidFill>
              </a:rPr>
              <a:t>предрасположенность </a:t>
            </a:r>
            <a:r>
              <a:rPr lang="ru-RU" b="1" dirty="0">
                <a:solidFill>
                  <a:srgbClr val="002060"/>
                </a:solidFill>
              </a:rPr>
              <a:t>к раку молочной железы.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Стрессоустойчивость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1600200"/>
            <a:ext cx="3959225" cy="4190999"/>
          </a:xfrm>
        </p:spPr>
      </p:pic>
    </p:spTree>
    <p:extLst>
      <p:ext uri="{BB962C8B-B14F-4D97-AF65-F5344CB8AC3E}">
        <p14:creationId xmlns:p14="http://schemas.microsoft.com/office/powerpoint/2010/main" val="8385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 снижающие вероятность развития рака молочной железы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позднее начало менструаций;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преждевременное окончание </a:t>
            </a:r>
            <a:r>
              <a:rPr lang="ru-RU" b="1" dirty="0" smtClean="0">
                <a:solidFill>
                  <a:srgbClr val="002060"/>
                </a:solidFill>
              </a:rPr>
              <a:t>менструаций</a:t>
            </a:r>
            <a:r>
              <a:rPr lang="ru-RU" b="1" dirty="0">
                <a:solidFill>
                  <a:srgbClr val="002060"/>
                </a:solidFill>
              </a:rPr>
              <a:t>, в том числе связанное с оперативны-ми вмешательствами;</a:t>
            </a:r>
          </a:p>
          <a:p>
            <a:r>
              <a:rPr lang="ru-RU" b="1" dirty="0"/>
              <a:t>кормление грудью;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регулярные маммографии после 40 лет;</a:t>
            </a:r>
          </a:p>
          <a:p>
            <a:r>
              <a:rPr lang="ru-RU" b="1" dirty="0"/>
              <a:t>регулярное посещение врача для </a:t>
            </a:r>
            <a:r>
              <a:rPr lang="ru-RU" b="1" dirty="0" smtClean="0"/>
              <a:t>обследования </a:t>
            </a:r>
            <a:r>
              <a:rPr lang="ru-RU" b="1" dirty="0"/>
              <a:t>молочных желез;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здоровый образ жизни (в том числе </a:t>
            </a:r>
            <a:r>
              <a:rPr lang="ru-RU" b="1" dirty="0" smtClean="0"/>
              <a:t>регулярные </a:t>
            </a:r>
            <a:r>
              <a:rPr lang="ru-RU" b="1" dirty="0"/>
              <a:t>занятия спортом);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регулярное самообследование молочных желез;</a:t>
            </a:r>
          </a:p>
          <a:p>
            <a:r>
              <a:rPr lang="ru-RU" b="1" dirty="0"/>
              <a:t>поддержание нормального веса тела;</a:t>
            </a:r>
          </a:p>
          <a:p>
            <a:r>
              <a:rPr lang="ru-RU" b="1" dirty="0">
                <a:solidFill>
                  <a:srgbClr val="002060"/>
                </a:solidFill>
              </a:rPr>
              <a:t>отсутствие употребления алкоголя или редкое употребление;</a:t>
            </a:r>
          </a:p>
          <a:p>
            <a:r>
              <a:rPr lang="ru-RU" b="1" dirty="0"/>
              <a:t>употребление пищи с низким содержанием жиров, частое употребление в пищу фруктов, овощей.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по профилактике заболеваний молочных желез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521208" indent="-457200">
              <a:buFont typeface="Wingdings" panose="05000000000000000000" pitchFamily="2" charset="2"/>
              <a:buChar char="Ø"/>
              <a:defRPr/>
            </a:pPr>
            <a:r>
              <a:rPr lang="ru-RU" b="1" dirty="0"/>
              <a:t>С 20 лет – ежемесячное самообследование, врачебный осмотр 1 раз в год.</a:t>
            </a:r>
          </a:p>
          <a:p>
            <a:pPr marL="521208" indent="-45720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</a:rPr>
              <a:t>С 30 лет – клиническое обследование (</a:t>
            </a:r>
            <a:r>
              <a:rPr lang="ru-RU" b="1" dirty="0" smtClean="0">
                <a:solidFill>
                  <a:srgbClr val="002060"/>
                </a:solidFill>
              </a:rPr>
              <a:t>гинеколог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маммолог</a:t>
            </a:r>
            <a:r>
              <a:rPr lang="ru-RU" b="1" dirty="0">
                <a:solidFill>
                  <a:srgbClr val="002060"/>
                </a:solidFill>
              </a:rPr>
              <a:t>) + УЗИ молочных желез.</a:t>
            </a:r>
          </a:p>
          <a:p>
            <a:pPr marL="521208" indent="-457200">
              <a:buFont typeface="Wingdings" panose="05000000000000000000" pitchFamily="2" charset="2"/>
              <a:buChar char="Ø"/>
              <a:defRPr/>
            </a:pPr>
            <a:r>
              <a:rPr lang="ru-RU" b="1" dirty="0"/>
              <a:t>С 35 лет – первичная МГ (как эталон для </a:t>
            </a:r>
            <a:r>
              <a:rPr lang="ru-RU" b="1" dirty="0" smtClean="0"/>
              <a:t>дальнейшего </a:t>
            </a:r>
            <a:r>
              <a:rPr lang="ru-RU" b="1" dirty="0"/>
              <a:t>сравнения) в случаях отягощенного семейного анамнеза и при </a:t>
            </a:r>
            <a:r>
              <a:rPr lang="ru-RU" b="1" dirty="0" err="1" smtClean="0"/>
              <a:t>пальпаляторных</a:t>
            </a:r>
            <a:r>
              <a:rPr lang="ru-RU" b="1" dirty="0" smtClean="0"/>
              <a:t> </a:t>
            </a:r>
            <a:r>
              <a:rPr lang="ru-RU" b="1" dirty="0"/>
              <a:t>патологических находках  - и раньше.</a:t>
            </a:r>
          </a:p>
          <a:p>
            <a:pPr marL="521208" indent="-45720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</a:rPr>
              <a:t>С 40 лет МГ в комбинации с УЗИ регулярно (один раз в 1-2 года)</a:t>
            </a:r>
          </a:p>
          <a:p>
            <a:pPr marL="521208" indent="-457200">
              <a:buFont typeface="Wingdings" panose="05000000000000000000" pitchFamily="2" charset="2"/>
              <a:buChar char="Ø"/>
              <a:defRPr/>
            </a:pPr>
            <a:r>
              <a:rPr lang="ru-RU" b="1" dirty="0"/>
              <a:t>С 50 лет МГ комбинации с УЗИ ежегодно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1676400"/>
            <a:ext cx="3657600" cy="4038600"/>
          </a:xfrm>
        </p:spPr>
      </p:pic>
    </p:spTree>
    <p:extLst>
      <p:ext uri="{BB962C8B-B14F-4D97-AF65-F5344CB8AC3E}">
        <p14:creationId xmlns:p14="http://schemas.microsoft.com/office/powerpoint/2010/main" val="37518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 при работе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4800" y="1600200"/>
            <a:ext cx="7623048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Книга: «школа пациентов» Рак молочной железы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2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Психологи считают, что рак появляется от нелюбви к себе. Мнение субъективное, но, в принципе, верное: ведь как нужно себя не любить, чтобы избегать проверок, </a:t>
            </a:r>
            <a:r>
              <a:rPr lang="ru-RU" b="1" dirty="0" err="1">
                <a:solidFill>
                  <a:srgbClr val="002060"/>
                </a:solidFill>
              </a:rPr>
              <a:t>профосмотров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элементарных осмотров груди.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Будьте внимательны к себе, и будете в порядке!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1676400"/>
            <a:ext cx="3657600" cy="3352800"/>
          </a:xfrm>
        </p:spPr>
      </p:pic>
    </p:spTree>
    <p:extLst>
      <p:ext uri="{BB962C8B-B14F-4D97-AF65-F5344CB8AC3E}">
        <p14:creationId xmlns:p14="http://schemas.microsoft.com/office/powerpoint/2010/main" val="23165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Заболевания грудной железы бывают: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Доброкачественные: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Дисплазия </a:t>
            </a:r>
            <a:r>
              <a:rPr lang="ru-RU" dirty="0" err="1" smtClean="0"/>
              <a:t>мж,включая</a:t>
            </a:r>
            <a:r>
              <a:rPr lang="ru-RU" dirty="0" smtClean="0"/>
              <a:t> </a:t>
            </a:r>
            <a:r>
              <a:rPr lang="ru-RU" dirty="0" err="1" smtClean="0"/>
              <a:t>фибрознокистозную</a:t>
            </a:r>
            <a:r>
              <a:rPr lang="ru-RU" dirty="0" smtClean="0"/>
              <a:t> мастопатию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Восполительные</a:t>
            </a:r>
            <a:r>
              <a:rPr lang="ru-RU" dirty="0" smtClean="0"/>
              <a:t> болезни </a:t>
            </a:r>
            <a:r>
              <a:rPr lang="ru-RU" dirty="0" err="1" smtClean="0"/>
              <a:t>мж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Гипертрофия </a:t>
            </a:r>
            <a:r>
              <a:rPr lang="ru-RU" dirty="0" err="1" smtClean="0"/>
              <a:t>мж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Трещины и свищ соска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Атрофия </a:t>
            </a:r>
            <a:r>
              <a:rPr lang="ru-RU" dirty="0" err="1" smtClean="0"/>
              <a:t>мж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 другие болезни </a:t>
            </a:r>
            <a:r>
              <a:rPr lang="ru-RU" dirty="0" err="1" smtClean="0"/>
              <a:t>мж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Злокачественные</a:t>
            </a:r>
          </a:p>
          <a:p>
            <a:pPr>
              <a:buNone/>
            </a:pPr>
            <a:r>
              <a:rPr lang="ru-RU" dirty="0" smtClean="0"/>
              <a:t>-Рак молочной (грудной) железы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Внешние признаки рака груди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При самостоятельном обследовании на рак молочной железы могут указывать следующие проявления:</a:t>
            </a:r>
          </a:p>
          <a:p>
            <a:pPr lvl="0"/>
            <a:r>
              <a:rPr lang="ru-RU" b="1" dirty="0" smtClean="0"/>
              <a:t>втяжение сосков;</a:t>
            </a:r>
          </a:p>
          <a:p>
            <a:pPr lvl="0"/>
            <a:r>
              <a:rPr lang="ru-RU" b="1" dirty="0" smtClean="0"/>
              <a:t>изменение цвета и формы сосков;</a:t>
            </a:r>
          </a:p>
          <a:p>
            <a:pPr lvl="0"/>
            <a:r>
              <a:rPr lang="ru-RU" b="1" dirty="0" smtClean="0"/>
              <a:t>появление изъязвлений на сосках;</a:t>
            </a:r>
          </a:p>
          <a:p>
            <a:pPr lvl="0"/>
            <a:r>
              <a:rPr lang="ru-RU" b="1" dirty="0" smtClean="0"/>
              <a:t>изменения на коже молочных желез (отеки, изменения цвета кожи).</a:t>
            </a:r>
          </a:p>
          <a:p>
            <a:r>
              <a:rPr lang="ru-RU" b="1" dirty="0" smtClean="0"/>
              <a:t>появление признаков мастопатии.</a:t>
            </a:r>
          </a:p>
          <a:p>
            <a:r>
              <a:rPr lang="ru-RU" b="1" dirty="0" smtClean="0"/>
              <a:t>наличие небольшой безболезненной опухоли в виде плотного узла. </a:t>
            </a:r>
          </a:p>
          <a:p>
            <a:r>
              <a:rPr lang="ru-RU" b="1" dirty="0" smtClean="0"/>
              <a:t>кожные симптомы– морщинистость и </a:t>
            </a:r>
            <a:r>
              <a:rPr lang="ru-RU" b="1" dirty="0" err="1" smtClean="0"/>
              <a:t>умбиликация</a:t>
            </a:r>
            <a:r>
              <a:rPr lang="ru-RU" b="1" dirty="0" smtClean="0"/>
              <a:t> (при начальной стадии), также характерен «симптом площадки».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UVIsAE8Yi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если вы обнаружили признаки образования?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1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Нужно немедленно проконсультироваться с врачом </a:t>
            </a:r>
            <a:r>
              <a:rPr lang="ru-RU" dirty="0" err="1" smtClean="0"/>
              <a:t>маммологом</a:t>
            </a:r>
            <a:r>
              <a:rPr lang="ru-RU" dirty="0" smtClean="0"/>
              <a:t> или </a:t>
            </a:r>
            <a:r>
              <a:rPr lang="ru-RU" dirty="0" err="1" smtClean="0"/>
              <a:t>акушер-гинекологом</a:t>
            </a:r>
            <a:r>
              <a:rPr lang="ru-RU" dirty="0" smtClean="0"/>
              <a:t>!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600200"/>
            <a:ext cx="3886200" cy="5029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1.Уплотнения</a:t>
            </a:r>
          </a:p>
          <a:p>
            <a:pPr>
              <a:buNone/>
            </a:pPr>
            <a:r>
              <a:rPr lang="ru-RU" dirty="0" smtClean="0"/>
              <a:t>2.Складки на коже </a:t>
            </a:r>
            <a:r>
              <a:rPr lang="ru-RU" dirty="0" err="1" smtClean="0"/>
              <a:t>мж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3.Любые изменения цвета и формы сосков</a:t>
            </a:r>
          </a:p>
          <a:p>
            <a:pPr>
              <a:buNone/>
            </a:pPr>
            <a:r>
              <a:rPr lang="ru-RU" dirty="0" smtClean="0"/>
              <a:t>4.Выделения из сосков</a:t>
            </a:r>
          </a:p>
          <a:p>
            <a:pPr>
              <a:buNone/>
            </a:pPr>
            <a:r>
              <a:rPr lang="ru-RU" dirty="0" smtClean="0"/>
              <a:t>5.Необычные или болезненные ощущения </a:t>
            </a:r>
            <a:r>
              <a:rPr lang="ru-RU" dirty="0" err="1" smtClean="0"/>
              <a:t>мж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риска рака молочной железы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657600" cy="49530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Дисгормональные</a:t>
            </a:r>
            <a:r>
              <a:rPr lang="ru-RU" dirty="0" smtClean="0"/>
              <a:t> заболевания изменения функций щитовидной железы, дисфункция яичников, </a:t>
            </a:r>
            <a:r>
              <a:rPr lang="ru-RU" dirty="0" err="1" smtClean="0"/>
              <a:t>гиперпролактинемия</a:t>
            </a:r>
            <a:r>
              <a:rPr lang="ru-RU" dirty="0" smtClean="0"/>
              <a:t>, нарушение функции коры надпочечников.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Ожирение,сахарный</a:t>
            </a:r>
            <a:r>
              <a:rPr lang="ru-RU" dirty="0" smtClean="0"/>
              <a:t> диабет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Гиперандрогения</a:t>
            </a:r>
            <a:r>
              <a:rPr lang="ru-RU" dirty="0" smtClean="0"/>
              <a:t> яичников, надпочечникового или смешанного генеза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Кисты яичников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Эндометриоз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Миома матки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Заболевания печени, </a:t>
            </a:r>
            <a:r>
              <a:rPr lang="ru-RU" dirty="0" err="1" smtClean="0"/>
              <a:t>желочного</a:t>
            </a:r>
            <a:r>
              <a:rPr lang="ru-RU" dirty="0" smtClean="0"/>
              <a:t> пузыря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Черезмерная</a:t>
            </a:r>
            <a:r>
              <a:rPr lang="ru-RU" dirty="0" smtClean="0"/>
              <a:t> инсоляция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Физические нагрузки, стрессы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Профессиональные вредности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rgbClr val="002060"/>
                </a:solidFill>
              </a:rPr>
              <a:t>Дополнительный факторы риска развития пролиферации тканей МЖ!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295400"/>
            <a:ext cx="3657600" cy="48768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None/>
            </a:pPr>
            <a:r>
              <a:rPr lang="ru-RU" dirty="0" smtClean="0"/>
              <a:t>Относительный риск рака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Большая грудь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Бесплодие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Ожирение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Диабет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Алкоголь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Курение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Радиация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Синдром </a:t>
            </a:r>
            <a:r>
              <a:rPr lang="ru-RU" dirty="0" err="1" smtClean="0"/>
              <a:t>полекистозных</a:t>
            </a:r>
            <a:r>
              <a:rPr lang="ru-RU" dirty="0" smtClean="0"/>
              <a:t> яичников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Ановуляторный</a:t>
            </a:r>
            <a:r>
              <a:rPr lang="ru-RU" dirty="0" smtClean="0"/>
              <a:t> цикл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Стрессы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Генетическая </a:t>
            </a:r>
            <a:r>
              <a:rPr lang="ru-RU" dirty="0"/>
              <a:t>предрасположенность, носительство мутантного гена рака грудной железы;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риска рака грудной железы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пик заболеваемости приходится на возраст 50-70 лет;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афроамериканцы</a:t>
            </a:r>
            <a:r>
              <a:rPr lang="ru-RU" b="1" dirty="0" smtClean="0"/>
              <a:t> болеют чаще, чем европейцы;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гинекомастия (увеличение грудных желез у мужчин);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ожирение;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тяжелые заболевания печени;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генетическая предрасположенность, носительство мутантного гена рака грудной железы;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лечение эстрогенами;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состояние </a:t>
            </a:r>
            <a:r>
              <a:rPr lang="ru-RU" b="1" dirty="0" err="1" smtClean="0"/>
              <a:t>гиперэстрогении</a:t>
            </a:r>
            <a:r>
              <a:rPr lang="ru-RU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курение; злоупотребление алкоголем;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влияние радиации, химических канцерогенов;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травма грудной железы.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000" b="1" dirty="0" smtClean="0"/>
              <a:t>Если есть </a:t>
            </a:r>
            <a:r>
              <a:rPr lang="ru-RU" sz="2000" b="1" dirty="0"/>
              <a:t>генетическая предрасположенность, носительство мутантного гена рака грудной </a:t>
            </a:r>
            <a:r>
              <a:rPr lang="ru-RU" sz="2000" b="1" dirty="0" smtClean="0"/>
              <a:t>железы. Его можно проверить сдав анализ на мутацию генов В</a:t>
            </a:r>
            <a:r>
              <a:rPr lang="en-US" sz="2000" b="1" dirty="0" smtClean="0"/>
              <a:t>RSA1</a:t>
            </a:r>
            <a:r>
              <a:rPr lang="ru-RU" sz="2000" b="1" dirty="0" smtClean="0"/>
              <a:t>,2;</a:t>
            </a:r>
            <a:r>
              <a:rPr lang="en-US" sz="2000" b="1" dirty="0" smtClean="0"/>
              <a:t> CHEK</a:t>
            </a:r>
            <a:r>
              <a:rPr lang="ru-RU" sz="2000" b="1" dirty="0" smtClean="0"/>
              <a:t>,</a:t>
            </a:r>
            <a:r>
              <a:rPr lang="en-US" sz="2000" b="1" dirty="0" smtClean="0"/>
              <a:t>P53 </a:t>
            </a:r>
            <a:r>
              <a:rPr lang="ru-RU" sz="2000" b="1" dirty="0" smtClean="0"/>
              <a:t>или </a:t>
            </a:r>
            <a:r>
              <a:rPr lang="en-US" sz="2000" b="1" dirty="0" smtClean="0"/>
              <a:t>NBS1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Если анализ будет положительным, вероятность развития рака молочной железы и яичников увеличивается до 80%.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Гинекомастия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23486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</TotalTime>
  <Words>1401</Words>
  <Application>Microsoft Office PowerPoint</Application>
  <PresentationFormat>Экран (4:3)</PresentationFormat>
  <Paragraphs>180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Century Schoolbook</vt:lpstr>
      <vt:lpstr>Times New Roman</vt:lpstr>
      <vt:lpstr>Wingdings</vt:lpstr>
      <vt:lpstr>Wingdings 2</vt:lpstr>
      <vt:lpstr>Эркер</vt:lpstr>
      <vt:lpstr>04.02…Международный день борьбы с онкологическими заболеваниями. Рак грудной железы…</vt:lpstr>
      <vt:lpstr>Что же такое молочная железа?</vt:lpstr>
      <vt:lpstr>Заболевания грудной железы бывают:</vt:lpstr>
      <vt:lpstr>Внешние признаки рака груди</vt:lpstr>
      <vt:lpstr>Презентация PowerPoint</vt:lpstr>
      <vt:lpstr>Что делать если вы обнаружили признаки образования?</vt:lpstr>
      <vt:lpstr>Факторы риска рака молочной железы</vt:lpstr>
      <vt:lpstr>Факторы риска рака грудной железы</vt:lpstr>
      <vt:lpstr>Гинекомастия</vt:lpstr>
      <vt:lpstr>Какой бывает рак?</vt:lpstr>
      <vt:lpstr>Онкопотология грудной железы Симптомы рака грудной железы по стадиям</vt:lpstr>
      <vt:lpstr>Что такое метастазы?  Куда они могут пойти?</vt:lpstr>
      <vt:lpstr>Чаще всего</vt:lpstr>
      <vt:lpstr>Диагностика</vt:lpstr>
      <vt:lpstr>Диагностика</vt:lpstr>
      <vt:lpstr>Приёмы самообследования </vt:lpstr>
      <vt:lpstr>Презентация PowerPoint</vt:lpstr>
      <vt:lpstr>Какие медицинские исследования молочной железы помогают поставить или опровергнуть диагноз? </vt:lpstr>
      <vt:lpstr>Презентация PowerPoint</vt:lpstr>
      <vt:lpstr>Способы лечения</vt:lpstr>
      <vt:lpstr>Презентация PowerPoint</vt:lpstr>
      <vt:lpstr>Прогнозы и выживаемость при раке молочной железы</vt:lpstr>
      <vt:lpstr>Презентация PowerPoint</vt:lpstr>
      <vt:lpstr>Профилактика</vt:lpstr>
      <vt:lpstr>Факторы, снижающие вероятность развития рака молочной железы </vt:lpstr>
      <vt:lpstr>Советы по профилактике заболеваний молочных желез</vt:lpstr>
      <vt:lpstr>Использованная литература при работе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04.02…Международный день борьбы с онкологическими заболеваниями. Рак грудной железы…</dc:title>
  <dc:creator>User</dc:creator>
  <cp:lastModifiedBy>Ирина Афанасьева</cp:lastModifiedBy>
  <cp:revision>23</cp:revision>
  <dcterms:created xsi:type="dcterms:W3CDTF">2023-02-13T07:05:18Z</dcterms:created>
  <dcterms:modified xsi:type="dcterms:W3CDTF">2023-02-22T12:56:59Z</dcterms:modified>
</cp:coreProperties>
</file>