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12" d="100"/>
          <a:sy n="112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en-RU" smtClean="0"/>
              <a:t>04/23/2025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17323625_176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n24.ru/radio/obsudim/bez-sigaret-i-vrednogo-dyma.html" TargetMode="External"/><Relationship Id="rId13" Type="http://schemas.openxmlformats.org/officeDocument/2006/relationships/hyperlink" Target="https://don24.ru/radio/obsudim/kak-brosit-kurit-3.html" TargetMode="External"/><Relationship Id="rId3" Type="http://schemas.openxmlformats.org/officeDocument/2006/relationships/hyperlink" Target="https://rostovnarkolog.ru/&#1087;&#1088;&#1086;&#1092;&#1080;&#1083;&#1072;&#1082;&#1090;&#1080;&#1082;&#1072;/&#1082;&#1091;&#1088;&#1077;&#1085;&#1080;&#1077;/" TargetMode="External"/><Relationship Id="rId7" Type="http://schemas.openxmlformats.org/officeDocument/2006/relationships/hyperlink" Target="https://vk.com/video5897562_456239658/" TargetMode="External"/><Relationship Id="rId12" Type="http://schemas.openxmlformats.org/officeDocument/2006/relationships/hyperlink" Target="https://vk.com/video5897562_45623966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video/preview/17943802674442234912" TargetMode="External"/><Relationship Id="rId11" Type="http://schemas.openxmlformats.org/officeDocument/2006/relationships/hyperlink" Target="https://vk.com/video5897562_456239566" TargetMode="External"/><Relationship Id="rId5" Type="http://schemas.openxmlformats.org/officeDocument/2006/relationships/hyperlink" Target="https://www.youtube.com/watch?v=8zmq34N8hf4" TargetMode="External"/><Relationship Id="rId15" Type="http://schemas.openxmlformats.org/officeDocument/2006/relationships/hyperlink" Target="https://vk.com/gburond?from=groups&amp;z=video-206452145_456239100%2F4efcdaefefeacb81ff%2Fpl_post_-217323625_859" TargetMode="External"/><Relationship Id="rId10" Type="http://schemas.openxmlformats.org/officeDocument/2006/relationships/hyperlink" Target="https://vk.com/gburond?from=groups&amp;z=video-128248569_456252560%2F7a4a44d6fb6e39c0fc%2Fpl_post_-217323625_1052" TargetMode="External"/><Relationship Id="rId4" Type="http://schemas.openxmlformats.org/officeDocument/2006/relationships/hyperlink" Target="https://www.youtube.com/watch?v=SFqVlmvAkB4" TargetMode="External"/><Relationship Id="rId9" Type="http://schemas.openxmlformats.org/officeDocument/2006/relationships/hyperlink" Target="https://vk.com/gburond?from=groups&amp;z=podcast-129629762_456240787" TargetMode="External"/><Relationship Id="rId14" Type="http://schemas.openxmlformats.org/officeDocument/2006/relationships/hyperlink" Target="https://vk.com/photo-217323625_457240969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C2C3183-3BA4-DC45-A563-EB07D8457435}"/>
              </a:ext>
            </a:extLst>
          </p:cNvPr>
          <p:cNvSpPr/>
          <p:nvPr/>
        </p:nvSpPr>
        <p:spPr>
          <a:xfrm>
            <a:off x="544844" y="1145628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B813D-2B66-114A-A35A-8916837DF786}"/>
              </a:ext>
            </a:extLst>
          </p:cNvPr>
          <p:cNvSpPr txBox="1"/>
          <p:nvPr/>
        </p:nvSpPr>
        <p:spPr>
          <a:xfrm>
            <a:off x="835621" y="2921934"/>
            <a:ext cx="762471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Жизнь без дыма</a:t>
            </a:r>
          </a:p>
          <a:p>
            <a:pPr>
              <a:lnSpc>
                <a:spcPts val="5700"/>
              </a:lnSpc>
            </a:pPr>
            <a:endParaRPr lang="ru-RU" sz="5400" dirty="0">
              <a:solidFill>
                <a:schemeClr val="bg1"/>
              </a:solidFill>
              <a:latin typeface="Playfair Display" pitchFamily="2" charset="-52"/>
            </a:endParaRPr>
          </a:p>
          <a:p>
            <a:pPr>
              <a:lnSpc>
                <a:spcPts val="5700"/>
              </a:lnSpc>
            </a:pP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9C0A55-CA0E-4A40-B358-6A83C9303414}"/>
              </a:ext>
            </a:extLst>
          </p:cNvPr>
          <p:cNvSpPr txBox="1"/>
          <p:nvPr/>
        </p:nvSpPr>
        <p:spPr>
          <a:xfrm>
            <a:off x="767255" y="5529688"/>
            <a:ext cx="108799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Малышко Елена Владимировна,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Государственное бюджетное учреждение </a:t>
            </a:r>
          </a:p>
          <a:p>
            <a:r>
              <a:rPr lang="ru-RU" sz="2000" dirty="0">
                <a:solidFill>
                  <a:schemeClr val="bg1"/>
                </a:solidFill>
              </a:rPr>
              <a:t>Ростовской области «Наркологический диспансер», Россия, Ростовская область, г. </a:t>
            </a:r>
            <a:r>
              <a:rPr lang="ru-RU" sz="2000" dirty="0" err="1">
                <a:solidFill>
                  <a:schemeClr val="bg1"/>
                </a:solidFill>
              </a:rPr>
              <a:t>Ростов</a:t>
            </a:r>
            <a:r>
              <a:rPr lang="ru-RU" sz="2000" dirty="0">
                <a:solidFill>
                  <a:schemeClr val="bg1"/>
                </a:solidFill>
              </a:rPr>
              <a:t>-на-Дону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E84038-B740-F244-89E0-809A1E3F117D}"/>
              </a:ext>
            </a:extLst>
          </p:cNvPr>
          <p:cNvSpPr txBox="1"/>
          <p:nvPr/>
        </p:nvSpPr>
        <p:spPr>
          <a:xfrm>
            <a:off x="767255" y="4523602"/>
            <a:ext cx="4708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Здоровый образ жизни</a:t>
            </a:r>
          </a:p>
        </p:txBody>
      </p:sp>
      <p:pic>
        <p:nvPicPr>
          <p:cNvPr id="5" name="Рисунок 4" descr="Изображение выглядит как небо, облако, на открытом воздухе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84D10A-0C21-B46E-8A7C-8163C255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969" y="2424286"/>
            <a:ext cx="3974776" cy="294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1F3F78-4164-C442-B1F3-0D24135B3721}"/>
              </a:ext>
            </a:extLst>
          </p:cNvPr>
          <p:cNvSpPr txBox="1"/>
          <p:nvPr/>
        </p:nvSpPr>
        <p:spPr>
          <a:xfrm>
            <a:off x="599089" y="588576"/>
            <a:ext cx="250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E874E-3323-BF4D-9B75-DF953D69A747}"/>
              </a:ext>
            </a:extLst>
          </p:cNvPr>
          <p:cNvSpPr txBox="1"/>
          <p:nvPr/>
        </p:nvSpPr>
        <p:spPr>
          <a:xfrm>
            <a:off x="622273" y="195233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1303B-4984-EF43-9CF9-35A1F375DD81}"/>
              </a:ext>
            </a:extLst>
          </p:cNvPr>
          <p:cNvSpPr txBox="1"/>
          <p:nvPr/>
        </p:nvSpPr>
        <p:spPr>
          <a:xfrm>
            <a:off x="599090" y="3258533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2C625-2AC4-0B4D-B712-C83866954A68}"/>
              </a:ext>
            </a:extLst>
          </p:cNvPr>
          <p:cNvSpPr txBox="1"/>
          <p:nvPr/>
        </p:nvSpPr>
        <p:spPr>
          <a:xfrm>
            <a:off x="616024" y="464583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FBDE54-120F-D048-86E3-8F4AFF1F5D24}"/>
              </a:ext>
            </a:extLst>
          </p:cNvPr>
          <p:cNvSpPr txBox="1"/>
          <p:nvPr/>
        </p:nvSpPr>
        <p:spPr>
          <a:xfrm>
            <a:off x="1264945" y="2099909"/>
            <a:ext cx="9836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Кадровый  ресурс. Проект реализуется специалистами ГБУ РО «Наркологический диспансер». В проекте принимают участие: врач психиатр-нарколог, медицинский психолог, специалист по социальной работе.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E612C6-676E-3449-8945-F356D1293AB0}"/>
              </a:ext>
            </a:extLst>
          </p:cNvPr>
          <p:cNvSpPr txBox="1"/>
          <p:nvPr/>
        </p:nvSpPr>
        <p:spPr>
          <a:xfrm>
            <a:off x="1427147" y="3546505"/>
            <a:ext cx="10323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Материальный ресурс. Проект реализуется на базе ГБУ РО «Наркологический диспансер», в Донской публичной библиотеке, на заводе «</a:t>
            </a:r>
            <a:r>
              <a:rPr lang="ru-RU" sz="2000" dirty="0" err="1">
                <a:solidFill>
                  <a:srgbClr val="A72E88"/>
                </a:solidFill>
                <a:latin typeface="Playfair Display SemiBold" pitchFamily="2" charset="-52"/>
              </a:rPr>
              <a:t>Атоммаш»в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 </a:t>
            </a:r>
            <a:r>
              <a:rPr lang="ru-RU" sz="2000" dirty="0" err="1">
                <a:solidFill>
                  <a:srgbClr val="A72E88"/>
                </a:solidFill>
                <a:latin typeface="Playfair Display SemiBold" pitchFamily="2" charset="-52"/>
              </a:rPr>
              <a:t>г.Волгодонске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, в образовательных организациях, на культурно-развлекательных площадках </a:t>
            </a:r>
            <a:r>
              <a:rPr lang="ru-RU" sz="2000" dirty="0" err="1">
                <a:solidFill>
                  <a:srgbClr val="A72E88"/>
                </a:solidFill>
                <a:latin typeface="Playfair Display SemiBold" pitchFamily="2" charset="-52"/>
              </a:rPr>
              <a:t>г.Ростова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-на-Дону.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6D28A-C696-C14B-ADEF-559FBD28C51A}"/>
              </a:ext>
            </a:extLst>
          </p:cNvPr>
          <p:cNvSpPr txBox="1"/>
          <p:nvPr/>
        </p:nvSpPr>
        <p:spPr>
          <a:xfrm>
            <a:off x="1264946" y="4880581"/>
            <a:ext cx="99385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Информационный ресурс. Проект активно поддерживается Сайтом Правительства Ростовской области, Официальным порталом  Министерства здравоохранения Ростовской области, региональными СМИ (телеканал «Дон-ТР», телеканал «Дон-24», телеканал «Первый Ростовский», радио «Дон-ТР», радио «ФМ на Дону», печатные и электронные СМИ).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12802-D0DB-8349-B613-80C69CA111E6}"/>
              </a:ext>
            </a:extLst>
          </p:cNvPr>
          <p:cNvSpPr txBox="1"/>
          <p:nvPr/>
        </p:nvSpPr>
        <p:spPr>
          <a:xfrm>
            <a:off x="3550676" y="333972"/>
            <a:ext cx="399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E1AB8-A27C-0540-B40E-DDBEBC322F07}"/>
              </a:ext>
            </a:extLst>
          </p:cNvPr>
          <p:cNvSpPr txBox="1"/>
          <p:nvPr/>
        </p:nvSpPr>
        <p:spPr>
          <a:xfrm>
            <a:off x="2074621" y="1821822"/>
            <a:ext cx="3810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Малышко Елена Владимировна, главный врач ГБУ РО «Наркологический диспансер»; Россия, Ростовская область,         г. </a:t>
            </a:r>
            <a:r>
              <a:rPr lang="ru-RU" sz="2000" dirty="0" err="1">
                <a:solidFill>
                  <a:srgbClr val="A72E88"/>
                </a:solidFill>
                <a:latin typeface="Playfair Display SemiBold" pitchFamily="2" charset="-52"/>
              </a:rPr>
              <a:t>Ростов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-на-Дону; 1963 г.р.; успешные аналогичные проекты: «Счастливые люди», «Точка трезвости» (</a:t>
            </a:r>
            <a:r>
              <a:rPr lang="en-US" sz="2000" dirty="0">
                <a:solidFill>
                  <a:srgbClr val="A72E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https://vk.com/wall-217323625_1768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 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5AE49-FCC8-D949-836F-A74AD3355702}"/>
              </a:ext>
            </a:extLst>
          </p:cNvPr>
          <p:cNvSpPr txBox="1"/>
          <p:nvPr/>
        </p:nvSpPr>
        <p:spPr>
          <a:xfrm>
            <a:off x="7589303" y="1955727"/>
            <a:ext cx="4276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Лопатина Ирина Юрьевна, заведующая кабинетом, специалист по социальной работе ГБУ РО «Наркологический диспансер»</a:t>
            </a:r>
          </a:p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Россия, Ростовская область,</a:t>
            </a:r>
          </a:p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г. </a:t>
            </a:r>
            <a:r>
              <a:rPr lang="ru-RU" sz="2000" dirty="0" err="1">
                <a:solidFill>
                  <a:srgbClr val="A72E88"/>
                </a:solidFill>
                <a:latin typeface="Playfair Display SemiBold" pitchFamily="2" charset="-52"/>
              </a:rPr>
              <a:t>Ростов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-на-Дону, 1976 г.р., ;</a:t>
            </a:r>
          </a:p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автор программы «Бездымная жизнь» и видеокурса «Жизнь без дыма»</a:t>
            </a:r>
            <a:endParaRPr lang="ru-RU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A5C35F-2BAF-3D4B-ACCF-DC530FD2EB68}"/>
              </a:ext>
            </a:extLst>
          </p:cNvPr>
          <p:cNvSpPr txBox="1"/>
          <p:nvPr/>
        </p:nvSpPr>
        <p:spPr>
          <a:xfrm>
            <a:off x="1145136" y="1262044"/>
            <a:ext cx="358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Руководитель 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8F5C6B-9DA1-054C-BDF6-066529B98D57}"/>
              </a:ext>
            </a:extLst>
          </p:cNvPr>
          <p:cNvSpPr txBox="1"/>
          <p:nvPr/>
        </p:nvSpPr>
        <p:spPr>
          <a:xfrm>
            <a:off x="6096000" y="1262044"/>
            <a:ext cx="4276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91C53A-D50F-97D8-FD26-6FD9AB989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89" y="2456175"/>
            <a:ext cx="1351933" cy="180487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еловеческое лицо, одежда, человек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CC8C8D-34D8-A3B1-1175-0831D6CC0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9016" y="2454233"/>
            <a:ext cx="1541091" cy="18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2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46D322-CBE5-544C-9576-5AB63A8F2DAD}"/>
              </a:ext>
            </a:extLst>
          </p:cNvPr>
          <p:cNvSpPr txBox="1"/>
          <p:nvPr/>
        </p:nvSpPr>
        <p:spPr>
          <a:xfrm>
            <a:off x="599090" y="1313244"/>
            <a:ext cx="110043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 «Жизнь без дыма» направлен на прекращение курения табака, лечение табачной зависимости и последствий потребления табака за счет оказания курящим  доступной и эффективной  профессиональной медицинской помощи.  </a:t>
            </a:r>
          </a:p>
          <a:p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 реализуется Государственным бюджетным учреждением «Наркологический диспансер» на территории Ростовской области с 2020г. </a:t>
            </a:r>
            <a:br>
              <a:rPr lang="ru-RU" sz="1000" dirty="0"/>
            </a:br>
            <a:endParaRPr lang="ru-RU" sz="1000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F6E69A9-5301-7B4E-92FA-1F8457768E3C}"/>
              </a:ext>
            </a:extLst>
          </p:cNvPr>
          <p:cNvSpPr/>
          <p:nvPr/>
        </p:nvSpPr>
        <p:spPr>
          <a:xfrm>
            <a:off x="450581" y="3475223"/>
            <a:ext cx="11290838" cy="3076346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910EEE-BC29-304B-9E47-CEEC63703760}"/>
              </a:ext>
            </a:extLst>
          </p:cNvPr>
          <p:cNvSpPr txBox="1"/>
          <p:nvPr/>
        </p:nvSpPr>
        <p:spPr>
          <a:xfrm>
            <a:off x="1507138" y="3495373"/>
            <a:ext cx="10085771" cy="147732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Потребление табака в любых видах создает социально-экономическое бремя для системы здравоохранения и общества в целом, потому что вызывает различные заболевания, приводящие к инвалидности и преждевременной смертности.  В среднем приверженцы этой вредной привычки живут на 15 лет меньше, чем некурящие люди.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9DE830-45A8-874C-AFAB-3F5290048970}"/>
              </a:ext>
            </a:extLst>
          </p:cNvPr>
          <p:cNvSpPr txBox="1"/>
          <p:nvPr/>
        </p:nvSpPr>
        <p:spPr>
          <a:xfrm>
            <a:off x="1532624" y="4597637"/>
            <a:ext cx="10333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Несмотря на то, что в России распространенность курения с 2009 года  по 2025 год снизилась более чем в два раза - до 18,6%, перед нами стоят новые вызовы, связанные с популярностью электронных систем доставки никотина, особенно в молодежной среде.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56765F-582D-8346-8EDF-C67D0745B7AB}"/>
              </a:ext>
            </a:extLst>
          </p:cNvPr>
          <p:cNvSpPr txBox="1"/>
          <p:nvPr/>
        </p:nvSpPr>
        <p:spPr>
          <a:xfrm>
            <a:off x="1559834" y="5457185"/>
            <a:ext cx="9506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Распространенность курения в Ростовской области  превышает среднероссийские показатели.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C306F3-43A5-3A4C-BCD8-D0207E3A747A}"/>
              </a:ext>
            </a:extLst>
          </p:cNvPr>
          <p:cNvSpPr txBox="1"/>
          <p:nvPr/>
        </p:nvSpPr>
        <p:spPr>
          <a:xfrm>
            <a:off x="985225" y="3604704"/>
            <a:ext cx="3971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endParaRPr lang="ru-RU" sz="5400" dirty="0">
              <a:solidFill>
                <a:schemeClr val="bg1"/>
              </a:solidFill>
              <a:latin typeface="Dita Sweet" panose="02000503090000020004" pitchFamily="50" charset="0"/>
            </a:endParaRPr>
          </a:p>
          <a:p>
            <a:endParaRPr lang="ru-RU" sz="800" dirty="0">
              <a:solidFill>
                <a:schemeClr val="bg1"/>
              </a:solidFill>
              <a:latin typeface="Dita Sweet" panose="02000503090000020004" pitchFamily="50" charset="0"/>
            </a:endParaRPr>
          </a:p>
          <a:p>
            <a:endParaRPr lang="ru-RU" sz="800" dirty="0">
              <a:solidFill>
                <a:schemeClr val="bg1"/>
              </a:solidFill>
              <a:latin typeface="Dita Sweet" panose="02000503090000020004" pitchFamily="50" charset="0"/>
            </a:endParaRPr>
          </a:p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</a:t>
            </a:r>
          </a:p>
          <a:p>
            <a:endParaRPr lang="ru-RU" sz="1000" dirty="0">
              <a:solidFill>
                <a:schemeClr val="bg1"/>
              </a:solidFill>
              <a:latin typeface="Dita Sweet" panose="02000503090000020004" pitchFamily="50" charset="0"/>
            </a:endParaRPr>
          </a:p>
          <a:p>
            <a:endParaRPr lang="ru-RU" sz="800" dirty="0">
              <a:solidFill>
                <a:schemeClr val="bg1"/>
              </a:solidFill>
              <a:latin typeface="Dita Sweet" panose="02000503090000020004" pitchFamily="50" charset="0"/>
            </a:endParaRPr>
          </a:p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3FE0D1-C6A5-C04E-AEFC-D4902E28A74D}"/>
              </a:ext>
            </a:extLst>
          </p:cNvPr>
          <p:cNvSpPr txBox="1"/>
          <p:nvPr/>
        </p:nvSpPr>
        <p:spPr>
          <a:xfrm>
            <a:off x="599089" y="1448126"/>
            <a:ext cx="10501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Основная целевая  аудитория – молодежь  и люди среднего возраста, как некурящие, так и с выраженной табачной зависимостью, употребляющие не только традиционные табачные изделия, но и электронные сигареты, </a:t>
            </a:r>
            <a:r>
              <a:rPr lang="ru-RU" sz="2000" dirty="0" err="1">
                <a:solidFill>
                  <a:srgbClr val="A72E88"/>
                </a:solidFill>
                <a:latin typeface="Playfair Display SemiBold" pitchFamily="2" charset="-52"/>
              </a:rPr>
              <a:t>вейпы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 и иные продукты нагревания никотина.</a:t>
            </a:r>
          </a:p>
          <a:p>
            <a:endParaRPr lang="ru-RU" sz="2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9FE38CC-045E-9301-E047-FF650DD75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22" y="3219579"/>
            <a:ext cx="2571812" cy="291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2A565AC-C830-3A71-EDEE-97557D8B7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06" y="3219579"/>
            <a:ext cx="3545674" cy="28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A9642DC3-ADAD-BB1C-523F-B23ACF917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80" y="3213638"/>
            <a:ext cx="2909370" cy="291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B9AE202F-CFD9-F6F0-499F-4C6FF137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51" y="3213637"/>
            <a:ext cx="2777284" cy="289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E9D96-F053-B14C-97B3-0191C1B7F1A9}"/>
              </a:ext>
            </a:extLst>
          </p:cNvPr>
          <p:cNvSpPr txBox="1"/>
          <p:nvPr/>
        </p:nvSpPr>
        <p:spPr>
          <a:xfrm>
            <a:off x="1213502" y="1367327"/>
            <a:ext cx="1011664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«Жизнь без дыма» - активный проект, который реализуется на территории Ростовской области с 2020г. по настоящее время. За 5 лет работы в нем приняли участие более 9 000 человек.</a:t>
            </a:r>
          </a:p>
          <a:p>
            <a:pPr>
              <a:spcBef>
                <a:spcPts val="1200"/>
              </a:spcBef>
            </a:pP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 включает в себя:  видео курс из 11 серий «Жизнь без дыма» , недельную очную программу для желающих бросить курить «Бездымная жизнь»,  семидневный онлайн марафон «Бездымная жизнь», профилактические акции, приуроченные ко Всемирному Дню без табака, вебинары и лекции для старшеклассников по профилактике табакокурения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id="{A17177B6-1C68-8E47-9657-8BC211F975BA}"/>
              </a:ext>
            </a:extLst>
          </p:cNvPr>
          <p:cNvSpPr/>
          <p:nvPr/>
        </p:nvSpPr>
        <p:spPr>
          <a:xfrm>
            <a:off x="707842" y="1610735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8">
            <a:extLst>
              <a:ext uri="{FF2B5EF4-FFF2-40B4-BE49-F238E27FC236}">
                <a16:creationId xmlns:a16="http://schemas.microsoft.com/office/drawing/2014/main" id="{50AA3D16-0778-D44B-A60F-38464793EC86}"/>
              </a:ext>
            </a:extLst>
          </p:cNvPr>
          <p:cNvSpPr/>
          <p:nvPr/>
        </p:nvSpPr>
        <p:spPr>
          <a:xfrm>
            <a:off x="742207" y="286154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Изображение выглядит как текст, трава, зеленый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1259CBC-A514-75D9-7EB2-B380C3DE7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41" y="4794464"/>
            <a:ext cx="2386457" cy="175066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нимок экрана, Шрифт, зн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EECF6E-5DE7-89CA-B638-AC79AD1CC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118" y="4757113"/>
            <a:ext cx="2386457" cy="1825361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1225968B-4D23-54A1-60BB-988B8D997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95" y="4757113"/>
            <a:ext cx="2946728" cy="18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60F5B36-3760-1A8B-B230-FE31D890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24" y="4757114"/>
            <a:ext cx="2946728" cy="182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C69FB-0247-0B45-B74E-CC7C827B27CE}"/>
              </a:ext>
            </a:extLst>
          </p:cNvPr>
          <p:cNvSpPr txBox="1"/>
          <p:nvPr/>
        </p:nvSpPr>
        <p:spPr>
          <a:xfrm>
            <a:off x="599090" y="1301123"/>
            <a:ext cx="1107879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 Снижение распространенности курения и связанных с ним заболеваний и смертности среди жителей Ростовской области,  путем обеспечения доступной и эффективной профессиональной медицинской помощи, направленной на прекращение курения табака, лечение табачной зависимости и последствий потребления табака.   </a:t>
            </a:r>
          </a:p>
          <a:p>
            <a:endParaRPr lang="ru-RU" sz="1000" b="1" dirty="0"/>
          </a:p>
          <a:p>
            <a:endParaRPr lang="ru-RU" sz="1000" dirty="0"/>
          </a:p>
          <a:p>
            <a:r>
              <a:rPr lang="ru-RU" sz="1000" dirty="0"/>
              <a:t> </a:t>
            </a:r>
          </a:p>
          <a:p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8B6A2-483B-5041-9AAB-37FF081A67F6}"/>
              </a:ext>
            </a:extLst>
          </p:cNvPr>
          <p:cNvSpPr txBox="1"/>
          <p:nvPr/>
        </p:nvSpPr>
        <p:spPr>
          <a:xfrm>
            <a:off x="514120" y="2853091"/>
            <a:ext cx="82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ED018C-C8C8-FC47-9904-8EE67C111AE9}"/>
              </a:ext>
            </a:extLst>
          </p:cNvPr>
          <p:cNvSpPr txBox="1"/>
          <p:nvPr/>
        </p:nvSpPr>
        <p:spPr>
          <a:xfrm>
            <a:off x="514120" y="4004909"/>
            <a:ext cx="92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3663EC-3DC1-1547-9D13-5F13AA9CB760}"/>
              </a:ext>
            </a:extLst>
          </p:cNvPr>
          <p:cNvSpPr txBox="1"/>
          <p:nvPr/>
        </p:nvSpPr>
        <p:spPr>
          <a:xfrm>
            <a:off x="531054" y="5366759"/>
            <a:ext cx="925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45BA0-D4B1-6C43-A815-242F5EBF451D}"/>
              </a:ext>
            </a:extLst>
          </p:cNvPr>
          <p:cNvSpPr txBox="1"/>
          <p:nvPr/>
        </p:nvSpPr>
        <p:spPr>
          <a:xfrm>
            <a:off x="1465537" y="3119215"/>
            <a:ext cx="7473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Оказание доступной медицинской помощи при отказе от курения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02AC18-941A-574F-8D29-652E047DEC2E}"/>
              </a:ext>
            </a:extLst>
          </p:cNvPr>
          <p:cNvSpPr txBox="1"/>
          <p:nvPr/>
        </p:nvSpPr>
        <p:spPr>
          <a:xfrm>
            <a:off x="1494362" y="3949315"/>
            <a:ext cx="72853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Создание системы поддержки для людей, бросающих курить: предоставление консультаций, диагностики, лекарственной терапии (по показаниям), психотерапевтической поддержки и других необходимых  видов помощи.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0B85375-34E7-6228-1560-FA6F8B6A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45" y="2751746"/>
            <a:ext cx="2216365" cy="38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AF4E7E-1A86-98B6-EF8A-9841E9A5A6E8}"/>
              </a:ext>
            </a:extLst>
          </p:cNvPr>
          <p:cNvSpPr txBox="1"/>
          <p:nvPr/>
        </p:nvSpPr>
        <p:spPr>
          <a:xfrm>
            <a:off x="1465537" y="5272754"/>
            <a:ext cx="73430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Информирование населения о вреде курения и о возможностях получения помощи в отказе от курения</a:t>
            </a:r>
          </a:p>
        </p:txBody>
      </p:sp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7FA73-FDF5-4545-9A83-B81C56B1FB7A}"/>
              </a:ext>
            </a:extLst>
          </p:cNvPr>
          <p:cNvSpPr txBox="1"/>
          <p:nvPr/>
        </p:nvSpPr>
        <p:spPr>
          <a:xfrm>
            <a:off x="599089" y="1311852"/>
            <a:ext cx="1112289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A72E88"/>
                </a:solidFill>
                <a:latin typeface="Playfair Display SemiBold" pitchFamily="2" charset="-52"/>
              </a:rPr>
              <a:t>Реализация проекта представлена в виде следующих блоков:</a:t>
            </a:r>
          </a:p>
          <a:p>
            <a:pPr algn="ctr"/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pPr algn="r"/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1.  Видео курс из 11 серий «Жизнь без дыма» </a:t>
            </a:r>
          </a:p>
          <a:p>
            <a:pPr algn="r"/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pPr algn="r"/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2. Недельная очная программа для желающих </a:t>
            </a:r>
          </a:p>
          <a:p>
            <a:pPr algn="r"/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расстаться с табачной зависимостью «Бездымная жизнь» </a:t>
            </a:r>
          </a:p>
          <a:p>
            <a:pPr algn="r"/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pPr algn="r"/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  3. Семидневный онлайн марафон «Бездымная жизнь»</a:t>
            </a:r>
          </a:p>
          <a:p>
            <a:pPr algn="r"/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  <a:p>
            <a:pPr algn="r"/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4. Профилактические акции, приуроченные ко Всемирному Дню без табака, вебинары и лекции для старшеклассников по профилактике табакокурения и электронных систем доставки никотина</a:t>
            </a:r>
          </a:p>
          <a:p>
            <a:endParaRPr lang="ru-RU" sz="20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C221C123-71B3-8183-37E9-747642F56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75" y="2637722"/>
            <a:ext cx="2646409" cy="19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12B77-6744-9940-BDBF-145020A371EA}"/>
              </a:ext>
            </a:extLst>
          </p:cNvPr>
          <p:cNvSpPr txBox="1"/>
          <p:nvPr/>
        </p:nvSpPr>
        <p:spPr>
          <a:xfrm>
            <a:off x="599090" y="1311852"/>
            <a:ext cx="10731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Указывается до 5 основных результатов проекта, которые будут достигнуты в 2024 году </a:t>
            </a:r>
            <a:br>
              <a:rPr lang="ru-RU" sz="2000" dirty="0"/>
            </a:br>
            <a:r>
              <a:rPr lang="ru-RU" sz="2000" dirty="0"/>
              <a:t>и в последующем периоде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id="{95A6727E-4E54-5049-AD3F-7E4D733BE664}"/>
              </a:ext>
            </a:extLst>
          </p:cNvPr>
          <p:cNvSpPr/>
          <p:nvPr/>
        </p:nvSpPr>
        <p:spPr>
          <a:xfrm>
            <a:off x="591306" y="2296600"/>
            <a:ext cx="256867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id="{F97F9C59-89C4-ED46-BC9F-0D3E4EABDB46}"/>
              </a:ext>
            </a:extLst>
          </p:cNvPr>
          <p:cNvSpPr/>
          <p:nvPr/>
        </p:nvSpPr>
        <p:spPr>
          <a:xfrm>
            <a:off x="608890" y="293718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id="{0B50C7FF-C535-C04C-BB21-B8312DB0B06A}"/>
              </a:ext>
            </a:extLst>
          </p:cNvPr>
          <p:cNvSpPr/>
          <p:nvPr/>
        </p:nvSpPr>
        <p:spPr>
          <a:xfrm>
            <a:off x="608890" y="355573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id="{1A11A1F6-0531-364A-AD8A-E589334E16B2}"/>
              </a:ext>
            </a:extLst>
          </p:cNvPr>
          <p:cNvSpPr/>
          <p:nvPr/>
        </p:nvSpPr>
        <p:spPr>
          <a:xfrm>
            <a:off x="591306" y="4163247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id="{D73557A0-38A9-CB4B-B14C-F1430907911C}"/>
              </a:ext>
            </a:extLst>
          </p:cNvPr>
          <p:cNvSpPr/>
          <p:nvPr/>
        </p:nvSpPr>
        <p:spPr>
          <a:xfrm>
            <a:off x="564660" y="479903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678E1D-1ED6-9A49-824B-A22693BFE844}"/>
              </a:ext>
            </a:extLst>
          </p:cNvPr>
          <p:cNvSpPr txBox="1"/>
          <p:nvPr/>
        </p:nvSpPr>
        <p:spPr>
          <a:xfrm>
            <a:off x="1096871" y="2219793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Увеличение числа жителей Ростовской области, обращающихся за помощью для отказа от табачной зависимости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87659-64EE-F442-B024-A538C907FAFE}"/>
              </a:ext>
            </a:extLst>
          </p:cNvPr>
          <p:cNvSpPr txBox="1"/>
          <p:nvPr/>
        </p:nvSpPr>
        <p:spPr>
          <a:xfrm>
            <a:off x="1096871" y="2844500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Повышение процента успешных попыток отказа от табачной зависимости  среди участников проекта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9F775E-F051-4040-A4CF-F5F248A66BCF}"/>
              </a:ext>
            </a:extLst>
          </p:cNvPr>
          <p:cNvSpPr txBox="1"/>
          <p:nvPr/>
        </p:nvSpPr>
        <p:spPr>
          <a:xfrm>
            <a:off x="1096871" y="3484026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Снижение распространенности табачной зависимости в Ростовской области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2F3FE3-DDDF-F04D-99FC-5558F11755A7}"/>
              </a:ext>
            </a:extLst>
          </p:cNvPr>
          <p:cNvSpPr txBox="1"/>
          <p:nvPr/>
        </p:nvSpPr>
        <p:spPr>
          <a:xfrm>
            <a:off x="1159494" y="4093914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Улучшение показателей здоровья населения, связанных с курением.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DD552-DC4B-A740-A522-4DBB1979DBB7}"/>
              </a:ext>
            </a:extLst>
          </p:cNvPr>
          <p:cNvSpPr txBox="1"/>
          <p:nvPr/>
        </p:nvSpPr>
        <p:spPr>
          <a:xfrm>
            <a:off x="1042781" y="4736344"/>
            <a:ext cx="10324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Повышение информированности населения о вреде табачной зависимости и новых форм доставки никотина и  о возможностях получения профессиональной, эффективной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8475A-0C6F-9641-A042-B188E420BA4B}"/>
              </a:ext>
            </a:extLst>
          </p:cNvPr>
          <p:cNvSpPr txBox="1"/>
          <p:nvPr/>
        </p:nvSpPr>
        <p:spPr>
          <a:xfrm>
            <a:off x="702920" y="588577"/>
            <a:ext cx="334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</a:t>
            </a:r>
          </a:p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C4169BAA-4B12-B14F-A2F9-009A19F16532}"/>
              </a:ext>
            </a:extLst>
          </p:cNvPr>
          <p:cNvSpPr/>
          <p:nvPr/>
        </p:nvSpPr>
        <p:spPr>
          <a:xfrm>
            <a:off x="508229" y="2811565"/>
            <a:ext cx="2636623" cy="186298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Проект «Жизнь без дыма» активно реализуется ГБУ РО «Наркологический диспансер» с 2020г. по настоящее время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444AD552-A7DD-B541-B481-B576E7BAE03B}"/>
              </a:ext>
            </a:extLst>
          </p:cNvPr>
          <p:cNvSpPr/>
          <p:nvPr/>
        </p:nvSpPr>
        <p:spPr>
          <a:xfrm>
            <a:off x="4640366" y="252248"/>
            <a:ext cx="7306656" cy="649249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https://rostovnarkolog.ru/</a:t>
            </a:r>
            <a:r>
              <a:rPr lang="ru-RU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профилактика/курение/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https://www.youtube.com/watch?v=SFqVlmvAkB4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https://www.youtube.com/watch?v=8zmq34N8hf4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https://yandex.ru/video/preview/17943802674442234912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https://vk.com/video5897562_456239658</a:t>
            </a:r>
            <a:r>
              <a:rPr lang="ru-RU" dirty="0">
                <a:solidFill>
                  <a:schemeClr val="bg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\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https://don24.ru/radio/obsudim/bez-sigaret-i-vrednogo-dyma.html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https://vk.com/gburond?from=groups&amp;z=podcast-129629762_456240787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https://vk.com/gburond?from=groups&amp;z=video-128248569_456252560%2F7a4a44d6fb6e39c0fc%2Fpl_post_-217323625_1052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https://don24.ru/radio/obsudim/bez-sigaret-i-vrednogo-dyma.html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https://vk.com/video5897562_456239566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https://vk.com/video5897562_456239667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https://don24.ru/radio/obsudim/kak-brosit-kurit-3.html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https://vk.com/photo-217323625_457240969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https://vk.com/gburond?from=groups&amp;z=video-206452145_456239100%2F4efcdaefefeacb81ff%2Fpl_post_-217323625_859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C18EE8D4-00F3-1F40-B507-684B74EA7715}"/>
              </a:ext>
            </a:extLst>
          </p:cNvPr>
          <p:cNvSpPr/>
          <p:nvPr/>
        </p:nvSpPr>
        <p:spPr>
          <a:xfrm>
            <a:off x="325821" y="4964782"/>
            <a:ext cx="3347787" cy="1304641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r>
              <a:rPr lang="ru-RU" dirty="0"/>
              <a:t>За 5 лет реализации проекта в нем приняли участие более 9 000 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id="{DC3B501B-B269-614F-917B-772DB15CA874}"/>
              </a:ext>
            </a:extLst>
          </p:cNvPr>
          <p:cNvSpPr/>
          <p:nvPr/>
        </p:nvSpPr>
        <p:spPr>
          <a:xfrm>
            <a:off x="526182" y="1311452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id="{7C7832D9-CBDF-B945-8F10-B649688DA286}"/>
              </a:ext>
            </a:extLst>
          </p:cNvPr>
          <p:cNvSpPr/>
          <p:nvPr/>
        </p:nvSpPr>
        <p:spPr>
          <a:xfrm>
            <a:off x="3265289" y="128226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Региональные СМИ – 3 телекомпании, 2 радиостанции, более 10 печатных СМИ</a:t>
            </a: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id="{80EBE8EA-8E2C-004C-ABBC-D37E06429DD1}"/>
              </a:ext>
            </a:extLst>
          </p:cNvPr>
          <p:cNvSpPr/>
          <p:nvPr/>
        </p:nvSpPr>
        <p:spPr>
          <a:xfrm>
            <a:off x="599091" y="2785558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id="{475633CC-A75F-0848-98FF-DB9865A7CF51}"/>
              </a:ext>
            </a:extLst>
          </p:cNvPr>
          <p:cNvSpPr/>
          <p:nvPr/>
        </p:nvSpPr>
        <p:spPr>
          <a:xfrm>
            <a:off x="3265289" y="2760246"/>
            <a:ext cx="8327620" cy="130707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Информационная поддержка:</a:t>
            </a:r>
          </a:p>
          <a:p>
            <a:r>
              <a:rPr lang="ru-RU" dirty="0"/>
              <a:t>- Сайт Правительства </a:t>
            </a:r>
            <a:r>
              <a:rPr lang="ru-RU" dirty="0" err="1"/>
              <a:t>Ростоской</a:t>
            </a:r>
            <a:r>
              <a:rPr lang="ru-RU" dirty="0"/>
              <a:t> области Официальный портал </a:t>
            </a:r>
            <a:r>
              <a:rPr lang="ru-RU" dirty="0" err="1"/>
              <a:t>Минитерства</a:t>
            </a:r>
            <a:r>
              <a:rPr lang="ru-RU" dirty="0"/>
              <a:t> здравоохранения РО</a:t>
            </a:r>
          </a:p>
          <a:p>
            <a:r>
              <a:rPr lang="ru-RU" dirty="0"/>
              <a:t> - официальный </a:t>
            </a:r>
            <a:r>
              <a:rPr lang="ru-RU" dirty="0" err="1"/>
              <a:t>госпаблик</a:t>
            </a:r>
            <a:r>
              <a:rPr lang="ru-RU" dirty="0"/>
              <a:t> ГБУ РО «</a:t>
            </a:r>
            <a:r>
              <a:rPr lang="ru-RU" dirty="0" err="1"/>
              <a:t>Нарколоигческий</a:t>
            </a:r>
            <a:r>
              <a:rPr lang="ru-RU" dirty="0"/>
              <a:t> </a:t>
            </a:r>
            <a:r>
              <a:rPr lang="ru-RU" dirty="0" err="1"/>
              <a:t>дипансер</a:t>
            </a:r>
            <a:r>
              <a:rPr lang="ru-RU" dirty="0"/>
              <a:t>»  В Контакте</a:t>
            </a:r>
          </a:p>
          <a:p>
            <a:endParaRPr lang="ru-RU" dirty="0"/>
          </a:p>
        </p:txBody>
      </p:sp>
      <p:sp>
        <p:nvSpPr>
          <p:cNvPr id="12" name="Прямоугольник: скругленные углы 25">
            <a:extLst>
              <a:ext uri="{FF2B5EF4-FFF2-40B4-BE49-F238E27FC236}">
                <a16:creationId xmlns:a16="http://schemas.microsoft.com/office/drawing/2014/main" id="{63CFB881-8CB1-C745-BF4E-362C9249D0BD}"/>
              </a:ext>
            </a:extLst>
          </p:cNvPr>
          <p:cNvSpPr/>
          <p:nvPr/>
        </p:nvSpPr>
        <p:spPr>
          <a:xfrm>
            <a:off x="526182" y="4266970"/>
            <a:ext cx="2538746" cy="19142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Канал продвижения</a:t>
            </a:r>
          </a:p>
        </p:txBody>
      </p:sp>
      <p:sp>
        <p:nvSpPr>
          <p:cNvPr id="13" name="Прямоугольник: скругленные углы 26">
            <a:extLst>
              <a:ext uri="{FF2B5EF4-FFF2-40B4-BE49-F238E27FC236}">
                <a16:creationId xmlns:a16="http://schemas.microsoft.com/office/drawing/2014/main" id="{10F1AE2E-6180-1A4D-92DD-CE5FFD87B989}"/>
              </a:ext>
            </a:extLst>
          </p:cNvPr>
          <p:cNvSpPr/>
          <p:nvPr/>
        </p:nvSpPr>
        <p:spPr>
          <a:xfrm>
            <a:off x="3265289" y="4187440"/>
            <a:ext cx="8327620" cy="2486826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Взаимодействие и сотрудничество с:</a:t>
            </a:r>
          </a:p>
          <a:p>
            <a:r>
              <a:rPr lang="ru-RU" dirty="0"/>
              <a:t>- отделом молодежи </a:t>
            </a:r>
            <a:r>
              <a:rPr lang="ru-RU" dirty="0" err="1"/>
              <a:t>г.Ростова</a:t>
            </a:r>
            <a:r>
              <a:rPr lang="ru-RU" dirty="0"/>
              <a:t>-на-Дону и комитетом по молодежной политике  Ростовской области (проведение профилактических акций)</a:t>
            </a:r>
          </a:p>
          <a:p>
            <a:r>
              <a:rPr lang="ru-RU" dirty="0"/>
              <a:t>- управлением образования (проведение вебинаров и лекций по </a:t>
            </a:r>
            <a:r>
              <a:rPr lang="ru-RU" dirty="0" err="1"/>
              <a:t>пофилактике</a:t>
            </a:r>
            <a:r>
              <a:rPr lang="ru-RU" dirty="0"/>
              <a:t> табакокурения)</a:t>
            </a:r>
          </a:p>
          <a:p>
            <a:r>
              <a:rPr lang="ru-RU" dirty="0"/>
              <a:t>- Донской публичной библиотекой (проведение программы «Бездымная жизнь»)</a:t>
            </a:r>
          </a:p>
          <a:p>
            <a:r>
              <a:rPr lang="ru-RU" dirty="0"/>
              <a:t>- профсоюзным комитетом завода «Атоммаш» в </a:t>
            </a:r>
            <a:r>
              <a:rPr lang="ru-RU" dirty="0" err="1"/>
              <a:t>г.Волгодонске</a:t>
            </a:r>
            <a:r>
              <a:rPr lang="ru-RU" dirty="0"/>
              <a:t> (проведение программы «Бездымная жизнь»)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1128</Words>
  <Application>Microsoft Office PowerPoint</Application>
  <PresentationFormat>Широкоэкранный</PresentationFormat>
  <Paragraphs>113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Лопатина Ирина Юрьевна</cp:lastModifiedBy>
  <cp:revision>36</cp:revision>
  <dcterms:created xsi:type="dcterms:W3CDTF">2025-03-26T12:04:55Z</dcterms:created>
  <dcterms:modified xsi:type="dcterms:W3CDTF">2025-04-23T11:53:52Z</dcterms:modified>
</cp:coreProperties>
</file>