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 snapToObjects="1">
      <p:cViewPr varScale="1">
        <p:scale>
          <a:sx n="121" d="100"/>
          <a:sy n="121" d="100"/>
        </p:scale>
        <p:origin x="648" y="17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3EFBB3-7FA6-3D49-B851-9472CC50247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D39A69-AF25-1848-A12F-D5E9AB2C720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t.me/sexeduonline" TargetMode="External"/><Relationship Id="rId4" Type="http://schemas.openxmlformats.org/officeDocument/2006/relationships/hyperlink" Target="https://vk.com/cerf_ada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k.com/wall-122576428_30334" TargetMode="External"/><Relationship Id="rId5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osstat.gov.ru/free_doc/new_site/RPN22/index.html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«Женщины за здоровое общество»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 flipH="0" flipV="0">
            <a:off x="767254" y="2921933"/>
            <a:ext cx="7008999" cy="155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>
                <a:solidFill>
                  <a:schemeClr val="bg1"/>
                </a:solidFill>
                <a:latin typeface="Playfair Display"/>
              </a:rPr>
              <a:t>Сексуальный интеллект </a:t>
            </a:r>
            <a:endParaRPr lang="ru-RU" sz="3200">
              <a:solidFill>
                <a:schemeClr val="bg1"/>
              </a:solidFill>
              <a:latin typeface="Playfair Display"/>
            </a:endParaRPr>
          </a:p>
          <a:p>
            <a:pPr>
              <a:lnSpc>
                <a:spcPct val="100000"/>
              </a:lnSpc>
              <a:defRPr/>
            </a:pPr>
            <a:r>
              <a:rPr lang="ru-RU" sz="3200">
                <a:solidFill>
                  <a:schemeClr val="bg1"/>
                </a:solidFill>
                <a:latin typeface="Playfair Display"/>
              </a:rPr>
              <a:t>как новый подход к сексуальному образованию молодежи </a:t>
            </a:r>
            <a:endParaRPr sz="3200"/>
          </a:p>
        </p:txBody>
      </p:sp>
      <p:sp>
        <p:nvSpPr>
          <p:cNvPr id="10" name="TextBox 9"/>
          <p:cNvSpPr txBox="1"/>
          <p:nvPr/>
        </p:nvSpPr>
        <p:spPr bwMode="auto">
          <a:xfrm flipH="0" flipV="0">
            <a:off x="767254" y="5488041"/>
            <a:ext cx="10663614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Руководитель команды: Любимова Елена </a:t>
            </a: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Анатольевна</a:t>
            </a: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, к. социол. н., доцент кафедры общей и социальной психологии,</a:t>
            </a:r>
            <a:endParaRPr sz="1400">
              <a:solidFill>
                <a:schemeClr val="bg1"/>
              </a:solidFill>
              <a:latin typeface="Caladea"/>
              <a:cs typeface="Caladea"/>
            </a:endParaRPr>
          </a:p>
          <a:p>
            <a:pPr>
              <a:lnSpc>
                <a:spcPct val="150000"/>
              </a:lnSpc>
              <a:defRPr/>
            </a:pPr>
            <a:r>
              <a:rPr sz="1400" b="0" i="0" u="none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ФГАОУ ВО «Тюменский государственный университет»</a:t>
            </a: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,</a:t>
            </a: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 </a:t>
            </a:r>
            <a:r>
              <a:rPr lang="ru-RU"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Российская Федерация, Тюменская область, город</a:t>
            </a:r>
            <a:r>
              <a:rPr sz="1400">
                <a:latin typeface="Caladea"/>
                <a:ea typeface="Caladea"/>
                <a:cs typeface="Caladea"/>
              </a:rPr>
              <a:t> </a:t>
            </a:r>
            <a:r>
              <a:rPr sz="1400">
                <a:solidFill>
                  <a:schemeClr val="bg1"/>
                </a:solidFill>
                <a:latin typeface="Caladea"/>
                <a:ea typeface="Caladea"/>
                <a:cs typeface="Caladea"/>
              </a:rPr>
              <a:t>Тюмень</a:t>
            </a:r>
            <a:endParaRPr sz="1600">
              <a:solidFill>
                <a:schemeClr val="bg1"/>
              </a:solidFill>
              <a:latin typeface="Caladea"/>
              <a:cs typeface="Calad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flipH="0" flipV="0">
            <a:off x="767254" y="4523601"/>
            <a:ext cx="7378314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  <a:latin typeface="Playfair Display"/>
              </a:rPr>
              <a:t>Номинация «Ментальное здоровье»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Каналы продвижения проекта</a:t>
            </a:r>
            <a:endParaRPr/>
          </a:p>
        </p:txBody>
      </p:sp>
      <p:sp>
        <p:nvSpPr>
          <p:cNvPr id="8" name="Прямоугольник: скругленные углы 19"/>
          <p:cNvSpPr/>
          <p:nvPr/>
        </p:nvSpPr>
        <p:spPr bwMode="auto">
          <a:xfrm>
            <a:off x="599089" y="1504656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defRPr/>
            </a:pPr>
            <a:r>
              <a:rPr lang="ru-RU"/>
              <a:t>Канал в Telegram</a:t>
            </a:r>
            <a:endParaRPr/>
          </a:p>
        </p:txBody>
      </p:sp>
      <p:sp>
        <p:nvSpPr>
          <p:cNvPr id="9" name="Прямоугольник: скругленные углы 20"/>
          <p:cNvSpPr/>
          <p:nvPr/>
        </p:nvSpPr>
        <p:spPr bwMode="auto">
          <a:xfrm>
            <a:off x="3265288" y="1504656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Развивающийся образовательный телеграм-канал «</a:t>
            </a:r>
            <a:r>
              <a:rPr lang="ru-RU" u="sng">
                <a:hlinkClick r:id="rId3" tooltip="https://t.me/sexeduonline"/>
              </a:rPr>
              <a:t>Сексуально?</a:t>
            </a:r>
            <a:r>
              <a:rPr lang="ru-RU"/>
              <a:t>», где публикуются информационные посты и планируется публикация анонсов предстоящих мероприятий</a:t>
            </a:r>
            <a:endParaRPr/>
          </a:p>
        </p:txBody>
      </p:sp>
      <p:sp>
        <p:nvSpPr>
          <p:cNvPr id="10" name="Прямоугольник: скругленные углы 21"/>
          <p:cNvSpPr/>
          <p:nvPr/>
        </p:nvSpPr>
        <p:spPr bwMode="auto">
          <a:xfrm>
            <a:off x="599090" y="3173670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defRPr/>
            </a:pPr>
            <a:r>
              <a:rPr lang="ru-RU"/>
              <a:t>Сарафанное радио</a:t>
            </a:r>
            <a:endParaRPr/>
          </a:p>
        </p:txBody>
      </p:sp>
      <p:sp>
        <p:nvSpPr>
          <p:cNvPr id="11" name="Прямоугольник: скругленные углы 22"/>
          <p:cNvSpPr/>
          <p:nvPr/>
        </p:nvSpPr>
        <p:spPr bwMode="auto">
          <a:xfrm>
            <a:off x="3275802" y="3173670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Привлечение заинтересованных лиц к участию в проводимых мероприятиях и распространение информации среди коллег, одногруппников, друзей</a:t>
            </a:r>
            <a:endParaRPr/>
          </a:p>
        </p:txBody>
      </p:sp>
      <p:sp>
        <p:nvSpPr>
          <p:cNvPr id="12" name="Прямоугольник: скругленные углы 25"/>
          <p:cNvSpPr/>
          <p:nvPr/>
        </p:nvSpPr>
        <p:spPr bwMode="auto"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defRPr/>
            </a:pPr>
            <a:r>
              <a:rPr lang="ru-RU"/>
              <a:t>Социальные сети</a:t>
            </a:r>
            <a:endParaRPr/>
          </a:p>
        </p:txBody>
      </p:sp>
      <p:sp>
        <p:nvSpPr>
          <p:cNvPr id="13" name="Прямоугольник: скругленные углы 26"/>
          <p:cNvSpPr/>
          <p:nvPr/>
        </p:nvSpPr>
        <p:spPr bwMode="auto"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Публикации в ленте и сторис аккаунтов в социальных сетях (</a:t>
            </a:r>
            <a:r>
              <a:rPr lang="ru-RU" u="sng">
                <a:hlinkClick r:id="rId4" tooltip="https://vk.com/cerf_ada"/>
              </a:rPr>
              <a:t>ВК</a:t>
            </a:r>
            <a:r>
              <a:rPr lang="ru-RU"/>
              <a:t>, Яндекс-мессенджер), распространение информации по учебным и рабочим беседам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Ресурсы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622272" y="1952330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B9D04A"/>
                </a:solidFill>
                <a:latin typeface="Dita Sweet"/>
              </a:rPr>
              <a:t>1</a:t>
            </a:r>
            <a:r>
              <a:rPr lang="ru-RU" sz="2000">
                <a:solidFill>
                  <a:srgbClr val="B9D04A"/>
                </a:solidFill>
                <a:latin typeface="Dita Sweet"/>
              </a:rPr>
              <a:t>.</a:t>
            </a:r>
            <a:endParaRPr sz="2000"/>
          </a:p>
        </p:txBody>
      </p:sp>
      <p:sp>
        <p:nvSpPr>
          <p:cNvPr id="9" name="TextBox 8"/>
          <p:cNvSpPr txBox="1"/>
          <p:nvPr/>
        </p:nvSpPr>
        <p:spPr bwMode="auto">
          <a:xfrm>
            <a:off x="599089" y="2861932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Dita Sweet"/>
              </a:rPr>
              <a:t>2.</a:t>
            </a:r>
            <a:endParaRPr sz="20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22272" y="4249231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Dita Sweet"/>
              </a:rPr>
              <a:t>3.</a:t>
            </a:r>
            <a:endParaRPr sz="20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045155" y="1998229"/>
            <a:ext cx="3556647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Научно-исследовательская база</a:t>
            </a:r>
            <a:endParaRPr sz="20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017702" y="2861932"/>
            <a:ext cx="3591567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Возможность привлечения необходимых специалистов (практикующие, преподающие психологи и студенты)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17702" y="4249231"/>
            <a:ext cx="3559527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Поддержка Тюменского государственного университета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5407232" y="1952330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Dita Sweet"/>
              </a:rPr>
              <a:t>4.</a:t>
            </a:r>
            <a:endParaRPr sz="20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5407232" y="2989010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Dita Sweet"/>
              </a:rPr>
              <a:t>5.</a:t>
            </a:r>
            <a:endParaRPr sz="20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407232" y="3753931"/>
            <a:ext cx="395429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Dita Sweet"/>
              </a:rPr>
              <a:t>6.</a:t>
            </a:r>
            <a:endParaRPr sz="200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5802662" y="1952330"/>
            <a:ext cx="3594087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PR-компания, распространение информации о проекте в социальных сетях и СМИ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5802662" y="2938312"/>
            <a:ext cx="3572127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Организационная поддержка для проведения офлайн-мероприятий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5855222" y="3753931"/>
            <a:ext cx="3577527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Финансирование на печатную продукцию</a:t>
            </a:r>
            <a:endParaRPr/>
          </a:p>
        </p:txBody>
      </p:sp>
      <p:sp>
        <p:nvSpPr>
          <p:cNvPr id="255966502" name="TextBox 5"/>
          <p:cNvSpPr txBox="1"/>
          <p:nvPr/>
        </p:nvSpPr>
        <p:spPr bwMode="auto">
          <a:xfrm>
            <a:off x="616023" y="1379151"/>
            <a:ext cx="2207455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BBD14F"/>
                </a:solidFill>
                <a:latin typeface="Playfair Display SemiBold"/>
              </a:rPr>
              <a:t>Имеющиеся</a:t>
            </a:r>
            <a:endParaRPr>
              <a:solidFill>
                <a:srgbClr val="BBD14F"/>
              </a:solidFill>
            </a:endParaRPr>
          </a:p>
        </p:txBody>
      </p:sp>
      <p:sp>
        <p:nvSpPr>
          <p:cNvPr id="1447841953" name="TextBox 5"/>
          <p:cNvSpPr txBox="1"/>
          <p:nvPr/>
        </p:nvSpPr>
        <p:spPr bwMode="auto">
          <a:xfrm>
            <a:off x="5447077" y="1379151"/>
            <a:ext cx="2519124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BBD14F"/>
                </a:solidFill>
                <a:latin typeface="Playfair Display SemiBold"/>
              </a:rPr>
              <a:t>Необходимые</a:t>
            </a:r>
            <a:endParaRPr>
              <a:solidFill>
                <a:srgbClr val="BBD1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Команда проекта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 flipH="0" flipV="0">
            <a:off x="2231974" y="1775455"/>
            <a:ext cx="3957250" cy="374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Любимова Елена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Анатольевна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к. социол. н., магистр психологии, клинический психолог, доцент кафедры общей и социальной психологии,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ФГАОУ ВО «Тюменский государственный университет»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Российская Федерация, Тюменская область, город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Тюмень</a:t>
            </a:r>
            <a:r>
              <a:rPr lang="ru-RU"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1975 г.р., научные и прикладные интересы: гендерная психология и социология, психологическое консультирование женско-мужеских отношений, включая сексуальные, проведение психокоррекционных групп по развитию сексуального интеллекта для взрослых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223024" y="4817075"/>
            <a:ext cx="4081281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 flipH="0" flipV="0">
            <a:off x="7706700" y="1775457"/>
            <a:ext cx="3969966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/>
              <a:t>Дегтярева Мария Юрьевна, студентка 3 курса кафедры «Общая и социальная психология»</a:t>
            </a:r>
            <a:r>
              <a:rPr lang="ru-RU" sz="1600"/>
              <a:t> Школы образования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ФГАОУ ВО «Тюменский государственный университет»</a:t>
            </a:r>
            <a:r>
              <a:rPr lang="ru-RU" sz="1600"/>
              <a:t>, Российская Федерация, Тюменская область, город Тюмень, 2003 г.р.</a:t>
            </a:r>
            <a:br>
              <a:rPr lang="ru-RU" sz="1800"/>
            </a:br>
            <a:br>
              <a:rPr lang="ru-RU" sz="1400"/>
            </a:b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594456" y="1190808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A72E88"/>
                </a:solidFill>
                <a:latin typeface="Playfair Display SemiBold"/>
              </a:rPr>
              <a:t>Руководители проекта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6351265" y="1190808"/>
            <a:ext cx="3533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B9D04A"/>
                </a:solidFill>
                <a:latin typeface="Playfair Display SemiBold"/>
              </a:rPr>
              <a:t>Ключевые члены команды</a:t>
            </a:r>
            <a:endParaRPr/>
          </a:p>
        </p:txBody>
      </p:sp>
      <p:pic>
        <p:nvPicPr>
          <p:cNvPr id="14920222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99089" y="1775456"/>
            <a:ext cx="1514372" cy="1824992"/>
          </a:xfrm>
          <a:prstGeom prst="rect">
            <a:avLst/>
          </a:prstGeom>
        </p:spPr>
      </p:pic>
      <p:sp>
        <p:nvSpPr>
          <p:cNvPr id="407742863" name="TextBox 11"/>
          <p:cNvSpPr txBox="1"/>
          <p:nvPr/>
        </p:nvSpPr>
        <p:spPr bwMode="auto">
          <a:xfrm flipH="0" flipV="0">
            <a:off x="599088" y="5399124"/>
            <a:ext cx="11155336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sz="1600">
                <a:solidFill>
                  <a:schemeClr val="tx1"/>
                </a:solidFill>
                <a:latin typeface="Calibri"/>
                <a:cs typeface="Calibri"/>
              </a:rPr>
              <a:t>Совместное участие в проекте “Театр + наука” в роли исследователей с иммерсивным спектаклем “</a:t>
            </a:r>
            <a:r>
              <a:rPr sz="1600" u="sng">
                <a:solidFill>
                  <a:schemeClr val="tx1"/>
                </a:solidFill>
                <a:latin typeface="Calibri"/>
                <a:cs typeface="Calibri"/>
                <a:hlinkClick r:id="rId4" tooltip="https://vk.com/wall-122576428_30334"/>
              </a:rPr>
              <a:t>Расцветает самая красивая роза</a:t>
            </a:r>
            <a:r>
              <a:rPr sz="1600">
                <a:solidFill>
                  <a:schemeClr val="tx1"/>
                </a:solidFill>
                <a:latin typeface="Calibri"/>
                <a:cs typeface="Calibri"/>
              </a:rPr>
              <a:t>” на тему семейного сексуального образования подростков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4360515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5988710" y="1775455"/>
            <a:ext cx="1717989" cy="1824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6209888" name="Прямоугольник: скругленные углы 5"/>
          <p:cNvSpPr/>
          <p:nvPr/>
        </p:nvSpPr>
        <p:spPr bwMode="auto">
          <a:xfrm flipH="0" flipV="0">
            <a:off x="6524904" y="1666663"/>
            <a:ext cx="4830806" cy="983896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Проблематизация</a:t>
            </a:r>
            <a:r>
              <a:rPr lang="ru-RU" sz="2800">
                <a:solidFill>
                  <a:srgbClr val="A72E88"/>
                </a:solidFill>
                <a:latin typeface="Playfair Display SemiBold"/>
              </a:rPr>
              <a:t>. Актуальность проекта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 flipH="0" flipV="0">
            <a:off x="599088" y="1183069"/>
            <a:ext cx="1075950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/>
              <a:t>Актуальность проекта обусловлена двумя факторами:</a:t>
            </a:r>
            <a:endParaRPr/>
          </a:p>
        </p:txBody>
      </p:sp>
      <p:sp>
        <p:nvSpPr>
          <p:cNvPr id="8" name="Прямоугольник: скругленные углы 5"/>
          <p:cNvSpPr/>
          <p:nvPr/>
        </p:nvSpPr>
        <p:spPr bwMode="auto">
          <a:xfrm flipH="0" flipV="0">
            <a:off x="704192" y="1857373"/>
            <a:ext cx="4830806" cy="60247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 flipH="0" flipV="0">
            <a:off x="527256" y="2459843"/>
            <a:ext cx="5251990" cy="502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лишь 41% россиян в возрасте от 18 до 24 лет систематически сдают анализы на ВИЧ, СПИД и ЗППП (по данным авторского исследования);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в 2022 г. взято под наблюдение 56 тыс. чел. с впервые установленным диагнозом ВИЧ;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в 2021 г. было зарегистировано 263 новорожденных, возраст матерей которых варьируется от 12 до 14 лет;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в 2022 г. на 100 родов приходится 39 абортов;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в 2023 г. по </a:t>
            </a:r>
            <a:r>
              <a:rPr>
                <a:solidFill>
                  <a:schemeClr val="tx1"/>
                </a:solidFill>
              </a:rPr>
              <a:t>главе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18 УК РФ (“Преступления против половой неприкосновенности и половой свободы личности”) было осуждено 8228 человек;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в 2022 г. на 1000 россиян приходится 6,5 браков и 4,7 разводов и т.д.</a:t>
            </a: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8181361" name=""/>
          <p:cNvSpPr txBox="1"/>
          <p:nvPr/>
        </p:nvSpPr>
        <p:spPr bwMode="auto">
          <a:xfrm flipH="0" flipV="0">
            <a:off x="1077466" y="1960311"/>
            <a:ext cx="408461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>
                <a:solidFill>
                  <a:schemeClr val="bg1"/>
                </a:solidFill>
              </a:rPr>
              <a:t>Социальная ситуация</a:t>
            </a:r>
            <a:endParaRPr sz="2000"/>
          </a:p>
        </p:txBody>
      </p:sp>
      <p:sp>
        <p:nvSpPr>
          <p:cNvPr id="1052387245" name=""/>
          <p:cNvSpPr txBox="1"/>
          <p:nvPr/>
        </p:nvSpPr>
        <p:spPr bwMode="auto">
          <a:xfrm flipH="0" flipV="0">
            <a:off x="6606969" y="1807911"/>
            <a:ext cx="4666677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>
                <a:solidFill>
                  <a:schemeClr val="bg1"/>
                </a:solidFill>
              </a:rPr>
              <a:t>Неэффективность применяемых подходов к сексуальному образованию</a:t>
            </a:r>
            <a:endParaRPr sz="2000">
              <a:solidFill>
                <a:schemeClr val="bg1"/>
              </a:solidFill>
            </a:endParaRPr>
          </a:p>
        </p:txBody>
      </p:sp>
      <p:sp>
        <p:nvSpPr>
          <p:cNvPr id="998662277" name="TextBox 10"/>
          <p:cNvSpPr txBox="1"/>
          <p:nvPr/>
        </p:nvSpPr>
        <p:spPr bwMode="auto">
          <a:xfrm flipH="0" flipV="0">
            <a:off x="6347789" y="2650557"/>
            <a:ext cx="5397790" cy="502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>
                <a:solidFill>
                  <a:schemeClr val="tx1"/>
                </a:solidFill>
              </a:rPr>
              <a:t>Исторический опыт показывает, что морализаторство, медикализация, педагогизация и табуирование темы секса оказывают отрицательный эффект:</a:t>
            </a: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подходы с позиции морали и педагогики во многом исключают индивидуальные проявления сексуальности;</a:t>
            </a: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табуирование темы делает необходимую и достоверную информацию недоступной, укрепляя старые и порождая новые мифы;</a:t>
            </a: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многие “нормы”, транслируемые в обществе, представляют собой набор убеждений (часто – предосудительного характера), которые не имеют под собой фактологической основы.</a:t>
            </a: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  <a:p>
            <a:pPr marL="283878" indent="-283878">
              <a:buFont typeface="Arial"/>
              <a:buChar char="•"/>
              <a:defRPr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Целевая аудитория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 flipH="0" flipV="0">
            <a:off x="656237" y="1554300"/>
            <a:ext cx="8872447" cy="374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Продвижение идей проекта способно положительно повлиять на физическое, ментальное и сексуальное здоровье мужчин и женщин любых возрастов, однако на начальных стадиях проекта в качестве основной целевой аудитории рассматриваются </a:t>
            </a:r>
            <a:r>
              <a:rPr lang="ru-RU" sz="2000" b="1"/>
              <a:t>мужчины и женщины в возрасте от 18 до 24 лет</a:t>
            </a:r>
            <a:r>
              <a:rPr lang="ru-RU" sz="2000"/>
              <a:t>. Такой возрастной диапазон объясняется, с одной стороны, относительной зрелостью молодых людей и их психологической готовностью к обсуждению тем, связанных с сексуальностью, а, с другой, – статистическими данными, согласно которым средний возраст матери при рождении первого ребенка в 2018-2022 гг. составляет 26,75 лет [</a:t>
            </a:r>
            <a:r>
              <a:rPr lang="ru-RU" sz="20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rosstat.gov.ru/free_doc/new_site/RPN22/index.html"/>
              </a:rPr>
              <a:t>Росстат: Средний возраст матери при рождении детей в разные годы</a:t>
            </a:r>
            <a:r>
              <a:rPr lang="ru-RU" sz="2000"/>
              <a:t>]. Поэтому молодых людей в возрасте от 18 до 24 лет следует рассматривать также и как будущих родителей, берущих на себя ответственность за формирование сексуальности своих детей.</a:t>
            </a:r>
            <a:endParaRPr/>
          </a:p>
        </p:txBody>
      </p:sp>
      <p:sp>
        <p:nvSpPr>
          <p:cNvPr id="529210857" name=""/>
          <p:cNvSpPr txBox="1"/>
          <p:nvPr/>
        </p:nvSpPr>
        <p:spPr bwMode="auto">
          <a:xfrm flipH="0" flipV="0">
            <a:off x="606123" y="5681610"/>
            <a:ext cx="11137404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Сексуальность – стержневой аспект человеческого бытия на всем протяжении жизни, включающий пол, гендерные идентичности и роли, сексуальную ориентацию, эротизм, удовольствие, интимность и репродукцию [</a:t>
            </a:r>
            <a:r>
              <a:rPr sz="16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Кон И.С. Сексология: Учеб. пособие для студ. высш. учеб. </a:t>
            </a:r>
            <a:r>
              <a:rPr sz="16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заведений. М.: Издательский центр Академия, 2004</a:t>
            </a: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]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6250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Стадия проекта. Зрелость проекта</a:t>
            </a:r>
            <a:endParaRPr/>
          </a:p>
          <a:p>
            <a:pPr>
              <a:defRPr/>
            </a:pPr>
            <a:endParaRPr lang="ru-RU" sz="2800">
              <a:solidFill>
                <a:srgbClr val="A72E88"/>
              </a:solidFill>
              <a:latin typeface="Playfair Display SemiBold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39167" y="1344384"/>
            <a:ext cx="1029566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/>
              <a:t>Инициатива (разработанная идея, но проект еще не реализован)</a:t>
            </a:r>
            <a:endParaRPr/>
          </a:p>
        </p:txBody>
      </p:sp>
      <p:sp>
        <p:nvSpPr>
          <p:cNvPr id="8" name="Овал 2"/>
          <p:cNvSpPr/>
          <p:nvPr/>
        </p:nvSpPr>
        <p:spPr bwMode="auto">
          <a:xfrm>
            <a:off x="799884" y="142304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 flipH="0" flipV="0">
            <a:off x="799884" y="1819716"/>
            <a:ext cx="8699348" cy="222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/>
              <a:t>Концепция сексуального интеллекта (SQ) была хорошо изучена зарубежными исследователями. Проведен авторский опрос по выявлению особенностей сексуальной культуры молодежи РФ. Концепция сексуального интеллекта хорошо соотносится с выявленными особенностями сексуальной культуры. В настоящее время мы проводим работу по адаптации зарубежного опросника по определению уровня SQ (Шкала сексуального интеллекта, SIS) для российской выборки.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89" y="482626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Миссия проекта. Цели и задачи проекта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99089" y="1005846"/>
            <a:ext cx="11091389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Миссия проекта заключается в создании основ для формирования сексуального интеллекта у молодежи как инструмента повышения ментального и сексуального здоровья, профилактики социально-значимых проблем и формирования ответственного отношения к собственной сексуальности.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97495" y="2394258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A72E88"/>
                </a:solidFill>
                <a:latin typeface="Dita Sweet"/>
              </a:rPr>
              <a:t>1</a:t>
            </a:r>
            <a:r>
              <a:rPr lang="ru-RU" sz="1800">
                <a:solidFill>
                  <a:srgbClr val="A72E88"/>
                </a:solidFill>
                <a:latin typeface="Dita Sweet"/>
              </a:rPr>
              <a:t>.</a:t>
            </a:r>
            <a:endParaRPr sz="1800"/>
          </a:p>
        </p:txBody>
      </p:sp>
      <p:sp>
        <p:nvSpPr>
          <p:cNvPr id="9" name="TextBox 8"/>
          <p:cNvSpPr txBox="1"/>
          <p:nvPr/>
        </p:nvSpPr>
        <p:spPr bwMode="auto">
          <a:xfrm>
            <a:off x="497495" y="3583338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A72E88"/>
                </a:solidFill>
                <a:latin typeface="Dita Sweet"/>
              </a:rPr>
              <a:t>2.</a:t>
            </a:r>
            <a:endParaRPr sz="18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97495" y="5046738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A72E88"/>
                </a:solidFill>
                <a:latin typeface="Dita Sweet"/>
              </a:rPr>
              <a:t>3.</a:t>
            </a:r>
            <a:endParaRPr sz="18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273039" y="2394258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B9D04A"/>
                </a:solidFill>
                <a:latin typeface="Dita Sweet"/>
              </a:rPr>
              <a:t>1</a:t>
            </a:r>
            <a:r>
              <a:rPr lang="ru-RU" sz="1800">
                <a:solidFill>
                  <a:srgbClr val="B9D04A"/>
                </a:solidFill>
                <a:latin typeface="Dita Sweet"/>
              </a:rPr>
              <a:t>.</a:t>
            </a:r>
            <a:endParaRPr sz="18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263338" y="3062880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B9D04A"/>
                </a:solidFill>
                <a:latin typeface="Dita Sweet"/>
              </a:rPr>
              <a:t>2.</a:t>
            </a:r>
            <a:endParaRPr sz="180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73759" y="3977640"/>
            <a:ext cx="374247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B9D04A"/>
                </a:solidFill>
                <a:latin typeface="Dita Sweet"/>
              </a:rPr>
              <a:t>3.</a:t>
            </a:r>
            <a:endParaRPr sz="18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786087" y="2534662"/>
            <a:ext cx="317545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 flipH="0" flipV="0">
            <a:off x="871743" y="2394258"/>
            <a:ext cx="4402016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Внедрение концепции сексуального интеллекта (SQ) в систему просветительской и консультативной работы с молодежью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 flipH="0" flipV="0">
            <a:off x="900741" y="3583338"/>
            <a:ext cx="4344019" cy="146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Повышение уровня информированности молодежи о сексуальности, сексуальном здоровье и нормах межличностного взаимодействия в сексуальных отношениях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 flipH="0" flipV="0">
            <a:off x="871743" y="5046738"/>
            <a:ext cx="4344019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Развитие эмоциональной, телесной и когнитивной грамотности в вопросах сексуального поведения и коммуникации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 flipH="0" flipV="0">
            <a:off x="5723311" y="2394258"/>
            <a:ext cx="4665612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Адаптация Шкалы сексуального интеллекта  (SIS) для российской выборки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 flipH="0" flipV="0">
            <a:off x="5723311" y="3062880"/>
            <a:ext cx="4653372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Проведение просветительских мероприятий и консультаций на базе образовательных и молодежных организаций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 flipH="0" flipV="0">
            <a:off x="5723311" y="3977639"/>
            <a:ext cx="4662012" cy="9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Популяризация нового подхода к сексуальному образованию через современные коммуникационные каналы</a:t>
            </a:r>
            <a:endParaRPr/>
          </a:p>
        </p:txBody>
      </p:sp>
      <p:sp>
        <p:nvSpPr>
          <p:cNvPr id="663031698" name="TextBox 5"/>
          <p:cNvSpPr txBox="1"/>
          <p:nvPr/>
        </p:nvSpPr>
        <p:spPr bwMode="auto">
          <a:xfrm>
            <a:off x="809203" y="1920606"/>
            <a:ext cx="1050544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Цели</a:t>
            </a:r>
            <a:endParaRPr/>
          </a:p>
        </p:txBody>
      </p:sp>
      <p:sp>
        <p:nvSpPr>
          <p:cNvPr id="1049091867" name="TextBox 5"/>
          <p:cNvSpPr txBox="1"/>
          <p:nvPr/>
        </p:nvSpPr>
        <p:spPr bwMode="auto">
          <a:xfrm>
            <a:off x="5637586" y="1920606"/>
            <a:ext cx="1385306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9EBA64"/>
                </a:solidFill>
                <a:latin typeface="Playfair Display SemiBold"/>
              </a:rPr>
              <a:t>Задачи</a:t>
            </a:r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1266716" y="588576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Суть проекта</a:t>
            </a:r>
            <a:endParaRPr/>
          </a:p>
          <a:p>
            <a:pPr>
              <a:defRPr/>
            </a:pPr>
            <a:endParaRPr lang="ru-RU" sz="2800">
              <a:solidFill>
                <a:srgbClr val="A72E88"/>
              </a:solidFill>
              <a:latin typeface="Playfair Display SemiBold"/>
            </a:endParaRPr>
          </a:p>
        </p:txBody>
      </p:sp>
      <p:sp>
        <p:nvSpPr>
          <p:cNvPr id="8" name="Прямоугольник: скругленные углы 11"/>
          <p:cNvSpPr/>
          <p:nvPr/>
        </p:nvSpPr>
        <p:spPr bwMode="auto">
          <a:xfrm flipH="0" flipV="0">
            <a:off x="1266716" y="1341417"/>
            <a:ext cx="9658563" cy="82163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Мы предлагаем введение нового подхода к сексуальному образованию молодежи, который основывается на концепции сексуального интеллекта (SQ)</a:t>
            </a:r>
            <a:endParaRPr/>
          </a:p>
        </p:txBody>
      </p:sp>
      <p:sp>
        <p:nvSpPr>
          <p:cNvPr id="9" name="Прямоугольник: скругленные углы 15"/>
          <p:cNvSpPr/>
          <p:nvPr/>
        </p:nvSpPr>
        <p:spPr bwMode="auto">
          <a:xfrm flipH="0" flipV="0">
            <a:off x="1266716" y="2209798"/>
            <a:ext cx="9658563" cy="161927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SQ –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это способность понимать и принимать свою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сексуальность, сочетая информацию (о себе и о человеческой сексуальности в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целом), эмоциональные навыки и осознание собственного тела для успешной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адаптации к происходящим в психике и теле изменениям, достижения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удовлетворения в интимной жизни при непостоянности внешних и внутренних </a:t>
            </a: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условий и создания физической и эмоциональной связи с партнером (-ами)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Прямоугольник: скругленные углы 16"/>
          <p:cNvSpPr/>
          <p:nvPr/>
        </p:nvSpPr>
        <p:spPr bwMode="auto">
          <a:xfrm flipH="0" flipV="0">
            <a:off x="1266716" y="3886198"/>
            <a:ext cx="9658562" cy="14573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Такой подход способен положительно повлиять на статистику социально-значимых показателей (снизить количество абортов, ранних и незапланированных беременностей, разводов, случаев заболеваемости ВИЧ, СПИД и ЗППП, сексуального насилия), а также на самооценку и степень удовлетворенности сексуальной жизнью</a:t>
            </a:r>
            <a:endParaRPr/>
          </a:p>
        </p:txBody>
      </p:sp>
      <p:sp>
        <p:nvSpPr>
          <p:cNvPr id="1623329920" name="Прямоугольник: скругленные углы 16"/>
          <p:cNvSpPr/>
          <p:nvPr/>
        </p:nvSpPr>
        <p:spPr bwMode="auto">
          <a:xfrm flipH="0" flipV="0">
            <a:off x="1266716" y="5391149"/>
            <a:ext cx="9658562" cy="121919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Предполагается, что реализация проекта будет происходить по двум направлениям: апробация опросника сексуального интеллекта для введению его в консультативную практику психологов и сексологов; просветительская и консультативная работа с представителями целевой аудитории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Механика проекта</a:t>
            </a:r>
            <a:endParaRPr/>
          </a:p>
          <a:p>
            <a:pPr>
              <a:defRPr/>
            </a:pPr>
            <a:endParaRPr lang="ru-RU" sz="2800">
              <a:solidFill>
                <a:srgbClr val="A72E88"/>
              </a:solidFill>
              <a:latin typeface="Playfair Display SemiBold"/>
            </a:endParaRPr>
          </a:p>
        </p:txBody>
      </p:sp>
      <p:sp>
        <p:nvSpPr>
          <p:cNvPr id="8" name="Прямоугольник: скругленные углы 6"/>
          <p:cNvSpPr/>
          <p:nvPr/>
        </p:nvSpPr>
        <p:spPr bwMode="auto">
          <a:xfrm flipH="0" flipV="0">
            <a:off x="599088" y="1237300"/>
            <a:ext cx="4845268" cy="252507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Проект стартует с проведения пилотного исследования, направленного на адаптацию Шкалы сексуального интеллекта на российской выборке. Параллельно формируется команда консультантов и разрабатываются информационные материалы для целевой аудитории</a:t>
            </a:r>
            <a:endParaRPr/>
          </a:p>
        </p:txBody>
      </p:sp>
      <p:sp>
        <p:nvSpPr>
          <p:cNvPr id="9" name="Прямоугольник: скругленные углы 7"/>
          <p:cNvSpPr/>
          <p:nvPr/>
        </p:nvSpPr>
        <p:spPr bwMode="auto">
          <a:xfrm flipH="0" flipV="0">
            <a:off x="5559971" y="1237300"/>
            <a:ext cx="6032937" cy="252507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Инструменты:</a:t>
            </a:r>
            <a:endParaRPr/>
          </a:p>
          <a:p>
            <a:pPr marL="283879" indent="-283879">
              <a:buAutoNum type="arabicPeriod"/>
              <a:defRPr/>
            </a:pPr>
            <a:r>
              <a:rPr lang="ru-RU"/>
              <a:t>Шкала сексуального интеллекта (SIS)</a:t>
            </a:r>
            <a:endParaRPr/>
          </a:p>
          <a:p>
            <a:pPr>
              <a:defRPr/>
            </a:pPr>
            <a:r>
              <a:rPr lang="ru-RU"/>
              <a:t>2. Онлайн и офлайн просветительские лекции, вебинары и группы</a:t>
            </a:r>
            <a:endParaRPr/>
          </a:p>
          <a:p>
            <a:pPr>
              <a:defRPr/>
            </a:pPr>
            <a:r>
              <a:rPr lang="ru-RU"/>
              <a:t>3. Телеграм-канал «Сексуально?» для информационной поддержки</a:t>
            </a:r>
            <a:endParaRPr/>
          </a:p>
        </p:txBody>
      </p:sp>
      <p:sp>
        <p:nvSpPr>
          <p:cNvPr id="10" name="Прямоугольник: скругленные углы 8"/>
          <p:cNvSpPr/>
          <p:nvPr/>
        </p:nvSpPr>
        <p:spPr bwMode="auto">
          <a:xfrm flipH="0" flipV="0">
            <a:off x="599089" y="3952874"/>
            <a:ext cx="10993818" cy="223682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Последовательность:</a:t>
            </a:r>
            <a:endParaRPr/>
          </a:p>
          <a:p>
            <a:pPr marL="283879" indent="-283879">
              <a:buAutoNum type="arabicPeriod"/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Адаптация Шкалы сексуального интеллекта (перевод, проверка надежности и валидности, проведение пилотного исследования)</a:t>
            </a:r>
            <a:endParaRPr/>
          </a:p>
          <a:p>
            <a:pPr>
              <a:defRPr/>
            </a:pPr>
            <a:r>
              <a:rPr lang="ru-RU"/>
              <a:t>2. Подготовка информационных материалов, разработка четкого, последовательного курса лекций</a:t>
            </a:r>
            <a:endParaRPr/>
          </a:p>
          <a:p>
            <a:pPr>
              <a:defRPr/>
            </a:pPr>
            <a:r>
              <a:rPr lang="ru-RU"/>
              <a:t>3. Проведение цикла мероприятий, анализ обратной связи и научная публикация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Основные результаты проекта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99089" y="1311851"/>
            <a:ext cx="10732500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Указывается до 5 основных результатов проекта, которые будут достигнуты в 2025 году </a:t>
            </a:r>
            <a:br>
              <a:rPr lang="ru-RU" sz="2000"/>
            </a:br>
            <a:r>
              <a:rPr lang="ru-RU" sz="2000"/>
              <a:t>и в последующем периоде</a:t>
            </a:r>
            <a:endParaRPr/>
          </a:p>
        </p:txBody>
      </p:sp>
      <p:sp>
        <p:nvSpPr>
          <p:cNvPr id="8" name="Овал 9"/>
          <p:cNvSpPr/>
          <p:nvPr/>
        </p:nvSpPr>
        <p:spPr bwMode="auto"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10"/>
          <p:cNvSpPr/>
          <p:nvPr/>
        </p:nvSpPr>
        <p:spPr bwMode="auto">
          <a:xfrm>
            <a:off x="707843" y="538020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11"/>
          <p:cNvSpPr/>
          <p:nvPr/>
        </p:nvSpPr>
        <p:spPr bwMode="auto">
          <a:xfrm>
            <a:off x="707843" y="330935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2"/>
          <p:cNvSpPr/>
          <p:nvPr/>
        </p:nvSpPr>
        <p:spPr bwMode="auto">
          <a:xfrm>
            <a:off x="707843" y="399753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3"/>
          <p:cNvSpPr/>
          <p:nvPr/>
        </p:nvSpPr>
        <p:spPr bwMode="auto">
          <a:xfrm>
            <a:off x="707843" y="467970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96869" y="2219791"/>
            <a:ext cx="10428339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презентация результатов исследования сексуальной культуры русскоговорящей молодежи РФ и Казахстана на </a:t>
            </a:r>
            <a:r>
              <a:rPr lang="ru-RU" sz="2000"/>
              <a:t>ХХ Всероссийской Парыгинской конференции с международным участием «Проблемы социальной психологии и социальной работы», 11.04.2025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096869" y="3225991"/>
            <a:ext cx="10363541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подготовка научной статьи «Особенности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сексуальной культуры русскоговорящей молодежи РФ и Казахстана</a:t>
            </a:r>
            <a:r>
              <a:rPr lang="ru-RU" sz="2000"/>
              <a:t>» для журнала ВАК, 2025 г.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 flipH="0" flipV="0">
            <a:off x="1114329" y="3943268"/>
            <a:ext cx="10363900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публикация научной статьи «Особенности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сексуальной культуры русскоговорящей молодежи РФ и Казахстана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 для журнала ВАК, 2025 г.</a:t>
            </a:r>
            <a:endParaRPr sz="2000"/>
          </a:p>
          <a:p>
            <a:pPr>
              <a:defRPr/>
            </a:pP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1096869" y="4627582"/>
            <a:ext cx="10328621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апробация опросника сексуального интеллекта на отечественной молодежной выборке, 2025-2026 гг.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14329" y="5290119"/>
            <a:ext cx="10362820" cy="97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подготовка и публикация научной статьи «Адаптация опросника сексуального интеллекта для отечественной выборки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» для журнала ВАК, 2026-2027 гг.</a:t>
            </a:r>
            <a:endParaRPr sz="20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A72E88"/>
                </a:solidFill>
                <a:latin typeface="Playfair Display SemiBold"/>
              </a:rPr>
              <a:t>Информация о текущем статусе </a:t>
            </a:r>
            <a:br>
              <a:rPr lang="ru-RU" sz="2800">
                <a:solidFill>
                  <a:srgbClr val="A72E88"/>
                </a:solidFill>
                <a:latin typeface="Playfair Display SemiBold"/>
              </a:rPr>
            </a:br>
            <a:r>
              <a:rPr lang="ru-RU" sz="2800">
                <a:solidFill>
                  <a:srgbClr val="A72E88"/>
                </a:solidFill>
                <a:latin typeface="Playfair Display SemiBold"/>
              </a:rPr>
              <a:t>реализации проекта</a:t>
            </a:r>
            <a:endParaRPr/>
          </a:p>
        </p:txBody>
      </p:sp>
      <p:sp>
        <p:nvSpPr>
          <p:cNvPr id="8" name="Прямоугольник: скругленные углы 19"/>
          <p:cNvSpPr/>
          <p:nvPr/>
        </p:nvSpPr>
        <p:spPr bwMode="auto">
          <a:xfrm flipH="0" flipV="0">
            <a:off x="599089" y="1599457"/>
            <a:ext cx="4845268" cy="270584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3879" indent="-283879">
              <a:buFont typeface="Arial"/>
              <a:buChar char="•"/>
              <a:defRPr/>
            </a:pPr>
            <a:r>
              <a:rPr lang="ru-RU"/>
              <a:t>Проведен авторский опрос молодежи РФ и Казахстана по выявлению особенностей сексуальной культуры</a:t>
            </a:r>
            <a:endParaRPr lang="ru-RU"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Подготовлен и частично переведен зарубежный опросник Шкала сексуального интеллекта (SIS)</a:t>
            </a:r>
            <a:endParaRPr lang="ru-RU"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Создан телеграм-канал «Сексуально?» и начата публикация тематических материалов</a:t>
            </a:r>
            <a:endParaRPr lang="ru-RU"/>
          </a:p>
        </p:txBody>
      </p:sp>
      <p:sp>
        <p:nvSpPr>
          <p:cNvPr id="9" name="Прямоугольник: скругленные углы 20"/>
          <p:cNvSpPr/>
          <p:nvPr/>
        </p:nvSpPr>
        <p:spPr bwMode="auto">
          <a:xfrm flipH="0" flipV="0">
            <a:off x="5570483" y="1599457"/>
            <a:ext cx="6032937" cy="270584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Результаты авторского исследования представлены на ХХ Всероссийской Парыгинской конференции с международным участием (апрель 2025 г.)</a:t>
            </a: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Подготовлена и направлена в редакцию научная статья для публикации в журнале из перечня ВАК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Прямоугольник: скругленные углы 21"/>
          <p:cNvSpPr/>
          <p:nvPr/>
        </p:nvSpPr>
        <p:spPr bwMode="auto">
          <a:xfrm flipH="0" flipV="0">
            <a:off x="599089" y="4503590"/>
            <a:ext cx="484526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defRPr/>
            </a:pPr>
            <a:r>
              <a:rPr lang="ru-RU"/>
              <a:t>Опрошено более 300 респондентов</a:t>
            </a:r>
            <a:endParaRPr/>
          </a:p>
        </p:txBody>
      </p:sp>
      <p:sp>
        <p:nvSpPr>
          <p:cNvPr id="11" name="Прямоугольник: скругленные углы 22"/>
          <p:cNvSpPr/>
          <p:nvPr/>
        </p:nvSpPr>
        <p:spPr bwMode="auto">
          <a:xfrm flipH="0" flipV="0">
            <a:off x="5570483" y="4503591"/>
            <a:ext cx="6032937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3879" indent="-283879">
              <a:buFont typeface="Arial"/>
              <a:buChar char="•"/>
              <a:defRPr/>
            </a:pPr>
            <a:r>
              <a:rPr lang="ru-RU"/>
              <a:t>Публикуются посты в телеграм-канале «Сексуально?»</a:t>
            </a:r>
            <a:endParaRPr lang="ru-RU"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Налажен процесс распространения информации о проводимых исследованиях и мероприятиях посредством социальной сети ВК и корпоративного Яндекс-мессенджера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Widescreen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dc:identifier/>
  <dc:language/>
  <cp:lastModifiedBy>Мария Дегтярева</cp:lastModifiedBy>
  <cp:revision>12</cp:revision>
  <dcterms:created xsi:type="dcterms:W3CDTF">2025-03-26T12:04:55Z</dcterms:created>
  <dcterms:modified xsi:type="dcterms:W3CDTF">2025-04-12T16:53:58Z</dcterms:modified>
  <cp:category/>
  <cp:contentStatus/>
  <cp:version/>
</cp:coreProperties>
</file>