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32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364" r:id="rId12"/>
    <p:sldId id="265" r:id="rId13"/>
    <p:sldId id="268" r:id="rId14"/>
    <p:sldId id="267" r:id="rId15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3458"/>
    <a:srgbClr val="00823B"/>
    <a:srgbClr val="A72E87"/>
    <a:srgbClr val="C90D9C"/>
    <a:srgbClr val="F33FC8"/>
    <a:srgbClr val="A23694"/>
    <a:srgbClr val="651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5326" autoAdjust="0"/>
  </p:normalViewPr>
  <p:slideViewPr>
    <p:cSldViewPr snapToGrid="0" snapToObjects="1" showGuides="1">
      <p:cViewPr varScale="1">
        <p:scale>
          <a:sx n="78" d="100"/>
          <a:sy n="78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1FDF0-B6F6-4A63-9348-149283C4F69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185EC-D587-4C7B-A124-160C003F1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50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3C089-4A2B-4462-8CD7-96972771D90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107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E4F11-ABCA-06F6-5D52-B5203F315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3B9A57-306B-2B4D-4188-E860021B7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13C7C0D-8ABA-1F1C-84E2-91C12E2E39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D588009-8926-9ED4-73ED-AB347D07D2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3C089-4A2B-4462-8CD7-96972771D90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257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130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923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2137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6647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5933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691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982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6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2530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07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454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en-RU" smtClean="0"/>
              <a:t>03/18/2026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185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vteleradio.ru/video/2026/02/28/v_ivanovskom_regione_poyavitsya_logoteatr_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x.ru/id3728012776_gos/AZz7tSu9eC8" TargetMode="External"/><Relationship Id="rId5" Type="http://schemas.openxmlformats.org/officeDocument/2006/relationships/hyperlink" Target="https://ivteleradio.ru/podcasts/intervyu/2026/02/02/efir_ot_2_fevralya_2026_goda_u_rossiyskoy_mediciny_zhenskoe_lico" TargetMode="External"/><Relationship Id="rId4" Type="http://schemas.openxmlformats.org/officeDocument/2006/relationships/hyperlink" Target="https://vk.ru/wall383994788_287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475A95-DB94-754D-B3E8-90058E16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32" y="68992"/>
            <a:ext cx="1661510" cy="864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619432" y="1356853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конкурсный отбор проектов </a:t>
            </a:r>
          </a:p>
          <a:p>
            <a:r>
              <a:rPr lang="ru-RU" sz="2400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921084" y="2884382"/>
            <a:ext cx="9951262" cy="722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700"/>
              </a:lnSpc>
            </a:pPr>
            <a:r>
              <a:rPr lang="ru-RU" sz="28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Вернём ребенку слух  - вернем возможности развития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5488042"/>
            <a:ext cx="10592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команды: </a:t>
            </a:r>
            <a:r>
              <a:rPr lang="ru-RU" dirty="0" err="1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Жабурина</a:t>
            </a:r>
            <a:r>
              <a:rPr lang="ru-RU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Мария Владимировна, Россия, Ивановская область, Иваново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767255" y="4523602"/>
            <a:ext cx="7835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Здоровьесберегающие технологии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E7C7A64-5A26-E804-89F1-1DA79ED7D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1807" y="129462"/>
            <a:ext cx="1943761" cy="267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1F3F78-4164-C442-B1F3-0D24135B3721}"/>
              </a:ext>
            </a:extLst>
          </p:cNvPr>
          <p:cNvSpPr txBox="1"/>
          <p:nvPr/>
        </p:nvSpPr>
        <p:spPr>
          <a:xfrm>
            <a:off x="599090" y="588577"/>
            <a:ext cx="6914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о текущем статусе реализации проекта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DD643D-CA66-63DA-BDE4-443E9A7B65FF}"/>
              </a:ext>
            </a:extLst>
          </p:cNvPr>
          <p:cNvSpPr txBox="1"/>
          <p:nvPr/>
        </p:nvSpPr>
        <p:spPr>
          <a:xfrm>
            <a:off x="593833" y="981640"/>
            <a:ext cx="11004333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единого центра для детей с нарушениями слуха с возможностью «курации малых городов»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 реестр детей с нарушениями слуха на территории г. Иваново и Ивановской области, в том числе с кохлеарными имплантами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системы «ранней помощи» детям с нарушением слуха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 договор о сотрудничестве с ФГБУ «Национальный медицинский исследовательский центр оториноларингологии» ФМБА России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Впервые создана Ассоциация родителей детей с нарушением слуха с возможностью круглосуточной работы в режиме «вопрос – ответ»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Впервые создан волонтерский отряд Белый Бим из студентов - медиков (внедрение инклюзивных         практик, взаимодействие с родителями, сопровождение детей) для организации и сопровождения мероприятий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и проведение постоянное действующей «Школы врача» совместно с Ассоциацией логопедов и дефектологов, неврологами, психологами, педиатрами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мастер-классов, праздников, театрализованных представлений для детей, а так же круглых столов и семинаров для родителей (Ивановский музыкальный театр, Центральная научная библиотека, Ивановское музыкальное училище, сказкотерапия, арт-терапия, ораторское искусство, круглые столы, вебинары, обучающие курсы для родителей)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Начата работа над запуском проекта по «Адаптивной художественной гимнастике»</a:t>
            </a:r>
          </a:p>
        </p:txBody>
      </p:sp>
    </p:spTree>
    <p:extLst>
      <p:ext uri="{BB962C8B-B14F-4D97-AF65-F5344CB8AC3E}">
        <p14:creationId xmlns:p14="http://schemas.microsoft.com/office/powerpoint/2010/main" val="2806292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DF4EA-9BA2-673A-0218-30A2B3920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86E38A4-2DB7-0C62-C994-FAC1025DA10F}"/>
              </a:ext>
            </a:extLst>
          </p:cNvPr>
          <p:cNvSpPr/>
          <p:nvPr/>
        </p:nvSpPr>
        <p:spPr>
          <a:xfrm>
            <a:off x="462116" y="1223353"/>
            <a:ext cx="8790039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0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Региональная общественная организация родителей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разносторонняя поддержка семей, где растут дети с нарушением слуха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получить алгоритм последующих действий, от точности которых зависит эмоциональный настрой семьи и скорость начала реабилитационных мероприятий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 с медиками, педагогами, государством и исполнительными органами власти для своевременной коррекции действий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и прозрачность общеобразовательной системы всех этапов образования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развития в спорте, в музыке и в освоении иностранных языков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Миссия: объединить усилия родителей, врачей, педагогов и представителей органов власти для полноценного будущего наших детей, которое напрямую зависит от качества и доступности реабилитационных мероприятий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14174740-EE54-3373-891D-3CC85CF75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62" y="188798"/>
            <a:ext cx="1176541" cy="611959"/>
          </a:xfrm>
          <a:prstGeom prst="rect">
            <a:avLst/>
          </a:prstGeom>
        </p:spPr>
      </p:pic>
      <p:pic>
        <p:nvPicPr>
          <p:cNvPr id="4" name="Рисунок 3" descr="Изображение выглядит как человек, Человеческое лицо, одежда, улыб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8588681-C75A-5A6E-9C5F-B96362B33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8544" y="370309"/>
            <a:ext cx="1997994" cy="221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25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3B4EC6-9801-A646-9E70-2AE8325B5C6E}"/>
              </a:ext>
            </a:extLst>
          </p:cNvPr>
          <p:cNvSpPr txBox="1"/>
          <p:nvPr/>
        </p:nvSpPr>
        <p:spPr>
          <a:xfrm>
            <a:off x="588578" y="404079"/>
            <a:ext cx="3913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продвижения проекта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DC3B501B-B269-614F-917B-772DB15CA874}"/>
              </a:ext>
            </a:extLst>
          </p:cNvPr>
          <p:cNvSpPr/>
          <p:nvPr/>
        </p:nvSpPr>
        <p:spPr>
          <a:xfrm>
            <a:off x="352521" y="1325016"/>
            <a:ext cx="1671480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Центр для детей с нарушением слуха</a:t>
            </a:r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id="{7C7832D9-CBDF-B945-8F10-B649688DA286}"/>
              </a:ext>
            </a:extLst>
          </p:cNvPr>
          <p:cNvSpPr/>
          <p:nvPr/>
        </p:nvSpPr>
        <p:spPr>
          <a:xfrm>
            <a:off x="2104103" y="981170"/>
            <a:ext cx="9986480" cy="2334539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Диагностика, лечение, слухоречевая реабилитация, социокультурная адаптация детей с нарушениями слуха, в том числе  в малых городах Ивановской области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Медицинское и социальное сопровождение родителей, в том числе отцов, для сбережения здоровья детей и взрослых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Научно-исследовательская деятельность по вопросам изучения факторов риска нарушения слуха у детей, состояния здоровья детей, состояния здоровья матерей и отцов, уровня тревоги и депрессии родителей, новых возможностей реабилитации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/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id="{80EBE8EA-8E2C-004C-ABBC-D37E06429DD1}"/>
              </a:ext>
            </a:extLst>
          </p:cNvPr>
          <p:cNvSpPr/>
          <p:nvPr/>
        </p:nvSpPr>
        <p:spPr>
          <a:xfrm>
            <a:off x="379222" y="3380006"/>
            <a:ext cx="1671482" cy="1113951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Социальные сети, телевидение, радио, пресса</a:t>
            </a:r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id="{475633CC-A75F-0848-98FF-DB9865A7CF51}"/>
              </a:ext>
            </a:extLst>
          </p:cNvPr>
          <p:cNvSpPr/>
          <p:nvPr/>
        </p:nvSpPr>
        <p:spPr>
          <a:xfrm>
            <a:off x="2104102" y="3350948"/>
            <a:ext cx="9919731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Информационная поддержка родителей маленьких пациентов (ТГ-бот)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ВК сообщество родителей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ТГ – канал Ассоциации сурдологов и специалистов по реабилитации слуха</a:t>
            </a:r>
          </a:p>
        </p:txBody>
      </p:sp>
      <p:sp>
        <p:nvSpPr>
          <p:cNvPr id="12" name="Прямоугольник: скругленные углы 25">
            <a:extLst>
              <a:ext uri="{FF2B5EF4-FFF2-40B4-BE49-F238E27FC236}">
                <a16:creationId xmlns:a16="http://schemas.microsoft.com/office/drawing/2014/main" id="{63CFB881-8CB1-C745-BF4E-362C9249D0BD}"/>
              </a:ext>
            </a:extLst>
          </p:cNvPr>
          <p:cNvSpPr/>
          <p:nvPr/>
        </p:nvSpPr>
        <p:spPr>
          <a:xfrm>
            <a:off x="379221" y="5135501"/>
            <a:ext cx="1671483" cy="71223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Сайт вуза</a:t>
            </a:r>
          </a:p>
        </p:txBody>
      </p:sp>
      <p:sp>
        <p:nvSpPr>
          <p:cNvPr id="13" name="Прямоугольник: скругленные углы 26">
            <a:extLst>
              <a:ext uri="{FF2B5EF4-FFF2-40B4-BE49-F238E27FC236}">
                <a16:creationId xmlns:a16="http://schemas.microsoft.com/office/drawing/2014/main" id="{10F1AE2E-6180-1A4D-92DD-CE5FFD87B989}"/>
              </a:ext>
            </a:extLst>
          </p:cNvPr>
          <p:cNvSpPr/>
          <p:nvPr/>
        </p:nvSpPr>
        <p:spPr>
          <a:xfrm>
            <a:off x="2104103" y="4724255"/>
            <a:ext cx="9919732" cy="2020489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проведение курсов дополнительного образования для врачей и преподавателей не только Ивановской области, но и медицинский и образовательных учреждении РФ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и проведение конференций Всероссийского уровня, в том числе с международным участием, для студентов, врачей, преподавателей по вопросам «Комплексной реабилитации детей с нарушением слуха»</a:t>
            </a:r>
          </a:p>
        </p:txBody>
      </p:sp>
    </p:spTree>
    <p:extLst>
      <p:ext uri="{BB962C8B-B14F-4D97-AF65-F5344CB8AC3E}">
        <p14:creationId xmlns:p14="http://schemas.microsoft.com/office/powerpoint/2010/main" val="2762513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DDA77-A718-C2CD-130D-7DBAF5BED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D02C58-8F98-8ADF-5B61-C2B7CA446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4EB467B-69AB-E33A-0342-FEF8B33E55E9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82B3B0-C2C5-4FDA-57BF-D1AC03C69552}"/>
              </a:ext>
            </a:extLst>
          </p:cNvPr>
          <p:cNvSpPr txBox="1"/>
          <p:nvPr/>
        </p:nvSpPr>
        <p:spPr>
          <a:xfrm>
            <a:off x="972716" y="332614"/>
            <a:ext cx="1290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4E8A4A-AEFC-371E-1B3B-9FD1145D3CE1}"/>
              </a:ext>
            </a:extLst>
          </p:cNvPr>
          <p:cNvSpPr txBox="1"/>
          <p:nvPr/>
        </p:nvSpPr>
        <p:spPr>
          <a:xfrm>
            <a:off x="668594" y="732724"/>
            <a:ext cx="793463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Ивановский ГМУ Минздрава России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Национальная ассоциация сурдологов и специалистов по реабилитации слуха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 Ивановской области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Правительство Ивановской области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Уполномоченный по правам человека Ивановской области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Волонтерский отряд студентов - медиков «Белый Бим», г. Иваново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Центральная научная библиотека, г. Иваново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Союз театральных деятелей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Ивановское музыкальное училище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Ассоциация логопедов и дефектологов  г. Иваново и Ивановской области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Ассоциация родителей детей с нарушением слуха «Белый шум»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Региональное отделение Российского красного креста</a:t>
            </a:r>
          </a:p>
        </p:txBody>
      </p:sp>
      <p:pic>
        <p:nvPicPr>
          <p:cNvPr id="3" name="Рисунок 2" descr="Изображение выглядит как одежда, человек, Человеческое лицо, плать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35DCCA3-3344-0BB1-3178-2F15D8282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3458" y="1160206"/>
            <a:ext cx="3961735" cy="2625801"/>
          </a:xfrm>
          <a:prstGeom prst="rect">
            <a:avLst/>
          </a:prstGeom>
        </p:spPr>
      </p:pic>
      <p:pic>
        <p:nvPicPr>
          <p:cNvPr id="8" name="Рисунок 7" descr="Изображение выглядит как одежда, обувь, в помещении, сце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0016F8F-C0BC-C100-3407-4C472FF89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8740" y="3831871"/>
            <a:ext cx="2830939" cy="277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49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1" y="213983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3E1AB8-A27C-0540-B40E-DDBEBC322F07}"/>
              </a:ext>
            </a:extLst>
          </p:cNvPr>
          <p:cNvSpPr txBox="1"/>
          <p:nvPr/>
        </p:nvSpPr>
        <p:spPr>
          <a:xfrm>
            <a:off x="2942441" y="820840"/>
            <a:ext cx="6107334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b="1" dirty="0" err="1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Жабурина</a:t>
            </a: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Мария Владимировна,1982 г.р.</a:t>
            </a:r>
          </a:p>
          <a:p>
            <a:pPr>
              <a:spcBef>
                <a:spcPts val="600"/>
              </a:spcBef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Россия, Ивановская область, Иваново</a:t>
            </a:r>
          </a:p>
          <a:p>
            <a:endParaRPr lang="ru-RU" b="1" dirty="0">
              <a:solidFill>
                <a:srgbClr val="A72E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проректор по научно-исследовательской и международной деятельности ФГБОУ ВО Ивановский ГМУ Минздрава России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кандидат медицинских наук, доцент,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врач-оториноларинголог высшей категории,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врач-сурдолог,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учёный секретарь Национальной ассоциации сурдологов и специалистов по реабилитации слуха,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регионального отделения Российский красный крест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лауреат премии «По зову женского сердца» на Форуме «Женщины за здоровое общество»</a:t>
            </a:r>
          </a:p>
          <a:p>
            <a:endParaRPr lang="ru-RU" b="1" dirty="0">
              <a:solidFill>
                <a:srgbClr val="A72E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интересы: оториноларингология, сурдология, реабилитация, организация здравоохранения и общественное здоровье, медицинское право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A5C35F-2BAF-3D4B-ACCF-DC530FD2EB68}"/>
              </a:ext>
            </a:extLst>
          </p:cNvPr>
          <p:cNvSpPr txBox="1"/>
          <p:nvPr/>
        </p:nvSpPr>
        <p:spPr>
          <a:xfrm>
            <a:off x="2942441" y="375754"/>
            <a:ext cx="3075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проекта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83B5B8-46D8-46B4-ABE1-390A17B60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11" y="985929"/>
            <a:ext cx="2105154" cy="28940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B6DFE5-0B83-7B37-F2AF-580AFADA6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007" y="1368712"/>
            <a:ext cx="2862951" cy="1907888"/>
          </a:xfrm>
          <a:prstGeom prst="rect">
            <a:avLst/>
          </a:prstGeom>
        </p:spPr>
      </p:pic>
      <p:sp>
        <p:nvSpPr>
          <p:cNvPr id="13" name="AutoShape 2">
            <a:extLst>
              <a:ext uri="{FF2B5EF4-FFF2-40B4-BE49-F238E27FC236}">
                <a16:creationId xmlns:a16="http://schemas.microsoft.com/office/drawing/2014/main" id="{1329A615-2F8B-D718-21B3-4321F24ADC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BD9ABB9-42D1-AE79-3BD0-D09DC64427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5500" y="3569235"/>
            <a:ext cx="2889045" cy="164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8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CE4DA-3840-DF7E-4ABC-746904E80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12956" y="1130710"/>
            <a:ext cx="7000563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Ориентиры развития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МЗ РФ от 9 апреля 2015 г. N 178н "Об утверждении Порядка оказания медицинской помощи населению по профилю "сурдология-оториноларингология"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МЗ РФ от 23 октября 2019 г. N 878н "Об утверждении Порядка организации медицинской реабилитации детей"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FFE9F6-ACA6-4998-9573-CB6B5CC5DB01}"/>
              </a:ext>
            </a:extLst>
          </p:cNvPr>
          <p:cNvSpPr txBox="1"/>
          <p:nvPr/>
        </p:nvSpPr>
        <p:spPr>
          <a:xfrm>
            <a:off x="412957" y="3999271"/>
            <a:ext cx="721687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Национальные проекты Российской Федерации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Продолжительная и активная жизнь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технологии сбережения здоровья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D44C6672-277D-39A6-A459-51CB19B64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101092"/>
            <a:ext cx="1556211" cy="809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DE4A72-B4AE-8BAC-8A3D-7A36D6EA6420}"/>
              </a:ext>
            </a:extLst>
          </p:cNvPr>
          <p:cNvSpPr txBox="1"/>
          <p:nvPr/>
        </p:nvSpPr>
        <p:spPr>
          <a:xfrm>
            <a:off x="7433185" y="964070"/>
            <a:ext cx="4493343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научно-технологического развития Российской Федерации (Указ Президента Российской Федерации от 28 февраля 2024 г. N 145)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социально-экономического развития Ивановской области до 2030 года (постановление Правительства Ивановской области от 14.06.2022 N 263-п)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инициатив социально-экономического развития Российской Федерации до 2030 года (распоряжение Правительства Российской Федерации от 6 октября 2021 г. N 2816-р)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Концепция технологического развития Российской Федерации на период до 2030 года (распоряжение Правительства Российской Федерации от 20 мая 2023 г. N 1315-р)</a:t>
            </a:r>
          </a:p>
        </p:txBody>
      </p:sp>
    </p:spTree>
    <p:extLst>
      <p:ext uri="{BB962C8B-B14F-4D97-AF65-F5344CB8AC3E}">
        <p14:creationId xmlns:p14="http://schemas.microsoft.com/office/powerpoint/2010/main" val="3454979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087" y="30461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A4AC9-FA2A-F546-B98E-179AC30F4925}"/>
              </a:ext>
            </a:extLst>
          </p:cNvPr>
          <p:cNvSpPr txBox="1"/>
          <p:nvPr/>
        </p:nvSpPr>
        <p:spPr>
          <a:xfrm>
            <a:off x="3207010" y="596864"/>
            <a:ext cx="60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Проблематизация</a:t>
            </a:r>
            <a:r>
              <a:rPr lang="ru-RU" sz="20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Актуальность проекта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910EEE-BC29-304B-9E47-CEEC63703760}"/>
              </a:ext>
            </a:extLst>
          </p:cNvPr>
          <p:cNvSpPr txBox="1"/>
          <p:nvPr/>
        </p:nvSpPr>
        <p:spPr>
          <a:xfrm>
            <a:off x="899821" y="1341590"/>
            <a:ext cx="10550012" cy="489364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 anchorCtr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Потерю слуха часто называют как «невидимая инвалидность»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слуха является третьей по величине причиной многих лет жизни с инвалидностью и затрагивает пациентов всех возрастов. На каждые 1000 физиологических родов рождается от 1 до 3 детей с сенсоневральной тугоухостью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Залогом успешной социальной интеграции детей с ограниченными возможностями являются мероприятия социальной реабилитации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реабилитация осуществляется как в условиях специализированных социальных учреждений, так и в условиях семьи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Рождение ребенка с особенностями развития является стрессовой ситуацией для любой семьи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 задача, что бы большинство семей выразили активную готовность принять участие в длительной реабилитационной работе своего ребенка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реализуется на территории Ивановской области, в том числе в малых городах, планируется реализация на территории других регионов РФ </a:t>
            </a:r>
          </a:p>
        </p:txBody>
      </p:sp>
    </p:spTree>
    <p:extLst>
      <p:ext uri="{BB962C8B-B14F-4D97-AF65-F5344CB8AC3E}">
        <p14:creationId xmlns:p14="http://schemas.microsoft.com/office/powerpoint/2010/main" val="305355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03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BFE4FB-DBD4-3046-8961-57C86C99613F}"/>
              </a:ext>
            </a:extLst>
          </p:cNvPr>
          <p:cNvSpPr txBox="1"/>
          <p:nvPr/>
        </p:nvSpPr>
        <p:spPr>
          <a:xfrm>
            <a:off x="2393926" y="670302"/>
            <a:ext cx="73453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аудитория</a:t>
            </a:r>
          </a:p>
          <a:p>
            <a:endParaRPr lang="ru-RU" sz="2000" b="1" dirty="0">
              <a:solidFill>
                <a:srgbClr val="0082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до 18 лет (500-600 человек)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детей с нарушением слуха (матери, отцы, законные представители) (1200 человек)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3FE0D1-C6A5-C04E-AEFC-D4902E28A74D}"/>
              </a:ext>
            </a:extLst>
          </p:cNvPr>
          <p:cNvSpPr txBox="1"/>
          <p:nvPr/>
        </p:nvSpPr>
        <p:spPr>
          <a:xfrm>
            <a:off x="884505" y="3013757"/>
            <a:ext cx="1089454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– это институт, который осуществляет ряд социально значимых функций, таких как репродуктивная, экономическая, рекреационная, социализирующая, образовательная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Однако, семья, которая воспитывает ребенка со специальными потребностями, выполняет ряд специфических функций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Семья, воспитывающая ребенка со специальными потребностями, помимо традиционных функций, занимается восстановлением социального статуса ребенка и включением его в социальную среду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Семьей осуществляются исправление или сглаживание недостатков ребенка с особенными потребностями, проводится работа по компенсированию нарушений здоровья, а также организуется приспособление ребенка к негативным условиям жизнедеятельности</a:t>
            </a:r>
            <a:endParaRPr lang="ru-RU" sz="2400" b="1" dirty="0">
              <a:solidFill>
                <a:srgbClr val="8634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522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FD9C88-5035-B741-9EF2-4D25C8FCEB64}"/>
              </a:ext>
            </a:extLst>
          </p:cNvPr>
          <p:cNvSpPr txBox="1"/>
          <p:nvPr/>
        </p:nvSpPr>
        <p:spPr>
          <a:xfrm>
            <a:off x="599090" y="588577"/>
            <a:ext cx="4324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Стадия проекта. Зрелость проекта</a:t>
            </a:r>
          </a:p>
          <a:p>
            <a:endParaRPr lang="ru-RU" sz="2000" dirty="0">
              <a:solidFill>
                <a:srgbClr val="0082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9E9D96-F053-B14C-97B3-0191C1B7F1A9}"/>
              </a:ext>
            </a:extLst>
          </p:cNvPr>
          <p:cNvSpPr txBox="1"/>
          <p:nvPr/>
        </p:nvSpPr>
        <p:spPr>
          <a:xfrm>
            <a:off x="659608" y="1351412"/>
            <a:ext cx="11030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Активный проект (продумана архитектура проекта, собрана команда, понятны ресурсы, источники продвижения проекта, реализация продолжается)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838708-FADB-B3D9-27DB-542DB56247AB}"/>
              </a:ext>
            </a:extLst>
          </p:cNvPr>
          <p:cNvSpPr txBox="1"/>
          <p:nvPr/>
        </p:nvSpPr>
        <p:spPr>
          <a:xfrm>
            <a:off x="730340" y="2606690"/>
            <a:ext cx="6103079" cy="3174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863458"/>
                </a:solidFill>
                <a:hlinkClick r:id="rId3"/>
              </a:rPr>
              <a:t>https://ivteleradio.ru/video/2026/02/28/v_ivanovskom_regione_poyavitsya_logoteatr_</a:t>
            </a:r>
            <a:endParaRPr lang="ru-RU" dirty="0">
              <a:solidFill>
                <a:srgbClr val="863458"/>
              </a:solidFill>
            </a:endParaRPr>
          </a:p>
          <a:p>
            <a:endParaRPr lang="ru-RU" dirty="0">
              <a:solidFill>
                <a:srgbClr val="863458"/>
              </a:solidFill>
            </a:endParaRPr>
          </a:p>
          <a:p>
            <a:r>
              <a:rPr lang="en-US" dirty="0">
                <a:solidFill>
                  <a:srgbClr val="863458"/>
                </a:solidFill>
                <a:hlinkClick r:id="rId4"/>
              </a:rPr>
              <a:t>https://vk.ru/wall383994788_287</a:t>
            </a:r>
            <a:endParaRPr lang="ru-RU" dirty="0">
              <a:solidFill>
                <a:srgbClr val="863458"/>
              </a:solidFill>
            </a:endParaRPr>
          </a:p>
          <a:p>
            <a:endParaRPr lang="ru-RU" dirty="0">
              <a:solidFill>
                <a:srgbClr val="863458"/>
              </a:solidFill>
            </a:endParaRPr>
          </a:p>
          <a:p>
            <a:r>
              <a:rPr lang="en-US" dirty="0">
                <a:solidFill>
                  <a:srgbClr val="863458"/>
                </a:solidFill>
                <a:hlinkClick r:id="rId5"/>
              </a:rPr>
              <a:t>https://ivteleradio.ru/podcasts/intervyu/2026/02/02/efir_ot_2_fevralya_2026_goda_u_rossiyskoy_mediciny_zhenskoe_lico</a:t>
            </a:r>
            <a:endParaRPr lang="ru-RU" dirty="0">
              <a:solidFill>
                <a:srgbClr val="863458"/>
              </a:solidFill>
            </a:endParaRPr>
          </a:p>
          <a:p>
            <a:endParaRPr lang="ru-RU" dirty="0">
              <a:solidFill>
                <a:srgbClr val="863458"/>
              </a:solidFill>
            </a:endParaRPr>
          </a:p>
          <a:p>
            <a:r>
              <a:rPr lang="en-US" dirty="0">
                <a:solidFill>
                  <a:srgbClr val="863458"/>
                </a:solidFill>
                <a:hlinkClick r:id="rId6"/>
              </a:rPr>
              <a:t>https://max.ru/id3728012776_gos/AZz7tSu9eC8</a:t>
            </a:r>
            <a:endParaRPr lang="ru-RU" dirty="0">
              <a:solidFill>
                <a:srgbClr val="863458"/>
              </a:solidFill>
            </a:endParaRPr>
          </a:p>
          <a:p>
            <a:endParaRPr lang="ru-RU" dirty="0">
              <a:solidFill>
                <a:srgbClr val="863458"/>
              </a:solidFill>
            </a:endParaRPr>
          </a:p>
          <a:p>
            <a:endParaRPr lang="ru-RU" dirty="0">
              <a:solidFill>
                <a:srgbClr val="863458"/>
              </a:solidFill>
            </a:endParaRPr>
          </a:p>
        </p:txBody>
      </p:sp>
      <p:pic>
        <p:nvPicPr>
          <p:cNvPr id="10" name="Рисунок 9" descr="Изображение выглядит как одежда, человек, Человеческое лицо, улыб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BCF4AE6-EE0B-47E8-E907-15261C4DC9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7767" y="2957222"/>
            <a:ext cx="3097406" cy="202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778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090" y="250839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3319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>
              <a:solidFill>
                <a:srgbClr val="A72E87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9C69FB-0247-0B45-B74E-CC7C827B27CE}"/>
              </a:ext>
            </a:extLst>
          </p:cNvPr>
          <p:cNvSpPr txBox="1"/>
          <p:nvPr/>
        </p:nvSpPr>
        <p:spPr>
          <a:xfrm>
            <a:off x="1998046" y="631804"/>
            <a:ext cx="98488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Миссия проекта: </a:t>
            </a:r>
          </a:p>
          <a:p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детям с нарушениями слуха возможности полноценного развития слуховой и речевой функции, интеграции их в общество, 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системы ранней психологической помощи в регионе, </a:t>
            </a:r>
          </a:p>
          <a:p>
            <a:r>
              <a:rPr lang="ru-RU" sz="2000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сбережение здоровья детей и родителей, в том числе малых городов, 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разносторонняя поддержка родителей, в том числе отцов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A06FC8-20DC-1442-B6F9-1D752E470FFA}"/>
              </a:ext>
            </a:extLst>
          </p:cNvPr>
          <p:cNvSpPr txBox="1"/>
          <p:nvPr/>
        </p:nvSpPr>
        <p:spPr>
          <a:xfrm>
            <a:off x="599090" y="2570796"/>
            <a:ext cx="2091943" cy="399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и задачи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AEF22A-80F6-934F-814E-7A34502A8484}"/>
              </a:ext>
            </a:extLst>
          </p:cNvPr>
          <p:cNvSpPr txBox="1"/>
          <p:nvPr/>
        </p:nvSpPr>
        <p:spPr>
          <a:xfrm>
            <a:off x="624580" y="2968256"/>
            <a:ext cx="476349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Полноценное развитие детей с нарушениями слуха, социокультурная интеграция детей в общество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системы ранней психологической помощи в регионе, сохранение полных и благополучных семей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Разносторонняя поддержка семей, где растут дети с нарушением слуха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863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 малых городов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B1BA54-CEA8-324D-A51C-67190010D735}"/>
              </a:ext>
            </a:extLst>
          </p:cNvPr>
          <p:cNvSpPr txBox="1"/>
          <p:nvPr/>
        </p:nvSpPr>
        <p:spPr>
          <a:xfrm>
            <a:off x="5461839" y="2814885"/>
            <a:ext cx="647452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и групповые занятия с сурдопедагогом, логопедом, дефектологом, различные упражнения и игры для развития слуха и речи детей (в том числе разработка авторских методик)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техническими средства реабилитации слуха (слуховые аппараты, кохлеарные импланты)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Психологическое и юридическое консультирование матерей и отцов по вопросам развития детей с нарушением слуха, возможностям реабилитации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благотворительными фондами</a:t>
            </a:r>
          </a:p>
        </p:txBody>
      </p:sp>
    </p:spTree>
    <p:extLst>
      <p:ext uri="{BB962C8B-B14F-4D97-AF65-F5344CB8AC3E}">
        <p14:creationId xmlns:p14="http://schemas.microsoft.com/office/powerpoint/2010/main" val="1478707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17" y="404903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3319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90254-2E86-BE45-BDF3-C531AFA98911}"/>
              </a:ext>
            </a:extLst>
          </p:cNvPr>
          <p:cNvSpPr txBox="1"/>
          <p:nvPr/>
        </p:nvSpPr>
        <p:spPr>
          <a:xfrm>
            <a:off x="2000754" y="311337"/>
            <a:ext cx="10023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Региональная программа «Слухоречевая реабилитация и социокультурная адаптация детей с нарушениями слуха»</a:t>
            </a:r>
          </a:p>
        </p:txBody>
      </p:sp>
      <p:sp>
        <p:nvSpPr>
          <p:cNvPr id="8" name="Прямоугольник: скругленные углы 11">
            <a:extLst>
              <a:ext uri="{FF2B5EF4-FFF2-40B4-BE49-F238E27FC236}">
                <a16:creationId xmlns:a16="http://schemas.microsoft.com/office/drawing/2014/main" id="{A94B22EA-478D-ED42-A6D1-AF33314DED96}"/>
              </a:ext>
            </a:extLst>
          </p:cNvPr>
          <p:cNvSpPr/>
          <p:nvPr/>
        </p:nvSpPr>
        <p:spPr>
          <a:xfrm>
            <a:off x="7167715" y="1433940"/>
            <a:ext cx="4546317" cy="878926"/>
          </a:xfrm>
          <a:prstGeom prst="roundRect">
            <a:avLst>
              <a:gd name="adj" fmla="val 1584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Лого Театра «Особая сцена» (врачи, артисты театров, психологи, волонтеры)</a:t>
            </a:r>
          </a:p>
        </p:txBody>
      </p:sp>
      <p:sp>
        <p:nvSpPr>
          <p:cNvPr id="9" name="Прямоугольник: скругленные углы 15">
            <a:extLst>
              <a:ext uri="{FF2B5EF4-FFF2-40B4-BE49-F238E27FC236}">
                <a16:creationId xmlns:a16="http://schemas.microsoft.com/office/drawing/2014/main" id="{BEB46AAA-30A5-DB41-83AD-72BC9CB91D2F}"/>
              </a:ext>
            </a:extLst>
          </p:cNvPr>
          <p:cNvSpPr/>
          <p:nvPr/>
        </p:nvSpPr>
        <p:spPr>
          <a:xfrm>
            <a:off x="626439" y="1436969"/>
            <a:ext cx="6489459" cy="56189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единого центра для детей с нарушением слуха</a:t>
            </a:r>
          </a:p>
        </p:txBody>
      </p:sp>
      <p:sp>
        <p:nvSpPr>
          <p:cNvPr id="10" name="Прямоугольник: скругленные углы 16">
            <a:extLst>
              <a:ext uri="{FF2B5EF4-FFF2-40B4-BE49-F238E27FC236}">
                <a16:creationId xmlns:a16="http://schemas.microsoft.com/office/drawing/2014/main" id="{67F45B01-050D-CE47-83F2-B1A6474A87AF}"/>
              </a:ext>
            </a:extLst>
          </p:cNvPr>
          <p:cNvSpPr/>
          <p:nvPr/>
        </p:nvSpPr>
        <p:spPr>
          <a:xfrm>
            <a:off x="592222" y="2079106"/>
            <a:ext cx="6489460" cy="56189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Разносторонняя поддержка семей, где растут дети с нарушением слуха</a:t>
            </a:r>
          </a:p>
        </p:txBody>
      </p:sp>
      <p:sp>
        <p:nvSpPr>
          <p:cNvPr id="2" name="Прямоугольник: скругленные углы 16">
            <a:extLst>
              <a:ext uri="{FF2B5EF4-FFF2-40B4-BE49-F238E27FC236}">
                <a16:creationId xmlns:a16="http://schemas.microsoft.com/office/drawing/2014/main" id="{4746F1C4-4C6E-7F99-2979-751AF610FD21}"/>
              </a:ext>
            </a:extLst>
          </p:cNvPr>
          <p:cNvSpPr/>
          <p:nvPr/>
        </p:nvSpPr>
        <p:spPr>
          <a:xfrm>
            <a:off x="592222" y="2708765"/>
            <a:ext cx="6489460" cy="56189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Здоровье малых городов</a:t>
            </a:r>
          </a:p>
        </p:txBody>
      </p:sp>
      <p:sp>
        <p:nvSpPr>
          <p:cNvPr id="3" name="Прямоугольник: скругленные углы 16">
            <a:extLst>
              <a:ext uri="{FF2B5EF4-FFF2-40B4-BE49-F238E27FC236}">
                <a16:creationId xmlns:a16="http://schemas.microsoft.com/office/drawing/2014/main" id="{1FB8541C-1B2A-2B6D-5A91-223017DF8281}"/>
              </a:ext>
            </a:extLst>
          </p:cNvPr>
          <p:cNvSpPr/>
          <p:nvPr/>
        </p:nvSpPr>
        <p:spPr>
          <a:xfrm>
            <a:off x="592222" y="3351520"/>
            <a:ext cx="6489460" cy="56189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 для врачей, педагогов и родителей</a:t>
            </a:r>
          </a:p>
        </p:txBody>
      </p:sp>
      <p:sp>
        <p:nvSpPr>
          <p:cNvPr id="7" name="Прямоугольник: скругленные углы 16">
            <a:extLst>
              <a:ext uri="{FF2B5EF4-FFF2-40B4-BE49-F238E27FC236}">
                <a16:creationId xmlns:a16="http://schemas.microsoft.com/office/drawing/2014/main" id="{4C2EA27A-3BED-05AB-8AE4-5BE23118012B}"/>
              </a:ext>
            </a:extLst>
          </p:cNvPr>
          <p:cNvSpPr/>
          <p:nvPr/>
        </p:nvSpPr>
        <p:spPr>
          <a:xfrm>
            <a:off x="592025" y="4692415"/>
            <a:ext cx="6523873" cy="927181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руководителями медицинских учреждений, создание единого реестра детей с нарушениями слуха</a:t>
            </a:r>
          </a:p>
        </p:txBody>
      </p:sp>
      <p:sp>
        <p:nvSpPr>
          <p:cNvPr id="11" name="Прямоугольник: скругленные углы 16">
            <a:extLst>
              <a:ext uri="{FF2B5EF4-FFF2-40B4-BE49-F238E27FC236}">
                <a16:creationId xmlns:a16="http://schemas.microsoft.com/office/drawing/2014/main" id="{AE94126D-EB51-A799-F4F9-D5EA3285C97F}"/>
              </a:ext>
            </a:extLst>
          </p:cNvPr>
          <p:cNvSpPr/>
          <p:nvPr/>
        </p:nvSpPr>
        <p:spPr>
          <a:xfrm>
            <a:off x="575017" y="5721391"/>
            <a:ext cx="6489459" cy="56189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с благотворительными фондами</a:t>
            </a:r>
          </a:p>
        </p:txBody>
      </p:sp>
      <p:sp>
        <p:nvSpPr>
          <p:cNvPr id="12" name="Прямоугольник: скругленные углы 16">
            <a:extLst>
              <a:ext uri="{FF2B5EF4-FFF2-40B4-BE49-F238E27FC236}">
                <a16:creationId xmlns:a16="http://schemas.microsoft.com/office/drawing/2014/main" id="{DFC067ED-7EBB-50C3-A665-7BDBD4782559}"/>
              </a:ext>
            </a:extLst>
          </p:cNvPr>
          <p:cNvSpPr/>
          <p:nvPr/>
        </p:nvSpPr>
        <p:spPr>
          <a:xfrm>
            <a:off x="592222" y="4018690"/>
            <a:ext cx="6489460" cy="56189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Научно-исследовательская работа, обмен опытом, совместные проекты</a:t>
            </a:r>
          </a:p>
        </p:txBody>
      </p:sp>
      <p:sp>
        <p:nvSpPr>
          <p:cNvPr id="13" name="Прямоугольник: скругленные углы 16">
            <a:extLst>
              <a:ext uri="{FF2B5EF4-FFF2-40B4-BE49-F238E27FC236}">
                <a16:creationId xmlns:a16="http://schemas.microsoft.com/office/drawing/2014/main" id="{2302083C-53D2-9BF1-CFD7-46F534B10DD6}"/>
              </a:ext>
            </a:extLst>
          </p:cNvPr>
          <p:cNvSpPr/>
          <p:nvPr/>
        </p:nvSpPr>
        <p:spPr>
          <a:xfrm>
            <a:off x="7167716" y="2398443"/>
            <a:ext cx="4623704" cy="1317024"/>
          </a:xfrm>
          <a:prstGeom prst="roundRect">
            <a:avLst>
              <a:gd name="adj" fmla="val 1584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творческой лаборатории «Музыка слуха» на базе Ивановского музыкального училища</a:t>
            </a:r>
          </a:p>
        </p:txBody>
      </p:sp>
      <p:sp>
        <p:nvSpPr>
          <p:cNvPr id="15" name="Прямоугольник: скругленные углы 16">
            <a:extLst>
              <a:ext uri="{FF2B5EF4-FFF2-40B4-BE49-F238E27FC236}">
                <a16:creationId xmlns:a16="http://schemas.microsoft.com/office/drawing/2014/main" id="{5B0A1A9D-1A84-5D13-8E83-1BBC7A4631AD}"/>
              </a:ext>
            </a:extLst>
          </p:cNvPr>
          <p:cNvSpPr/>
          <p:nvPr/>
        </p:nvSpPr>
        <p:spPr>
          <a:xfrm>
            <a:off x="7167716" y="3801045"/>
            <a:ext cx="4623704" cy="1317024"/>
          </a:xfrm>
          <a:prstGeom prst="roundRect">
            <a:avLst>
              <a:gd name="adj" fmla="val 1584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Центра психологической помощи для родителей детей с нарушением слуха</a:t>
            </a:r>
          </a:p>
        </p:txBody>
      </p:sp>
      <p:sp>
        <p:nvSpPr>
          <p:cNvPr id="16" name="Прямоугольник: скругленные углы 16">
            <a:extLst>
              <a:ext uri="{FF2B5EF4-FFF2-40B4-BE49-F238E27FC236}">
                <a16:creationId xmlns:a16="http://schemas.microsoft.com/office/drawing/2014/main" id="{4B1EAC2C-12F9-5BEB-BAA9-453B1C855C05}"/>
              </a:ext>
            </a:extLst>
          </p:cNvPr>
          <p:cNvSpPr/>
          <p:nvPr/>
        </p:nvSpPr>
        <p:spPr>
          <a:xfrm>
            <a:off x="7167716" y="5229639"/>
            <a:ext cx="4623704" cy="1317024"/>
          </a:xfrm>
          <a:prstGeom prst="roundRect">
            <a:avLst>
              <a:gd name="adj" fmla="val 1584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Маршрутизация, организация медицинской помощи, в том числе по слухопротезированию и кохлеарной имплантации</a:t>
            </a:r>
          </a:p>
        </p:txBody>
      </p:sp>
    </p:spTree>
    <p:extLst>
      <p:ext uri="{BB962C8B-B14F-4D97-AF65-F5344CB8AC3E}">
        <p14:creationId xmlns:p14="http://schemas.microsoft.com/office/powerpoint/2010/main" val="2610397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80" y="322958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id="{C99722BC-85BA-A140-9E9E-71C5F0D0B7CC}"/>
              </a:ext>
            </a:extLst>
          </p:cNvPr>
          <p:cNvSpPr/>
          <p:nvPr/>
        </p:nvSpPr>
        <p:spPr>
          <a:xfrm>
            <a:off x="601071" y="1465926"/>
            <a:ext cx="11274398" cy="172537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Инструменты: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1. Индивидуальные и групповые занятия с сурдопедагогом, логопедом – дефектологом, психологом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2. Работа с техническими средства реабилитации слуха (слуховые аппараты, кохлеарные импланты)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3. Упражнения и игры для развития слуха и речи детей</a:t>
            </a:r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id="{2FEE36DE-3F0A-2C4F-8F97-DC06DFD1A9D9}"/>
              </a:ext>
            </a:extLst>
          </p:cNvPr>
          <p:cNvSpPr/>
          <p:nvPr/>
        </p:nvSpPr>
        <p:spPr>
          <a:xfrm>
            <a:off x="540180" y="3578942"/>
            <a:ext cx="11396181" cy="2864412"/>
          </a:xfrm>
          <a:prstGeom prst="roundRect">
            <a:avLst>
              <a:gd name="adj" fmla="val 1584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Последовательность: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1. Включение в программу разнообразных упражнений и методик, в том числе авторских, способствующих развитию речи и слухового восприятия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2. Работа с родителями и семьей ребенка, обучение их специальным методикам общения и помощи ребенку в его развитии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3. Совместная работа специалистов: врачи-сурдологи, педиатры, оториноларингологи, неонатологи, акушер-гинекологи, генетики, неврологи, психологи, педагоги, сурдопедагоги, логопеды, дефектологи.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4. Психологическая поддержка родителей детей с нарушением слуха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5FB074-E797-D0CD-267B-A80CA52DF49B}"/>
              </a:ext>
            </a:extLst>
          </p:cNvPr>
          <p:cNvSpPr txBox="1"/>
          <p:nvPr/>
        </p:nvSpPr>
        <p:spPr>
          <a:xfrm>
            <a:off x="2000754" y="311337"/>
            <a:ext cx="10023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Региональная программа «Слухоречевая реабилитация и социокультурная адаптация детей с нарушениями слуха»</a:t>
            </a:r>
          </a:p>
        </p:txBody>
      </p:sp>
    </p:spTree>
    <p:extLst>
      <p:ext uri="{BB962C8B-B14F-4D97-AF65-F5344CB8AC3E}">
        <p14:creationId xmlns:p14="http://schemas.microsoft.com/office/powerpoint/2010/main" val="264285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2DB4CB-73D1-2148-924A-D3D1A20C3243}"/>
              </a:ext>
            </a:extLst>
          </p:cNvPr>
          <p:cNvSpPr txBox="1"/>
          <p:nvPr/>
        </p:nvSpPr>
        <p:spPr>
          <a:xfrm>
            <a:off x="599090" y="588577"/>
            <a:ext cx="41341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результаты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678E1D-1ED6-9A49-824B-A22693BFE844}"/>
              </a:ext>
            </a:extLst>
          </p:cNvPr>
          <p:cNvSpPr txBox="1"/>
          <p:nvPr/>
        </p:nvSpPr>
        <p:spPr>
          <a:xfrm>
            <a:off x="599090" y="1027655"/>
            <a:ext cx="813195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Слухоречевая реабилитация и социокультурная адаптация детей с нарушением слуха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Разносторонняя поддержка родителей, в том числе отцов, сохранение полных  и благополучных семей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A7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Сбережение здоровья матерей и отцов, воспитывающих детей с нарушением слуха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ru-RU" b="1" dirty="0">
              <a:solidFill>
                <a:srgbClr val="A72E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27B9104D-3FCE-B475-EA73-ED3B09DAF3EA}"/>
              </a:ext>
            </a:extLst>
          </p:cNvPr>
          <p:cNvSpPr txBox="1">
            <a:spLocks/>
          </p:cNvSpPr>
          <p:nvPr/>
        </p:nvSpPr>
        <p:spPr>
          <a:xfrm>
            <a:off x="541230" y="3126658"/>
            <a:ext cx="4426096" cy="6980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b="1" dirty="0">
              <a:solidFill>
                <a:srgbClr val="8634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40262C-154A-00E7-9918-F516AAA3C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9371" y="1490599"/>
            <a:ext cx="2214051" cy="1475457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8" name="Рисунок 7" descr="Изображение выглядит как одежда, человек, платье, театр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075D0D1-F279-430A-86A3-0AE9ECE9E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115" y="3464018"/>
            <a:ext cx="4714331" cy="3033252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ловек, одежда, музыка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916F3D1-A53F-FB98-DB66-A93AC8F74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6303" y="3804791"/>
            <a:ext cx="4929484" cy="265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68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1577</Words>
  <Application>Microsoft Office PowerPoint</Application>
  <PresentationFormat>Широкоэкранный</PresentationFormat>
  <Paragraphs>141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Пользователь</cp:lastModifiedBy>
  <cp:revision>33</cp:revision>
  <dcterms:created xsi:type="dcterms:W3CDTF">2025-03-26T12:04:55Z</dcterms:created>
  <dcterms:modified xsi:type="dcterms:W3CDTF">2026-03-17T22:06:37Z</dcterms:modified>
</cp:coreProperties>
</file>