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 /><Relationship Id="rId2" Type="http://schemas.openxmlformats.org/package/2006/relationships/metadata/thumbnail" Target="docProps/thumbnail.jpeg" /><Relationship Id="rId1" Type="http://schemas.openxmlformats.org/officeDocument/2006/relationships/officeDocument" Target="ppt/presentation.xml" /><Relationship Id="rId4" Type="http://schemas.openxmlformats.org/officeDocument/2006/relationships/extended-properties" Target="docProps/app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8" r:id="rId8"/>
    <p:sldId id="263" r:id="rId9"/>
    <p:sldId id="266" r:id="rId10"/>
    <p:sldId id="267" r:id="rId11"/>
  </p:sldIdLst>
  <p:sldSz cx="12192000" cy="6858000"/>
  <p:notesSz cx="6858000" cy="9144000"/>
  <p:embeddedFontLst>
    <p:embeddedFont>
      <p:font typeface="Calibri" panose="020F0502020204030204" pitchFamily="34" charset="0"/>
      <p:regular r:id="rId12"/>
      <p:bold r:id="rId13"/>
      <p:italic r:id="rId14"/>
      <p:boldItalic r:id="rId15"/>
    </p:embeddedFont>
    <p:embeddedFont>
      <p:font typeface="Calibri Light" panose="020F0302020204030204" pitchFamily="34" charset="0"/>
      <p:regular r:id="rId16"/>
      <p:italic r:id="rId17"/>
    </p:embeddedFont>
    <p:embeddedFont>
      <p:font typeface="Oswald" pitchFamily="2" charset="-52"/>
      <p:regular r:id="rId18"/>
      <p:bold r:id="rId19"/>
    </p:embeddedFont>
  </p:embeddedFontLst>
  <p:defaultTextStyle>
    <a:defPPr>
      <a:defRPr lang="x-non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72E87"/>
    <a:srgbClr val="651C39"/>
    <a:srgbClr val="B9D04A"/>
    <a:srgbClr val="D7E498"/>
    <a:srgbClr val="A23694"/>
    <a:srgbClr val="863458"/>
  </p:clrMru>
  <p:extLst>
    <p:ext uri="{E76CE94A-603C-4142-B9EB-6D1370010A27}">
      <p14:discardImageEditData xmlns:p14="http://schemas.microsoft.com/office/powerpoint/2010/main" val="1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11"/>
    <p:restoredTop sz="96405"/>
  </p:normalViewPr>
  <p:slideViewPr>
    <p:cSldViewPr snapToGrid="0" snapToObjects="1" showGuides="1">
      <p:cViewPr>
        <p:scale>
          <a:sx n="100" d="100"/>
          <a:sy n="100" d="100"/>
        </p:scale>
        <p:origin x="954" y="42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 /><Relationship Id="rId13" Type="http://schemas.openxmlformats.org/officeDocument/2006/relationships/font" Target="fonts/font2.fntdata" /><Relationship Id="rId18" Type="http://schemas.openxmlformats.org/officeDocument/2006/relationships/font" Target="fonts/font7.fntdata" /><Relationship Id="rId3" Type="http://schemas.openxmlformats.org/officeDocument/2006/relationships/slide" Target="slides/slide2.xml" /><Relationship Id="rId21" Type="http://schemas.openxmlformats.org/officeDocument/2006/relationships/viewProps" Target="viewProps.xml" /><Relationship Id="rId7" Type="http://schemas.openxmlformats.org/officeDocument/2006/relationships/slide" Target="slides/slide6.xml" /><Relationship Id="rId12" Type="http://schemas.openxmlformats.org/officeDocument/2006/relationships/font" Target="fonts/font1.fntdata" /><Relationship Id="rId17" Type="http://schemas.openxmlformats.org/officeDocument/2006/relationships/font" Target="fonts/font6.fntdata" /><Relationship Id="rId2" Type="http://schemas.openxmlformats.org/officeDocument/2006/relationships/slide" Target="slides/slide1.xml" /><Relationship Id="rId16" Type="http://schemas.openxmlformats.org/officeDocument/2006/relationships/font" Target="fonts/font5.fntdata" /><Relationship Id="rId20" Type="http://schemas.openxmlformats.org/officeDocument/2006/relationships/presProps" Target="presProps.xml" /><Relationship Id="rId1" Type="http://schemas.openxmlformats.org/officeDocument/2006/relationships/slideMaster" Target="slideMasters/slideMaster1.xml" /><Relationship Id="rId6" Type="http://schemas.openxmlformats.org/officeDocument/2006/relationships/slide" Target="slides/slide5.xml" /><Relationship Id="rId11" Type="http://schemas.openxmlformats.org/officeDocument/2006/relationships/slide" Target="slides/slide10.xml" /><Relationship Id="rId5" Type="http://schemas.openxmlformats.org/officeDocument/2006/relationships/slide" Target="slides/slide4.xml" /><Relationship Id="rId15" Type="http://schemas.openxmlformats.org/officeDocument/2006/relationships/font" Target="fonts/font4.fntdata" /><Relationship Id="rId23" Type="http://schemas.openxmlformats.org/officeDocument/2006/relationships/tableStyles" Target="tableStyles.xml" /><Relationship Id="rId10" Type="http://schemas.openxmlformats.org/officeDocument/2006/relationships/slide" Target="slides/slide9.xml" /><Relationship Id="rId19" Type="http://schemas.openxmlformats.org/officeDocument/2006/relationships/font" Target="fonts/font8.fntdata" /><Relationship Id="rId4" Type="http://schemas.openxmlformats.org/officeDocument/2006/relationships/slide" Target="slides/slide3.xml" /><Relationship Id="rId9" Type="http://schemas.openxmlformats.org/officeDocument/2006/relationships/slide" Target="slides/slide8.xml" /><Relationship Id="rId14" Type="http://schemas.openxmlformats.org/officeDocument/2006/relationships/font" Target="fonts/font3.fntdata" /><Relationship Id="rId22" Type="http://schemas.openxmlformats.org/officeDocument/2006/relationships/theme" Target="theme/theme1.xml" 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13CA14-0783-0442-8B43-1865A881298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x-none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D07D968-37EC-FE40-AB46-32C59BD11AF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x-non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711B1C4-A9AA-9042-9A10-D8A21B4281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3EFBB3-7FA6-3D49-B851-9472CC50247F}" type="datetimeFigureOut">
              <a:rPr lang="x-none" smtClean="0"/>
              <a:t>09.06.2026</a:t>
            </a:fld>
            <a:endParaRPr lang="x-non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9CD9571-5E7F-E745-AEB9-7CA9B155DA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23E4D91-4232-2E40-B542-61599FA528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D39A69-AF25-1848-A12F-D5E9AB2C720D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0130990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58B3C3-C578-844B-AF87-F297E696D2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x-none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04A91F7-A599-FB43-A586-0CC751004D1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x-non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A71F158-2512-A44D-A26D-54697C16EA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3EFBB3-7FA6-3D49-B851-9472CC50247F}" type="datetimeFigureOut">
              <a:rPr lang="x-none" smtClean="0"/>
              <a:t>09.06.2026</a:t>
            </a:fld>
            <a:endParaRPr lang="x-non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B64F998-4F9B-804A-9F02-0F4D601082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971966B-9D23-6848-99CB-AB9C01AB69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D39A69-AF25-1848-A12F-D5E9AB2C720D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6292330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E08C84E-89E4-D749-BF5D-C7AFF866AA2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x-none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9841363-9323-674F-A3CA-6D2AAEE611A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x-non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14CFA2A-828B-5843-93AB-C4BBF9132E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3EFBB3-7FA6-3D49-B851-9472CC50247F}" type="datetimeFigureOut">
              <a:rPr lang="x-none" smtClean="0"/>
              <a:t>09.06.2026</a:t>
            </a:fld>
            <a:endParaRPr lang="x-non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1FEFA42-7CDF-C24D-8B70-B191A9AECB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555325E-D7E8-9F48-B2BF-11C3640ABF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D39A69-AF25-1848-A12F-D5E9AB2C720D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40213745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2563C7-BF04-9541-A3BA-1EC3155EDD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x-non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8F8868E-D979-C241-9B7B-847DB9EFB9F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x-non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CD3B753-0970-BA49-8E1F-69739D4519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3EFBB3-7FA6-3D49-B851-9472CC50247F}" type="datetimeFigureOut">
              <a:rPr lang="x-none" smtClean="0"/>
              <a:t>09.06.2026</a:t>
            </a:fld>
            <a:endParaRPr lang="x-non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971C29A-35D4-764F-8EF5-3B1CB7A4A1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395C276-872E-5C43-B7CF-2AD1F9D386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D39A69-AF25-1848-A12F-D5E9AB2C720D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8664703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BDDB34-A444-AC47-803F-5C0D2E85D7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x-non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07685CE-926B-ED47-BE9E-FA65006D4C2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8E7A14B-C39F-6845-B507-E6C27D1AE3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3EFBB3-7FA6-3D49-B851-9472CC50247F}" type="datetimeFigureOut">
              <a:rPr lang="x-none" smtClean="0"/>
              <a:t>09.06.2026</a:t>
            </a:fld>
            <a:endParaRPr lang="x-non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A28461A-2CA5-9C43-BE32-7E938C3CD5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C139A6B-82D4-FA40-9BF2-3B5522C1DD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D39A69-AF25-1848-A12F-D5E9AB2C720D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7593328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0215C8-2F70-BA4E-AFC1-2D345E5084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x-non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EC1E8B-2AA2-DF40-A096-0F20FFA5977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x-none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B520B7B-023C-F549-8C1D-ABE1A60C505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x-none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3D3FBAD-B739-3849-AE3A-878D05538F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3EFBB3-7FA6-3D49-B851-9472CC50247F}" type="datetimeFigureOut">
              <a:rPr lang="x-none" smtClean="0"/>
              <a:t>09.06.2026</a:t>
            </a:fld>
            <a:endParaRPr lang="x-non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1D44275-9D2F-D540-98C7-790CF9E40A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DD65E1B-BDC3-5E40-B884-047D1EED58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D39A69-AF25-1848-A12F-D5E9AB2C720D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969106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EA4140-6F29-874E-83AA-5CBE2EB5C9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x-non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01479D2-391E-3D47-9236-19E384C6BA4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A87586E-75BA-BA45-8BC4-920EABE2AF4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x-none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1EF321A-AC70-EF49-8FCC-46AA2389794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4A2D6C3-FD50-B64A-9FBE-62BB4E0DAF3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x-none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2462348-8F70-B14D-BE99-0C70F9FB21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3EFBB3-7FA6-3D49-B851-9472CC50247F}" type="datetimeFigureOut">
              <a:rPr lang="x-none" smtClean="0"/>
              <a:t>09.06.2026</a:t>
            </a:fld>
            <a:endParaRPr lang="x-none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08A1FC1-9FD6-2546-BF32-F542B82457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687ADF1-7043-3943-9B86-91A5BFAAE7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D39A69-AF25-1848-A12F-D5E9AB2C720D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5982425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322561-48E8-EE44-B6C8-580307506B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x-none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6EF9D8E-5CD9-FC4F-B6F4-C020B57E4D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3EFBB3-7FA6-3D49-B851-9472CC50247F}" type="datetimeFigureOut">
              <a:rPr lang="x-none" smtClean="0"/>
              <a:t>09.06.2026</a:t>
            </a:fld>
            <a:endParaRPr lang="x-none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1C9FEC1-62B9-824C-822A-7AF12162AF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D9528D4-1EA2-B548-9AD9-1B7F8428EC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D39A69-AF25-1848-A12F-D5E9AB2C720D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4186825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05A742A-4AF4-2543-813D-9C714AC99E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3EFBB3-7FA6-3D49-B851-9472CC50247F}" type="datetimeFigureOut">
              <a:rPr lang="x-none" smtClean="0"/>
              <a:t>09.06.2026</a:t>
            </a:fld>
            <a:endParaRPr lang="x-none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1921CE1-9D2B-2843-8523-1F03F6B822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DB24975-66A2-2B48-A7C4-BD60AEBFC3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D39A69-AF25-1848-A12F-D5E9AB2C720D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5253018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692AEC-4239-8546-8CD5-EA687E7330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x-non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761AE6-5F80-AA4C-9CB5-5F3A8FC8C3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x-non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2ABE359-5A99-DD4C-B0D3-25A48DB1C34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7EB49FA-C8A1-2948-A5F0-3FC5D3054D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3EFBB3-7FA6-3D49-B851-9472CC50247F}" type="datetimeFigureOut">
              <a:rPr lang="x-none" smtClean="0"/>
              <a:t>09.06.2026</a:t>
            </a:fld>
            <a:endParaRPr lang="x-non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6418EFC-7344-1549-8D73-BEF777EBAC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7730B34-6B03-2C4D-9648-5B35E449CE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D39A69-AF25-1848-A12F-D5E9AB2C720D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41807562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CBFACA-111A-D74A-AD16-129F183A48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x-none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9E9030E-57F6-1141-BCB4-E951A80B43B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x-non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1E6E3DE-83F5-6541-8F19-ED9CDCBD37D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3AA7955-355C-0145-B0AA-A67AC9CBDE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3EFBB3-7FA6-3D49-B851-9472CC50247F}" type="datetimeFigureOut">
              <a:rPr lang="x-none" smtClean="0"/>
              <a:t>09.06.2026</a:t>
            </a:fld>
            <a:endParaRPr lang="x-non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26279E2-40E0-E74A-9196-0CFD2D0750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C684C6A-B901-5F4D-B2DF-14E4FBA1D0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D39A69-AF25-1848-A12F-D5E9AB2C720D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2945415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 /><Relationship Id="rId3" Type="http://schemas.openxmlformats.org/officeDocument/2006/relationships/slideLayout" Target="../slideLayouts/slideLayout3.xml" /><Relationship Id="rId7" Type="http://schemas.openxmlformats.org/officeDocument/2006/relationships/slideLayout" Target="../slideLayouts/slideLayout7.xml" /><Relationship Id="rId12" Type="http://schemas.openxmlformats.org/officeDocument/2006/relationships/theme" Target="../theme/theme1.xml" /><Relationship Id="rId2" Type="http://schemas.openxmlformats.org/officeDocument/2006/relationships/slideLayout" Target="../slideLayouts/slideLayout2.xml" /><Relationship Id="rId1" Type="http://schemas.openxmlformats.org/officeDocument/2006/relationships/slideLayout" Target="../slideLayouts/slideLayout1.xml" /><Relationship Id="rId6" Type="http://schemas.openxmlformats.org/officeDocument/2006/relationships/slideLayout" Target="../slideLayouts/slideLayout6.xml" /><Relationship Id="rId11" Type="http://schemas.openxmlformats.org/officeDocument/2006/relationships/slideLayout" Target="../slideLayouts/slideLayout11.xml" /><Relationship Id="rId5" Type="http://schemas.openxmlformats.org/officeDocument/2006/relationships/slideLayout" Target="../slideLayouts/slideLayout5.xml" /><Relationship Id="rId10" Type="http://schemas.openxmlformats.org/officeDocument/2006/relationships/slideLayout" Target="../slideLayouts/slideLayout10.xml" /><Relationship Id="rId4" Type="http://schemas.openxmlformats.org/officeDocument/2006/relationships/slideLayout" Target="../slideLayouts/slideLayout4.xml" /><Relationship Id="rId9" Type="http://schemas.openxmlformats.org/officeDocument/2006/relationships/slideLayout" Target="../slideLayouts/slideLayout9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C00B775-6F2A-A24E-B50A-4A3DE0E5C2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x-non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6ED5A98-EC46-7644-8DA8-92AFCEC357A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x-non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29DDACC-C11C-8C47-8E0D-C4036CB53D1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3EFBB3-7FA6-3D49-B851-9472CC50247F}" type="datetimeFigureOut">
              <a:rPr lang="x-none" smtClean="0"/>
              <a:t>09.06.2026</a:t>
            </a:fld>
            <a:endParaRPr lang="x-non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B33BE82-33C8-7C44-81AF-AE353C01D0A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x-non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FE79654-7902-ED4A-8D7C-93B21514F5E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D39A69-AF25-1848-A12F-D5E9AB2C720D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1185210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x-non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 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 /><Relationship Id="rId2" Type="http://schemas.openxmlformats.org/officeDocument/2006/relationships/image" Target="../media/image5.jpeg" /><Relationship Id="rId1" Type="http://schemas.openxmlformats.org/officeDocument/2006/relationships/slideLayout" Target="../slideLayouts/slideLayout2.xml" /><Relationship Id="rId4" Type="http://schemas.openxmlformats.org/officeDocument/2006/relationships/image" Target="../media/image7.jpeg" 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 /><Relationship Id="rId1" Type="http://schemas.openxmlformats.org/officeDocument/2006/relationships/slideLayout" Target="../slideLayouts/slideLayout2.xml" 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 /><Relationship Id="rId1" Type="http://schemas.openxmlformats.org/officeDocument/2006/relationships/slideLayout" Target="../slideLayouts/slideLayout2.xml" 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 /><Relationship Id="rId1" Type="http://schemas.openxmlformats.org/officeDocument/2006/relationships/slideLayout" Target="../slideLayouts/slideLayout2.xml" 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 /><Relationship Id="rId1" Type="http://schemas.openxmlformats.org/officeDocument/2006/relationships/slideLayout" Target="../slideLayouts/slideLayout2.xml" 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BC2C3183-3BA4-DC45-A563-EB07D8457435}"/>
              </a:ext>
            </a:extLst>
          </p:cNvPr>
          <p:cNvSpPr/>
          <p:nvPr/>
        </p:nvSpPr>
        <p:spPr>
          <a:xfrm>
            <a:off x="441434" y="1145628"/>
            <a:ext cx="11319642" cy="5370786"/>
          </a:xfrm>
          <a:prstGeom prst="roundRect">
            <a:avLst>
              <a:gd name="adj" fmla="val 3224"/>
            </a:avLst>
          </a:prstGeom>
          <a:solidFill>
            <a:srgbClr val="A72E8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B63974C-299F-3A42-928D-66554BBDC41B}"/>
              </a:ext>
            </a:extLst>
          </p:cNvPr>
          <p:cNvSpPr txBox="1"/>
          <p:nvPr/>
        </p:nvSpPr>
        <p:spPr>
          <a:xfrm>
            <a:off x="767254" y="1399852"/>
            <a:ext cx="400141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>
                <a:solidFill>
                  <a:schemeClr val="bg1"/>
                </a:solidFill>
                <a:latin typeface="Oswald" pitchFamily="2" charset="-52"/>
              </a:rPr>
              <a:t>Всероссийский конкурсный отбор проектов </a:t>
            </a:r>
            <a:br>
              <a:rPr lang="en-US" dirty="0">
                <a:solidFill>
                  <a:schemeClr val="bg1"/>
                </a:solidFill>
                <a:latin typeface="Oswald" pitchFamily="2" charset="-52"/>
              </a:rPr>
            </a:br>
            <a:r>
              <a:rPr lang="ru-RU" dirty="0">
                <a:solidFill>
                  <a:schemeClr val="bg1"/>
                </a:solidFill>
                <a:latin typeface="Oswald" pitchFamily="2" charset="-52"/>
              </a:rPr>
              <a:t>«Женщины за здоровое общество»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A9B813D-2B66-114A-A35A-8916837DF786}"/>
              </a:ext>
            </a:extLst>
          </p:cNvPr>
          <p:cNvSpPr txBox="1"/>
          <p:nvPr/>
        </p:nvSpPr>
        <p:spPr>
          <a:xfrm>
            <a:off x="665214" y="2223398"/>
            <a:ext cx="10993823" cy="15542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5700"/>
              </a:lnSpc>
            </a:pPr>
            <a:r>
              <a:rPr lang="mul" sz="4800" dirty="0">
                <a:solidFill>
                  <a:schemeClr val="bg1"/>
                </a:solidFill>
                <a:latin typeface="Oswald" pitchFamily="2" charset="-52"/>
              </a:rPr>
              <a:t>Физкультурно-оздоровительный проект</a:t>
            </a:r>
            <a:endParaRPr lang="LID4096" sz="4800" dirty="0">
              <a:solidFill>
                <a:schemeClr val="bg1"/>
              </a:solidFill>
              <a:latin typeface="Oswald" pitchFamily="2" charset="-52"/>
            </a:endParaRPr>
          </a:p>
          <a:p>
            <a:pPr algn="ctr">
              <a:lnSpc>
                <a:spcPts val="5700"/>
              </a:lnSpc>
            </a:pPr>
            <a:r>
              <a:rPr lang="mul" sz="4800" dirty="0">
                <a:solidFill>
                  <a:schemeClr val="bg1"/>
                </a:solidFill>
                <a:latin typeface="Oswald" pitchFamily="2" charset="-52"/>
              </a:rPr>
              <a:t>“Лада”</a:t>
            </a:r>
            <a:endParaRPr lang="ru-RU" sz="4800" dirty="0">
              <a:solidFill>
                <a:schemeClr val="bg1"/>
              </a:solidFill>
              <a:latin typeface="Oswald" pitchFamily="2" charset="-52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09C0A55-CA0E-4A40-B358-6A83C9303414}"/>
              </a:ext>
            </a:extLst>
          </p:cNvPr>
          <p:cNvSpPr txBox="1"/>
          <p:nvPr/>
        </p:nvSpPr>
        <p:spPr>
          <a:xfrm>
            <a:off x="971331" y="5220027"/>
            <a:ext cx="1078974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1200"/>
              </a:spcBef>
              <a:spcAft>
                <a:spcPts val="600"/>
              </a:spcAft>
            </a:pPr>
            <a:r>
              <a:rPr lang="ru-RU" dirty="0">
                <a:solidFill>
                  <a:schemeClr val="bg1"/>
                </a:solidFill>
                <a:latin typeface="Oswald" pitchFamily="2" charset="-52"/>
              </a:rPr>
              <a:t>РУКОВОДИТЕЛЬ КОМАНДЫ:  </a:t>
            </a:r>
            <a:r>
              <a:rPr lang="mul" dirty="0">
                <a:solidFill>
                  <a:schemeClr val="bg1"/>
                </a:solidFill>
                <a:latin typeface="Oswald" pitchFamily="2" charset="-52"/>
              </a:rPr>
              <a:t>ИВАНОВА АЛЕКСАНДРА ГЕННАДЬЕВНА</a:t>
            </a:r>
            <a:r>
              <a:rPr lang="ru-RU" dirty="0">
                <a:solidFill>
                  <a:schemeClr val="bg1"/>
                </a:solidFill>
                <a:latin typeface="Oswald" pitchFamily="2" charset="-52"/>
              </a:rPr>
              <a:t>, </a:t>
            </a:r>
            <a:br>
              <a:rPr lang="ru-RU" dirty="0">
                <a:solidFill>
                  <a:schemeClr val="bg1"/>
                </a:solidFill>
                <a:latin typeface="Oswald" pitchFamily="2" charset="-52"/>
              </a:rPr>
            </a:br>
            <a:r>
              <a:rPr lang="mul" dirty="0">
                <a:solidFill>
                  <a:schemeClr val="bg1"/>
                </a:solidFill>
                <a:latin typeface="Oswald" pitchFamily="2" charset="-52"/>
              </a:rPr>
              <a:t>ООО “ФИТНЕС ХОЛДИНГ”, </a:t>
            </a:r>
            <a:r>
              <a:rPr lang="LID4096" dirty="0">
                <a:solidFill>
                  <a:schemeClr val="bg1"/>
                </a:solidFill>
                <a:latin typeface="Oswald" pitchFamily="2" charset="-52"/>
              </a:rPr>
              <a:t>старший</a:t>
            </a:r>
            <a:r>
              <a:rPr lang="mul" dirty="0">
                <a:solidFill>
                  <a:schemeClr val="bg1"/>
                </a:solidFill>
                <a:latin typeface="Oswald" pitchFamily="2" charset="-52"/>
              </a:rPr>
              <a:t> тренер, </a:t>
            </a:r>
            <a:r>
              <a:rPr lang="LID4096" dirty="0">
                <a:solidFill>
                  <a:schemeClr val="bg1"/>
                </a:solidFill>
                <a:latin typeface="Oswald" pitchFamily="2" charset="-52"/>
              </a:rPr>
              <a:t>педагог</a:t>
            </a:r>
            <a:r>
              <a:rPr lang="mul" dirty="0">
                <a:solidFill>
                  <a:schemeClr val="bg1"/>
                </a:solidFill>
                <a:latin typeface="Oswald" pitchFamily="2" charset="-52"/>
              </a:rPr>
              <a:t> по физической культуре, психолог</a:t>
            </a:r>
            <a:br>
              <a:rPr lang="ru-RU" dirty="0">
                <a:solidFill>
                  <a:schemeClr val="bg1"/>
                </a:solidFill>
                <a:latin typeface="Oswald" pitchFamily="2" charset="-52"/>
              </a:rPr>
            </a:br>
            <a:r>
              <a:rPr lang="ru-RU" dirty="0">
                <a:solidFill>
                  <a:schemeClr val="bg1"/>
                </a:solidFill>
                <a:latin typeface="Oswald" pitchFamily="2" charset="-52"/>
              </a:rPr>
              <a:t>Россия,</a:t>
            </a:r>
            <a:r>
              <a:rPr lang="mul" dirty="0">
                <a:solidFill>
                  <a:schemeClr val="bg1"/>
                </a:solidFill>
                <a:latin typeface="Oswald" pitchFamily="2" charset="-52"/>
              </a:rPr>
              <a:t> </a:t>
            </a:r>
            <a:r>
              <a:rPr lang="ru-RU" dirty="0">
                <a:solidFill>
                  <a:schemeClr val="bg1"/>
                </a:solidFill>
                <a:latin typeface="Oswald" pitchFamily="2" charset="-52"/>
              </a:rPr>
              <a:t>г. </a:t>
            </a:r>
            <a:r>
              <a:rPr lang="mul" dirty="0">
                <a:solidFill>
                  <a:schemeClr val="bg1"/>
                </a:solidFill>
                <a:latin typeface="Oswald" pitchFamily="2" charset="-52"/>
              </a:rPr>
              <a:t>Москва</a:t>
            </a:r>
            <a:endParaRPr lang="ru-RU" dirty="0">
              <a:solidFill>
                <a:schemeClr val="bg1"/>
              </a:solidFill>
              <a:latin typeface="Oswald" pitchFamily="2" charset="-52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8E84038-B740-F244-89E0-809A1E3F117D}"/>
              </a:ext>
            </a:extLst>
          </p:cNvPr>
          <p:cNvSpPr txBox="1"/>
          <p:nvPr/>
        </p:nvSpPr>
        <p:spPr>
          <a:xfrm>
            <a:off x="665215" y="3967785"/>
            <a:ext cx="1099382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>
                <a:solidFill>
                  <a:schemeClr val="bg1"/>
                </a:solidFill>
                <a:latin typeface="Oswald" pitchFamily="2" charset="-52"/>
              </a:rPr>
              <a:t>Номинация «</a:t>
            </a:r>
            <a:r>
              <a:rPr lang="mul" sz="3200" dirty="0">
                <a:solidFill>
                  <a:schemeClr val="bg1"/>
                </a:solidFill>
                <a:latin typeface="Oswald" pitchFamily="2" charset="-52"/>
              </a:rPr>
              <a:t>Профилактика заболеваний как основа здорового общества</a:t>
            </a:r>
            <a:r>
              <a:rPr lang="ru-RU" sz="3200" dirty="0">
                <a:solidFill>
                  <a:schemeClr val="bg1"/>
                </a:solidFill>
                <a:latin typeface="Oswald" pitchFamily="2" charset="-52"/>
              </a:rPr>
              <a:t>»</a:t>
            </a:r>
          </a:p>
        </p:txBody>
      </p:sp>
    </p:spTree>
    <p:extLst>
      <p:ext uri="{BB962C8B-B14F-4D97-AF65-F5344CB8AC3E}">
        <p14:creationId xmlns:p14="http://schemas.microsoft.com/office/powerpoint/2010/main" val="219624850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圆角矩形 47"/>
          <p:cNvSpPr/>
          <p:nvPr/>
        </p:nvSpPr>
        <p:spPr>
          <a:xfrm>
            <a:off x="599090" y="3238911"/>
            <a:ext cx="11329558" cy="3329530"/>
          </a:xfrm>
          <a:prstGeom prst="roundRect">
            <a:avLst>
              <a:gd name="adj" fmla="val 3743"/>
            </a:avLst>
          </a:prstGeom>
          <a:solidFill>
            <a:schemeClr val="bg1"/>
          </a:solidFill>
          <a:ln w="3175" cap="flat" cmpd="sng" algn="ctr">
            <a:noFill/>
            <a:prstDash val="solid"/>
            <a:miter lim="800000"/>
          </a:ln>
          <a:effectLst>
            <a:outerShdw blurRad="139700" dist="88900" dir="2700000" algn="tl" rotWithShape="0">
              <a:prstClr val="black">
                <a:alpha val="14000"/>
              </a:prstClr>
            </a:outerShdw>
          </a:effectLst>
        </p:spPr>
        <p:txBody>
          <a:bodyPr rtlCol="0" anchor="ctr"/>
          <a:lstStyle/>
          <a:p>
            <a:pPr marL="447675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400" b="1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Oswald" pitchFamily="2" charset="-52"/>
              <a:ea typeface="Cambria" panose="02040503050406030204" pitchFamily="18" charset="0"/>
              <a:cs typeface="Arial" panose="020B0604020202020204" pitchFamily="34" charset="0"/>
            </a:endParaRPr>
          </a:p>
        </p:txBody>
      </p:sp>
      <p:sp>
        <p:nvSpPr>
          <p:cNvPr id="22" name="圆角矩形 47"/>
          <p:cNvSpPr/>
          <p:nvPr/>
        </p:nvSpPr>
        <p:spPr>
          <a:xfrm>
            <a:off x="516084" y="1219200"/>
            <a:ext cx="11412564" cy="1949221"/>
          </a:xfrm>
          <a:prstGeom prst="roundRect">
            <a:avLst>
              <a:gd name="adj" fmla="val 3743"/>
            </a:avLst>
          </a:prstGeom>
          <a:solidFill>
            <a:schemeClr val="bg1"/>
          </a:solidFill>
          <a:ln w="3175" cap="flat" cmpd="sng" algn="ctr">
            <a:noFill/>
            <a:prstDash val="solid"/>
            <a:miter lim="800000"/>
          </a:ln>
          <a:effectLst>
            <a:outerShdw blurRad="139700" dist="88900" dir="2700000" algn="tl" rotWithShape="0">
              <a:prstClr val="black">
                <a:alpha val="14000"/>
              </a:prstClr>
            </a:outerShdw>
          </a:effectLst>
        </p:spPr>
        <p:txBody>
          <a:bodyPr rtlCol="0" anchor="ctr"/>
          <a:lstStyle/>
          <a:p>
            <a:pPr marL="447675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400" b="1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Oswald" pitchFamily="2" charset="-52"/>
              <a:ea typeface="Cambria" panose="02040503050406030204" pitchFamily="18" charset="0"/>
              <a:cs typeface="Arial" panose="020B0604020202020204" pitchFamily="34" charset="0"/>
            </a:endParaRPr>
          </a:p>
        </p:txBody>
      </p:sp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69994135-0F8D-E842-A692-39AD48CECA8E}"/>
              </a:ext>
            </a:extLst>
          </p:cNvPr>
          <p:cNvSpPr/>
          <p:nvPr/>
        </p:nvSpPr>
        <p:spPr>
          <a:xfrm>
            <a:off x="325821" y="252248"/>
            <a:ext cx="11698013" cy="6492497"/>
          </a:xfrm>
          <a:prstGeom prst="roundRect">
            <a:avLst>
              <a:gd name="adj" fmla="val 5834"/>
            </a:avLst>
          </a:prstGeom>
          <a:noFill/>
          <a:ln w="19050">
            <a:solidFill>
              <a:srgbClr val="A2369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1C12802-D0DB-8349-B613-80C69CA111E6}"/>
              </a:ext>
            </a:extLst>
          </p:cNvPr>
          <p:cNvSpPr txBox="1"/>
          <p:nvPr/>
        </p:nvSpPr>
        <p:spPr>
          <a:xfrm>
            <a:off x="599090" y="588577"/>
            <a:ext cx="248657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>
                <a:solidFill>
                  <a:srgbClr val="A72E88"/>
                </a:solidFill>
                <a:latin typeface="Oswald" pitchFamily="2" charset="-52"/>
              </a:rPr>
              <a:t>Команда проекта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03E1AB8-A27C-0540-B40E-DDBEBC322F07}"/>
              </a:ext>
            </a:extLst>
          </p:cNvPr>
          <p:cNvSpPr txBox="1"/>
          <p:nvPr/>
        </p:nvSpPr>
        <p:spPr>
          <a:xfrm>
            <a:off x="2758665" y="1857156"/>
            <a:ext cx="968449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mul" sz="1400" b="1" dirty="0">
                <a:latin typeface="Oswald" pitchFamily="2" charset="-52"/>
              </a:rPr>
              <a:t>ИВАНОВА АЛЕКСАНДРА ГЕННАДЬЕВНА</a:t>
            </a:r>
            <a:endParaRPr lang="LID4096" sz="1400" b="1" dirty="0">
              <a:latin typeface="Oswald" pitchFamily="2" charset="-52"/>
            </a:endParaRPr>
          </a:p>
          <a:p>
            <a:r>
              <a:rPr lang="mul" sz="1400" dirty="0">
                <a:latin typeface="Oswald" pitchFamily="2" charset="-52"/>
              </a:rPr>
              <a:t>Старший тренер, педагог по физической культуре, психолог ООО “ФИТНЕС ХОЛДИНГ”, г. Москва; </a:t>
            </a:r>
            <a:endParaRPr lang="LID4096" sz="1400" dirty="0">
              <a:latin typeface="Oswald" pitchFamily="2" charset="-52"/>
            </a:endParaRPr>
          </a:p>
          <a:p>
            <a:r>
              <a:rPr lang="mul" sz="1400" dirty="0">
                <a:latin typeface="Oswald" pitchFamily="2" charset="-52"/>
              </a:rPr>
              <a:t>сфера интересов –здоровый образ жизни, семейная психология, кризисгая психология, спортивная медицина; </a:t>
            </a:r>
            <a:endParaRPr lang="LID4096" sz="1400" dirty="0">
              <a:latin typeface="Oswald" pitchFamily="2" charset="-52"/>
            </a:endParaRPr>
          </a:p>
          <a:p>
            <a:r>
              <a:rPr lang="mul" sz="1400" dirty="0">
                <a:latin typeface="Oswald" pitchFamily="2" charset="-52"/>
              </a:rPr>
              <a:t>1990 г. р., РФ, г. Москва</a:t>
            </a:r>
            <a:endParaRPr lang="ru-RU" sz="1400" dirty="0">
              <a:latin typeface="Oswald" pitchFamily="2" charset="-52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EE9F1C1-09E7-8348-AB0E-43361AEC3573}"/>
              </a:ext>
            </a:extLst>
          </p:cNvPr>
          <p:cNvSpPr txBox="1"/>
          <p:nvPr/>
        </p:nvSpPr>
        <p:spPr>
          <a:xfrm>
            <a:off x="2827897" y="4539002"/>
            <a:ext cx="3268103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ID4096" sz="1400" b="1" dirty="0">
                <a:latin typeface="Oswald" pitchFamily="2" charset="-52"/>
              </a:rPr>
              <a:t>ПРОСВЕТЛВА</a:t>
            </a:r>
            <a:r>
              <a:rPr lang="mul" sz="1400" b="1" dirty="0">
                <a:latin typeface="Oswald" pitchFamily="2" charset="-52"/>
              </a:rPr>
              <a:t> </a:t>
            </a:r>
            <a:endParaRPr lang="LID4096" sz="1400" b="1" dirty="0">
              <a:latin typeface="Oswald" pitchFamily="2" charset="-52"/>
            </a:endParaRPr>
          </a:p>
          <a:p>
            <a:r>
              <a:rPr lang="mul" sz="1400" b="1" dirty="0">
                <a:latin typeface="Oswald" pitchFamily="2" charset="-52"/>
              </a:rPr>
              <a:t>НАДЕЖДА ЮРЬЕВНА</a:t>
            </a:r>
            <a:br>
              <a:rPr lang="ru-RU" sz="1400" dirty="0">
                <a:latin typeface="Oswald" pitchFamily="2" charset="-52"/>
              </a:rPr>
            </a:br>
            <a:r>
              <a:rPr lang="mul" sz="1400" dirty="0">
                <a:latin typeface="Oswald" pitchFamily="2" charset="-52"/>
              </a:rPr>
              <a:t>тренер групповых программ, </a:t>
            </a:r>
            <a:r>
              <a:rPr lang="LID4096" sz="1400" dirty="0">
                <a:latin typeface="Oswald" pitchFamily="2" charset="-52"/>
              </a:rPr>
              <a:t>персональный</a:t>
            </a:r>
            <a:r>
              <a:rPr lang="mul" sz="1400" dirty="0">
                <a:latin typeface="Oswald" pitchFamily="2" charset="-52"/>
              </a:rPr>
              <a:t> тренер тренажерного зала, нутрициолог ООО “ФИТНЕС ХОЛДИНГ”;</a:t>
            </a:r>
            <a:br>
              <a:rPr lang="ru-RU" sz="1400" dirty="0">
                <a:latin typeface="Oswald" pitchFamily="2" charset="-52"/>
              </a:rPr>
            </a:br>
            <a:r>
              <a:rPr lang="ru-RU" sz="1400" dirty="0">
                <a:latin typeface="Oswald" pitchFamily="2" charset="-52"/>
              </a:rPr>
              <a:t>19</a:t>
            </a:r>
            <a:r>
              <a:rPr lang="mul" sz="1400" dirty="0">
                <a:latin typeface="Oswald" pitchFamily="2" charset="-52"/>
              </a:rPr>
              <a:t>9</a:t>
            </a:r>
            <a:r>
              <a:rPr lang="ru-RU" sz="1400" dirty="0">
                <a:latin typeface="Oswald" pitchFamily="2" charset="-52"/>
              </a:rPr>
              <a:t>1 г.р., РФ, г. </a:t>
            </a:r>
            <a:r>
              <a:rPr lang="mul" sz="1400" dirty="0">
                <a:latin typeface="Oswald" pitchFamily="2" charset="-52"/>
              </a:rPr>
              <a:t>Москва</a:t>
            </a:r>
            <a:endParaRPr lang="ru-RU" sz="1400" dirty="0">
              <a:latin typeface="Oswald" pitchFamily="2" charset="-52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39D5AE49-FCC8-D949-836F-A74AD3355702}"/>
              </a:ext>
            </a:extLst>
          </p:cNvPr>
          <p:cNvSpPr txBox="1"/>
          <p:nvPr/>
        </p:nvSpPr>
        <p:spPr>
          <a:xfrm>
            <a:off x="8622843" y="4312309"/>
            <a:ext cx="3143406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mul" sz="1400" b="1" dirty="0">
                <a:latin typeface="Oswald" pitchFamily="2" charset="-52"/>
              </a:rPr>
              <a:t>РЕБРОВА </a:t>
            </a:r>
            <a:endParaRPr lang="LID4096" sz="1400" b="1" dirty="0">
              <a:latin typeface="Oswald" pitchFamily="2" charset="-52"/>
            </a:endParaRPr>
          </a:p>
          <a:p>
            <a:r>
              <a:rPr lang="mul" sz="1400" b="1" dirty="0">
                <a:latin typeface="Oswald" pitchFamily="2" charset="-52"/>
              </a:rPr>
              <a:t>ЕКАТЕРИНА АЛЕКСАНДРОВНА</a:t>
            </a:r>
            <a:endParaRPr lang="LID4096" sz="1400" b="1" dirty="0">
              <a:latin typeface="Oswald" pitchFamily="2" charset="-52"/>
            </a:endParaRPr>
          </a:p>
          <a:p>
            <a:r>
              <a:rPr lang="mul" sz="1400" dirty="0">
                <a:latin typeface="Oswald" pitchFamily="2" charset="-52"/>
              </a:rPr>
              <a:t>Врач-невролог, врач спортивной медицины и ЛФК, персональный тренер ООО “ФИТНЕС ХОЛДИНГ”, член </a:t>
            </a:r>
            <a:r>
              <a:rPr lang="LID4096" sz="1400" dirty="0">
                <a:latin typeface="Oswald" pitchFamily="2" charset="-52"/>
              </a:rPr>
              <a:t>Российской</a:t>
            </a:r>
            <a:r>
              <a:rPr lang="mul" sz="1400" dirty="0">
                <a:latin typeface="Oswald" pitchFamily="2" charset="-52"/>
              </a:rPr>
              <a:t> ассоциации по спортивной медицине и реабилитации;</a:t>
            </a:r>
            <a:br>
              <a:rPr lang="ru-RU" sz="1400" dirty="0">
                <a:latin typeface="Oswald" pitchFamily="2" charset="-52"/>
              </a:rPr>
            </a:br>
            <a:r>
              <a:rPr lang="ru-RU" sz="1400" dirty="0">
                <a:latin typeface="Oswald" pitchFamily="2" charset="-52"/>
              </a:rPr>
              <a:t>19</a:t>
            </a:r>
            <a:r>
              <a:rPr lang="mul" sz="1400" dirty="0">
                <a:latin typeface="Oswald" pitchFamily="2" charset="-52"/>
              </a:rPr>
              <a:t>89</a:t>
            </a:r>
            <a:r>
              <a:rPr lang="ru-RU" sz="1400" dirty="0">
                <a:latin typeface="Oswald" pitchFamily="2" charset="-52"/>
              </a:rPr>
              <a:t>г.р., РФ, г.</a:t>
            </a:r>
            <a:r>
              <a:rPr lang="mul" sz="1400" dirty="0">
                <a:latin typeface="Oswald" pitchFamily="2" charset="-52"/>
              </a:rPr>
              <a:t> </a:t>
            </a:r>
            <a:r>
              <a:rPr lang="LID4096" sz="1400" dirty="0">
                <a:latin typeface="Oswald" pitchFamily="2" charset="-52"/>
              </a:rPr>
              <a:t>Орел</a:t>
            </a:r>
            <a:endParaRPr lang="ru-RU" sz="1400" dirty="0">
              <a:latin typeface="Oswald" pitchFamily="2" charset="-52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23A5C35F-2BAF-3D4B-ACCF-DC530FD2EB68}"/>
              </a:ext>
            </a:extLst>
          </p:cNvPr>
          <p:cNvSpPr txBox="1"/>
          <p:nvPr/>
        </p:nvSpPr>
        <p:spPr>
          <a:xfrm>
            <a:off x="2715171" y="1283221"/>
            <a:ext cx="266451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>
                <a:solidFill>
                  <a:srgbClr val="A72E87"/>
                </a:solidFill>
                <a:latin typeface="Oswald" pitchFamily="2" charset="-52"/>
              </a:rPr>
              <a:t>Руководитель проекта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BA8F5C6B-9DA1-054C-BDF6-066529B98D57}"/>
              </a:ext>
            </a:extLst>
          </p:cNvPr>
          <p:cNvSpPr txBox="1"/>
          <p:nvPr/>
        </p:nvSpPr>
        <p:spPr>
          <a:xfrm>
            <a:off x="516084" y="3539900"/>
            <a:ext cx="11340000" cy="40011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solidFill>
                  <a:srgbClr val="B9D04A"/>
                </a:solidFill>
                <a:latin typeface="Oswald" pitchFamily="2" charset="-52"/>
              </a:rPr>
              <a:t>Ключевые члены команды</a:t>
            </a:r>
          </a:p>
        </p:txBody>
      </p:sp>
      <p:pic>
        <p:nvPicPr>
          <p:cNvPr id="2" name="Рисунок 2">
            <a:extLst>
              <a:ext uri="{FF2B5EF4-FFF2-40B4-BE49-F238E27FC236}">
                <a16:creationId xmlns:a16="http://schemas.microsoft.com/office/drawing/2014/main" id="{97C46E67-78A0-C4BD-8DCD-6E8039ED091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409" y="1155240"/>
            <a:ext cx="1854464" cy="1854464"/>
          </a:xfrm>
          <a:prstGeom prst="rect">
            <a:avLst/>
          </a:prstGeom>
        </p:spPr>
      </p:pic>
      <p:pic>
        <p:nvPicPr>
          <p:cNvPr id="8" name="Рисунок 9">
            <a:extLst>
              <a:ext uri="{FF2B5EF4-FFF2-40B4-BE49-F238E27FC236}">
                <a16:creationId xmlns:a16="http://schemas.microsoft.com/office/drawing/2014/main" id="{54A173BB-BC53-5860-965A-B725965E90E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090" y="4352278"/>
            <a:ext cx="1955538" cy="1955538"/>
          </a:xfrm>
          <a:prstGeom prst="rect">
            <a:avLst/>
          </a:prstGeom>
        </p:spPr>
      </p:pic>
      <p:pic>
        <p:nvPicPr>
          <p:cNvPr id="10" name="Рисунок 17">
            <a:extLst>
              <a:ext uri="{FF2B5EF4-FFF2-40B4-BE49-F238E27FC236}">
                <a16:creationId xmlns:a16="http://schemas.microsoft.com/office/drawing/2014/main" id="{7A0294F1-59AC-C9DF-FACD-75FF5A76558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2294" y="4297859"/>
            <a:ext cx="1867280" cy="1867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17855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69994135-0F8D-E842-A692-39AD48CECA8E}"/>
              </a:ext>
            </a:extLst>
          </p:cNvPr>
          <p:cNvSpPr/>
          <p:nvPr/>
        </p:nvSpPr>
        <p:spPr>
          <a:xfrm>
            <a:off x="325821" y="252248"/>
            <a:ext cx="11698013" cy="6492497"/>
          </a:xfrm>
          <a:prstGeom prst="roundRect">
            <a:avLst>
              <a:gd name="adj" fmla="val 5834"/>
            </a:avLst>
          </a:prstGeom>
          <a:noFill/>
          <a:ln w="19050">
            <a:solidFill>
              <a:srgbClr val="A2369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0FA4AC9-FA2A-F546-B98E-179AC30F4925}"/>
              </a:ext>
            </a:extLst>
          </p:cNvPr>
          <p:cNvSpPr txBox="1"/>
          <p:nvPr/>
        </p:nvSpPr>
        <p:spPr>
          <a:xfrm>
            <a:off x="599090" y="588577"/>
            <a:ext cx="312136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>
                <a:solidFill>
                  <a:srgbClr val="A72E88"/>
                </a:solidFill>
                <a:latin typeface="Oswald" pitchFamily="2" charset="-52"/>
              </a:rPr>
              <a:t>Актуальность проекта</a:t>
            </a:r>
          </a:p>
        </p:txBody>
      </p:sp>
      <p:sp>
        <p:nvSpPr>
          <p:cNvPr id="8" name="Прямоугольник: скругленные углы 5">
            <a:extLst>
              <a:ext uri="{FF2B5EF4-FFF2-40B4-BE49-F238E27FC236}">
                <a16:creationId xmlns:a16="http://schemas.microsoft.com/office/drawing/2014/main" id="{9F6E69A9-5301-7B4E-92FA-1F8457768E3C}"/>
              </a:ext>
            </a:extLst>
          </p:cNvPr>
          <p:cNvSpPr/>
          <p:nvPr/>
        </p:nvSpPr>
        <p:spPr>
          <a:xfrm>
            <a:off x="704193" y="1659467"/>
            <a:ext cx="10731062" cy="4510105"/>
          </a:xfrm>
          <a:prstGeom prst="roundRect">
            <a:avLst>
              <a:gd name="adj" fmla="val 6704"/>
            </a:avLst>
          </a:prstGeom>
          <a:solidFill>
            <a:srgbClr val="A72E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D910EEE-BC29-304B-9E47-CEEC63703760}"/>
              </a:ext>
            </a:extLst>
          </p:cNvPr>
          <p:cNvSpPr txBox="1"/>
          <p:nvPr/>
        </p:nvSpPr>
        <p:spPr>
          <a:xfrm>
            <a:off x="1798370" y="1947782"/>
            <a:ext cx="9338190" cy="1200329"/>
          </a:xfrm>
          <a:prstGeom prst="rect">
            <a:avLst/>
          </a:prstGeom>
          <a:noFill/>
        </p:spPr>
        <p:txBody>
          <a:bodyPr wrap="square" rtlCol="0" anchor="t" anchorCtr="0">
            <a:spAutoFit/>
          </a:bodyPr>
          <a:lstStyle/>
          <a:p>
            <a:r>
              <a:rPr lang="mul" dirty="0">
                <a:solidFill>
                  <a:schemeClr val="bg1"/>
                </a:solidFill>
                <a:latin typeface="Oswald" pitchFamily="2" charset="-52"/>
              </a:rPr>
              <a:t>Оздоровительный фитнес, как способ профилактики различных заболеваний (ОДА, сердечно-сосудистых, гормональных и т.п.)  и предупредить преждевременное старение у женщин возрастом от 30 до 45 лет, работающих в государственных бюджетных учреждениях.</a:t>
            </a:r>
            <a:endParaRPr lang="LID4096" dirty="0">
              <a:solidFill>
                <a:schemeClr val="bg1"/>
              </a:solidFill>
              <a:latin typeface="Oswald" pitchFamily="2" charset="-52"/>
            </a:endParaRPr>
          </a:p>
          <a:p>
            <a:endParaRPr lang="ru-RU" dirty="0">
              <a:solidFill>
                <a:schemeClr val="bg1"/>
              </a:solidFill>
              <a:latin typeface="Oswald" pitchFamily="2" charset="-52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89DE830-45A8-874C-AFAB-3F5290048970}"/>
              </a:ext>
            </a:extLst>
          </p:cNvPr>
          <p:cNvSpPr txBox="1"/>
          <p:nvPr/>
        </p:nvSpPr>
        <p:spPr>
          <a:xfrm>
            <a:off x="1719749" y="3124870"/>
            <a:ext cx="933819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mul" dirty="0">
                <a:solidFill>
                  <a:schemeClr val="bg1"/>
                </a:solidFill>
                <a:latin typeface="Oswald" pitchFamily="2" charset="-52"/>
              </a:rPr>
              <a:t>Формирование и </a:t>
            </a:r>
            <a:r>
              <a:rPr lang="LID4096" dirty="0">
                <a:solidFill>
                  <a:schemeClr val="bg1"/>
                </a:solidFill>
                <a:latin typeface="Oswald" pitchFamily="2" charset="-52"/>
              </a:rPr>
              <a:t>поддержание</a:t>
            </a:r>
            <a:r>
              <a:rPr lang="mul" dirty="0">
                <a:solidFill>
                  <a:schemeClr val="bg1"/>
                </a:solidFill>
                <a:latin typeface="Oswald" pitchFamily="2" charset="-52"/>
              </a:rPr>
              <a:t> привычки к регулярным физическим нагрузкам и здоровому образу жизни, </a:t>
            </a:r>
            <a:r>
              <a:rPr lang="LID4096" dirty="0">
                <a:solidFill>
                  <a:schemeClr val="bg1"/>
                </a:solidFill>
                <a:latin typeface="Oswald" pitchFamily="2" charset="-52"/>
              </a:rPr>
              <a:t>оптимизация</a:t>
            </a:r>
            <a:r>
              <a:rPr lang="mul" dirty="0">
                <a:solidFill>
                  <a:schemeClr val="bg1"/>
                </a:solidFill>
                <a:latin typeface="Oswald" pitchFamily="2" charset="-52"/>
              </a:rPr>
              <a:t> </a:t>
            </a:r>
            <a:r>
              <a:rPr lang="LID4096" dirty="0">
                <a:solidFill>
                  <a:schemeClr val="bg1"/>
                </a:solidFill>
                <a:latin typeface="Oswald" pitchFamily="2" charset="-52"/>
              </a:rPr>
              <a:t>физических</a:t>
            </a:r>
            <a:r>
              <a:rPr lang="mul" dirty="0">
                <a:solidFill>
                  <a:schemeClr val="bg1"/>
                </a:solidFill>
                <a:latin typeface="Oswald" pitchFamily="2" charset="-52"/>
              </a:rPr>
              <a:t> нагрузок для успешного совмещение работы и досуговых оздоровительных мероприятий у женщин возрастом от 30 до 45 лет, </a:t>
            </a:r>
            <a:r>
              <a:rPr lang="LID4096" dirty="0">
                <a:solidFill>
                  <a:schemeClr val="bg1"/>
                </a:solidFill>
                <a:latin typeface="Oswald" pitchFamily="2" charset="-52"/>
              </a:rPr>
              <a:t>работающих</a:t>
            </a:r>
            <a:r>
              <a:rPr lang="mul" dirty="0">
                <a:solidFill>
                  <a:schemeClr val="bg1"/>
                </a:solidFill>
                <a:latin typeface="Oswald" pitchFamily="2" charset="-52"/>
              </a:rPr>
              <a:t> в государственных бюджетных учреждениях.</a:t>
            </a:r>
            <a:endParaRPr lang="ru-RU" dirty="0">
              <a:solidFill>
                <a:schemeClr val="bg1"/>
              </a:solidFill>
              <a:latin typeface="Oswald" pitchFamily="2" charset="-52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E56765F-582D-8346-8EDF-C67D0745B7AB}"/>
              </a:ext>
            </a:extLst>
          </p:cNvPr>
          <p:cNvSpPr txBox="1"/>
          <p:nvPr/>
        </p:nvSpPr>
        <p:spPr>
          <a:xfrm>
            <a:off x="1719749" y="4516341"/>
            <a:ext cx="933819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mul" dirty="0">
                <a:solidFill>
                  <a:schemeClr val="bg1"/>
                </a:solidFill>
                <a:latin typeface="Oswald" pitchFamily="2" charset="-52"/>
              </a:rPr>
              <a:t>Формат фитнес-тура позволяет не только сменить обстановку и улучшить физическую форму, но и провести время активно и полезно, познакомиться с единомышленниками. А так же прекрасные природные условия, свежий воздух, здоровое питание и разнообразные активности способствуют восстановлению энергии и снятию стресса.</a:t>
            </a:r>
            <a:endParaRPr lang="ru-RU" dirty="0">
              <a:solidFill>
                <a:schemeClr val="bg1"/>
              </a:solidFill>
              <a:latin typeface="Oswald" pitchFamily="2" charset="-52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3C306F3-43A5-3A4C-BCD8-D0207E3A747A}"/>
              </a:ext>
            </a:extLst>
          </p:cNvPr>
          <p:cNvSpPr txBox="1"/>
          <p:nvPr/>
        </p:nvSpPr>
        <p:spPr>
          <a:xfrm>
            <a:off x="985500" y="1868313"/>
            <a:ext cx="62228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b="1" dirty="0">
                <a:solidFill>
                  <a:schemeClr val="bg1"/>
                </a:solidFill>
                <a:latin typeface="Oswald" pitchFamily="2" charset="-52"/>
              </a:rPr>
              <a:t>1</a:t>
            </a:r>
            <a:r>
              <a:rPr lang="ru-RU" sz="5400" b="1" dirty="0">
                <a:solidFill>
                  <a:schemeClr val="bg1"/>
                </a:solidFill>
                <a:latin typeface="Oswald" pitchFamily="2" charset="-52"/>
              </a:rPr>
              <a:t>.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7CF2911-A4F6-6F4B-94D7-5D790B8B48F4}"/>
              </a:ext>
            </a:extLst>
          </p:cNvPr>
          <p:cNvSpPr txBox="1"/>
          <p:nvPr/>
        </p:nvSpPr>
        <p:spPr>
          <a:xfrm>
            <a:off x="1010901" y="3136288"/>
            <a:ext cx="70884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400" b="1" dirty="0">
                <a:solidFill>
                  <a:schemeClr val="bg1"/>
                </a:solidFill>
                <a:latin typeface="Oswald" pitchFamily="2" charset="-52"/>
              </a:rPr>
              <a:t>2.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160AB43A-6FF0-EC46-A91F-70C0BBFB8398}"/>
              </a:ext>
            </a:extLst>
          </p:cNvPr>
          <p:cNvSpPr txBox="1"/>
          <p:nvPr/>
        </p:nvSpPr>
        <p:spPr>
          <a:xfrm>
            <a:off x="1010901" y="4613109"/>
            <a:ext cx="70884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b="1" dirty="0">
                <a:solidFill>
                  <a:schemeClr val="bg1"/>
                </a:solidFill>
                <a:latin typeface="Oswald" pitchFamily="2" charset="-52"/>
              </a:rPr>
              <a:t>3.</a:t>
            </a:r>
          </a:p>
        </p:txBody>
      </p:sp>
    </p:spTree>
    <p:extLst>
      <p:ext uri="{BB962C8B-B14F-4D97-AF65-F5344CB8AC3E}">
        <p14:creationId xmlns:p14="http://schemas.microsoft.com/office/powerpoint/2010/main" val="30535551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圆角矩形 47"/>
          <p:cNvSpPr/>
          <p:nvPr/>
        </p:nvSpPr>
        <p:spPr>
          <a:xfrm>
            <a:off x="490038" y="1185038"/>
            <a:ext cx="4939306" cy="707886"/>
          </a:xfrm>
          <a:prstGeom prst="roundRect">
            <a:avLst>
              <a:gd name="adj" fmla="val 3743"/>
            </a:avLst>
          </a:prstGeom>
          <a:solidFill>
            <a:schemeClr val="bg1"/>
          </a:solidFill>
          <a:ln w="3175" cap="flat" cmpd="sng" algn="ctr">
            <a:noFill/>
            <a:prstDash val="solid"/>
            <a:miter lim="800000"/>
          </a:ln>
          <a:effectLst>
            <a:outerShdw blurRad="139700" dist="88900" dir="2700000" algn="tl" rotWithShape="0">
              <a:prstClr val="black">
                <a:alpha val="14000"/>
              </a:prstClr>
            </a:outerShdw>
          </a:effectLst>
        </p:spPr>
        <p:txBody>
          <a:bodyPr rtlCol="0" anchor="ctr"/>
          <a:lstStyle/>
          <a:p>
            <a:pPr marL="447675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400" b="1" i="0" u="none" strike="noStrike" kern="0" cap="none" spc="0" normalizeH="0" baseline="0" noProof="0" dirty="0">
              <a:ln>
                <a:noFill/>
              </a:ln>
              <a:solidFill>
                <a:srgbClr val="BD64A8"/>
              </a:solidFill>
              <a:effectLst/>
              <a:uLnTx/>
              <a:uFillTx/>
              <a:latin typeface="Oswald" pitchFamily="2" charset="-52"/>
              <a:ea typeface="Cambria" panose="02040503050406030204" pitchFamily="18" charset="0"/>
              <a:cs typeface="Arial" panose="020B0604020202020204" pitchFamily="34" charset="0"/>
            </a:endParaRPr>
          </a:p>
        </p:txBody>
      </p:sp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69994135-0F8D-E842-A692-39AD48CECA8E}"/>
              </a:ext>
            </a:extLst>
          </p:cNvPr>
          <p:cNvSpPr/>
          <p:nvPr/>
        </p:nvSpPr>
        <p:spPr>
          <a:xfrm>
            <a:off x="325821" y="252248"/>
            <a:ext cx="11698013" cy="6492497"/>
          </a:xfrm>
          <a:prstGeom prst="roundRect">
            <a:avLst>
              <a:gd name="adj" fmla="val 5834"/>
            </a:avLst>
          </a:prstGeom>
          <a:noFill/>
          <a:ln w="19050">
            <a:solidFill>
              <a:srgbClr val="A2369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30BFE4FB-DBD4-3046-8961-57C86C99613F}"/>
              </a:ext>
            </a:extLst>
          </p:cNvPr>
          <p:cNvSpPr txBox="1"/>
          <p:nvPr/>
        </p:nvSpPr>
        <p:spPr>
          <a:xfrm>
            <a:off x="4636928" y="532865"/>
            <a:ext cx="281519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>
                <a:solidFill>
                  <a:srgbClr val="A72E88"/>
                </a:solidFill>
                <a:latin typeface="Oswald" pitchFamily="2" charset="-52"/>
              </a:rPr>
              <a:t>Целевая аудитория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7A3FE0D1-C6A5-C04E-AEFC-D4902E28A74D}"/>
              </a:ext>
            </a:extLst>
          </p:cNvPr>
          <p:cNvSpPr txBox="1"/>
          <p:nvPr/>
        </p:nvSpPr>
        <p:spPr>
          <a:xfrm>
            <a:off x="630391" y="1185038"/>
            <a:ext cx="11071571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285750" indent="-285750" algn="ctr">
              <a:buClr>
                <a:srgbClr val="A72E87"/>
              </a:buClr>
              <a:buFont typeface="Arial" panose="020B0604020202020204" pitchFamily="34" charset="0"/>
              <a:buChar char="•"/>
            </a:pPr>
            <a:r>
              <a:rPr lang="mul" dirty="0">
                <a:latin typeface="Oswald" pitchFamily="2" charset="-52"/>
              </a:rPr>
              <a:t>Женщины возрастом от 30 до 45 лет, работающие в государственных бюджетных учреждениях</a:t>
            </a:r>
            <a:endParaRPr lang="LID4096" dirty="0">
              <a:latin typeface="Oswald" pitchFamily="2" charset="-52"/>
            </a:endParaRPr>
          </a:p>
          <a:p>
            <a:pPr algn="ctr">
              <a:buClr>
                <a:srgbClr val="A72E87"/>
              </a:buClr>
            </a:pPr>
            <a:r>
              <a:rPr lang="mul" dirty="0">
                <a:latin typeface="Oswald" pitchFamily="2" charset="-52"/>
              </a:rPr>
              <a:t> (от 20 до 30 человек в одном фитнес-туре)</a:t>
            </a:r>
            <a:endParaRPr lang="LID4096" dirty="0">
              <a:solidFill>
                <a:schemeClr val="bg1"/>
              </a:solidFill>
              <a:latin typeface="Oswald" pitchFamily="2" charset="-52"/>
            </a:endParaRPr>
          </a:p>
        </p:txBody>
      </p:sp>
      <p:pic>
        <p:nvPicPr>
          <p:cNvPr id="6" name="Рисунок 7">
            <a:extLst>
              <a:ext uri="{FF2B5EF4-FFF2-40B4-BE49-F238E27FC236}">
                <a16:creationId xmlns:a16="http://schemas.microsoft.com/office/drawing/2014/main" id="{9FD66DF3-404E-E0A7-32FB-BF79428AEA3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4284" y="1966165"/>
            <a:ext cx="5260482" cy="4158954"/>
          </a:xfrm>
          <a:prstGeom prst="rect">
            <a:avLst/>
          </a:prstGeom>
        </p:spPr>
      </p:pic>
      <p:sp>
        <p:nvSpPr>
          <p:cNvPr id="8" name="Стрелка: вправо 7">
            <a:extLst>
              <a:ext uri="{FF2B5EF4-FFF2-40B4-BE49-F238E27FC236}">
                <a16:creationId xmlns:a16="http://schemas.microsoft.com/office/drawing/2014/main" id="{D734E7C2-70E5-7F52-6A60-81540F651921}"/>
              </a:ext>
            </a:extLst>
          </p:cNvPr>
          <p:cNvSpPr/>
          <p:nvPr/>
        </p:nvSpPr>
        <p:spPr>
          <a:xfrm>
            <a:off x="897898" y="3395504"/>
            <a:ext cx="2061793" cy="923330"/>
          </a:xfrm>
          <a:prstGeom prst="rightArrow">
            <a:avLst>
              <a:gd name="adj1" fmla="val 64740"/>
              <a:gd name="adj2" fmla="val 92379"/>
            </a:avLst>
          </a:prstGeom>
          <a:solidFill>
            <a:srgbClr val="A72E87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3252227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69994135-0F8D-E842-A692-39AD48CECA8E}"/>
              </a:ext>
            </a:extLst>
          </p:cNvPr>
          <p:cNvSpPr/>
          <p:nvPr/>
        </p:nvSpPr>
        <p:spPr>
          <a:xfrm>
            <a:off x="325821" y="252248"/>
            <a:ext cx="11698013" cy="6492497"/>
          </a:xfrm>
          <a:prstGeom prst="roundRect">
            <a:avLst>
              <a:gd name="adj" fmla="val 5834"/>
            </a:avLst>
          </a:prstGeom>
          <a:noFill/>
          <a:ln w="19050">
            <a:solidFill>
              <a:srgbClr val="A2369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8FD9C88-5035-B741-9EF2-4D25C8FCEB64}"/>
              </a:ext>
            </a:extLst>
          </p:cNvPr>
          <p:cNvSpPr txBox="1"/>
          <p:nvPr/>
        </p:nvSpPr>
        <p:spPr>
          <a:xfrm>
            <a:off x="599090" y="588577"/>
            <a:ext cx="478207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>
                <a:solidFill>
                  <a:srgbClr val="A72E88"/>
                </a:solidFill>
                <a:latin typeface="Oswald" pitchFamily="2" charset="-52"/>
              </a:rPr>
              <a:t>Стадия проекта. Зрелость проекта</a:t>
            </a:r>
          </a:p>
        </p:txBody>
      </p:sp>
      <p:sp>
        <p:nvSpPr>
          <p:cNvPr id="8" name="Овал 2">
            <a:extLst>
              <a:ext uri="{FF2B5EF4-FFF2-40B4-BE49-F238E27FC236}">
                <a16:creationId xmlns:a16="http://schemas.microsoft.com/office/drawing/2014/main" id="{A17177B6-1C68-8E47-9657-8BC211F975BA}"/>
              </a:ext>
            </a:extLst>
          </p:cNvPr>
          <p:cNvSpPr/>
          <p:nvPr/>
        </p:nvSpPr>
        <p:spPr>
          <a:xfrm>
            <a:off x="733245" y="1329968"/>
            <a:ext cx="239283" cy="239283"/>
          </a:xfrm>
          <a:prstGeom prst="ellipse">
            <a:avLst/>
          </a:prstGeom>
          <a:solidFill>
            <a:srgbClr val="A72E8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624978" y="1989699"/>
            <a:ext cx="270939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spcBef>
                <a:spcPts val="1200"/>
              </a:spcBef>
              <a:buClr>
                <a:schemeClr val="tx2">
                  <a:lumMod val="75000"/>
                </a:schemeClr>
              </a:buClr>
              <a:buFont typeface="Wingdings" panose="05000000000000000000" pitchFamily="2" charset="2"/>
              <a:buChar char="ü"/>
            </a:pPr>
            <a:r>
              <a:rPr lang="ru-RU" sz="2000" dirty="0">
                <a:solidFill>
                  <a:schemeClr val="tx2">
                    <a:lumMod val="75000"/>
                  </a:schemeClr>
                </a:solidFill>
                <a:latin typeface="Oswald" pitchFamily="2" charset="-52"/>
              </a:rPr>
              <a:t>продумана архитектура</a:t>
            </a:r>
          </a:p>
        </p:txBody>
      </p:sp>
      <p:sp>
        <p:nvSpPr>
          <p:cNvPr id="20" name="Прямоугольник 19"/>
          <p:cNvSpPr/>
          <p:nvPr/>
        </p:nvSpPr>
        <p:spPr>
          <a:xfrm>
            <a:off x="659042" y="2748865"/>
            <a:ext cx="233108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spcBef>
                <a:spcPts val="1200"/>
              </a:spcBef>
              <a:buClr>
                <a:schemeClr val="tx2">
                  <a:lumMod val="75000"/>
                </a:schemeClr>
              </a:buClr>
              <a:buFont typeface="Wingdings" panose="05000000000000000000" pitchFamily="2" charset="2"/>
              <a:buChar char="ü"/>
            </a:pPr>
            <a:r>
              <a:rPr lang="ru-RU" sz="2000" dirty="0">
                <a:solidFill>
                  <a:schemeClr val="tx2">
                    <a:lumMod val="75000"/>
                  </a:schemeClr>
                </a:solidFill>
                <a:latin typeface="Oswald" pitchFamily="2" charset="-52"/>
              </a:rPr>
              <a:t>разработан логотип</a:t>
            </a:r>
          </a:p>
        </p:txBody>
      </p:sp>
      <p:sp>
        <p:nvSpPr>
          <p:cNvPr id="23" name="Прямоугольник 22"/>
          <p:cNvSpPr/>
          <p:nvPr/>
        </p:nvSpPr>
        <p:spPr>
          <a:xfrm>
            <a:off x="671660" y="3508031"/>
            <a:ext cx="210987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spcBef>
                <a:spcPts val="1200"/>
              </a:spcBef>
              <a:buClr>
                <a:schemeClr val="tx2">
                  <a:lumMod val="75000"/>
                </a:schemeClr>
              </a:buClr>
              <a:buFont typeface="Wingdings" panose="05000000000000000000" pitchFamily="2" charset="2"/>
              <a:buChar char="ü"/>
            </a:pPr>
            <a:r>
              <a:rPr lang="ru-RU" sz="2000" dirty="0">
                <a:solidFill>
                  <a:schemeClr val="tx2">
                    <a:lumMod val="75000"/>
                  </a:schemeClr>
                </a:solidFill>
                <a:latin typeface="Oswald" pitchFamily="2" charset="-52"/>
              </a:rPr>
              <a:t>собрана команда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1073680" y="1230333"/>
            <a:ext cx="256698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mul" sz="2400" dirty="0"/>
              <a:t>ИДЕЯ</a:t>
            </a:r>
            <a:endParaRPr lang="ru-RU" sz="2400" dirty="0"/>
          </a:p>
        </p:txBody>
      </p:sp>
      <p:sp>
        <p:nvSpPr>
          <p:cNvPr id="25" name="Прямоугольник 24"/>
          <p:cNvSpPr/>
          <p:nvPr/>
        </p:nvSpPr>
        <p:spPr>
          <a:xfrm>
            <a:off x="671660" y="4257510"/>
            <a:ext cx="219002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spcBef>
                <a:spcPts val="1200"/>
              </a:spcBef>
              <a:buClr>
                <a:schemeClr val="tx2">
                  <a:lumMod val="75000"/>
                </a:schemeClr>
              </a:buClr>
              <a:buFont typeface="Wingdings" panose="05000000000000000000" pitchFamily="2" charset="2"/>
              <a:buChar char="ü"/>
            </a:pPr>
            <a:r>
              <a:rPr lang="ru-RU" sz="2000" dirty="0">
                <a:solidFill>
                  <a:schemeClr val="tx2">
                    <a:lumMod val="75000"/>
                  </a:schemeClr>
                </a:solidFill>
                <a:latin typeface="Oswald" pitchFamily="2" charset="-52"/>
              </a:rPr>
              <a:t>понятны ресурсы</a:t>
            </a:r>
          </a:p>
        </p:txBody>
      </p:sp>
      <p:pic>
        <p:nvPicPr>
          <p:cNvPr id="7" name="Рисунок 9">
            <a:extLst>
              <a:ext uri="{FF2B5EF4-FFF2-40B4-BE49-F238E27FC236}">
                <a16:creationId xmlns:a16="http://schemas.microsoft.com/office/drawing/2014/main" id="{07F727C4-D833-5108-E97A-7B7195A701B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7506" y="1890712"/>
            <a:ext cx="6838950" cy="3076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677861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69994135-0F8D-E842-A692-39AD48CECA8E}"/>
              </a:ext>
            </a:extLst>
          </p:cNvPr>
          <p:cNvSpPr/>
          <p:nvPr/>
        </p:nvSpPr>
        <p:spPr>
          <a:xfrm>
            <a:off x="325821" y="252248"/>
            <a:ext cx="11698013" cy="6492497"/>
          </a:xfrm>
          <a:prstGeom prst="roundRect">
            <a:avLst>
              <a:gd name="adj" fmla="val 5834"/>
            </a:avLst>
          </a:prstGeom>
          <a:noFill/>
          <a:ln w="19050">
            <a:solidFill>
              <a:srgbClr val="A2369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4D0987B-83B4-AA46-BFCD-AB6618EC16FA}"/>
              </a:ext>
            </a:extLst>
          </p:cNvPr>
          <p:cNvSpPr txBox="1"/>
          <p:nvPr/>
        </p:nvSpPr>
        <p:spPr>
          <a:xfrm>
            <a:off x="599090" y="588577"/>
            <a:ext cx="234000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>
                <a:solidFill>
                  <a:srgbClr val="A72E88"/>
                </a:solidFill>
                <a:latin typeface="Oswald" pitchFamily="2" charset="-52"/>
              </a:rPr>
              <a:t>Миссия проекта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D9C69FB-0247-0B45-B74E-CC7C827B27CE}"/>
              </a:ext>
            </a:extLst>
          </p:cNvPr>
          <p:cNvSpPr txBox="1"/>
          <p:nvPr/>
        </p:nvSpPr>
        <p:spPr>
          <a:xfrm>
            <a:off x="1420962" y="1293686"/>
            <a:ext cx="998454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hangingPunct="0"/>
            <a:r>
              <a:rPr lang="ru-RU" kern="100" dirty="0">
                <a:solidFill>
                  <a:srgbClr val="000000"/>
                </a:solidFill>
                <a:latin typeface="Oswald" pitchFamily="2" charset="-52"/>
                <a:ea typeface="SimSun" panose="02010600030101010101" pitchFamily="2" charset="-122"/>
                <a:cs typeface="Times New Roman" panose="02020603050405020304" pitchFamily="18" charset="0"/>
              </a:rPr>
              <a:t>СВОЕВРЕМЕННАЯ</a:t>
            </a:r>
            <a:r>
              <a:rPr lang="ru-RU" sz="1800" kern="100" dirty="0">
                <a:solidFill>
                  <a:srgbClr val="000000"/>
                </a:solidFill>
                <a:effectLst/>
                <a:latin typeface="Oswald" pitchFamily="2" charset="-52"/>
                <a:ea typeface="SimSun" panose="02010600030101010101" pitchFamily="2" charset="-122"/>
                <a:cs typeface="Times New Roman" panose="02020603050405020304" pitchFamily="18" charset="0"/>
              </a:rPr>
              <a:t> ПРОФИЛАКТИКА</a:t>
            </a:r>
            <a:r>
              <a:rPr lang="mul" sz="1800" kern="100" dirty="0">
                <a:solidFill>
                  <a:srgbClr val="000000"/>
                </a:solidFill>
                <a:effectLst/>
                <a:latin typeface="Oswald" pitchFamily="2" charset="-52"/>
                <a:ea typeface="SimSun" panose="02010600030101010101" pitchFamily="2" charset="-122"/>
                <a:cs typeface="Times New Roman" panose="02020603050405020304" pitchFamily="18" charset="0"/>
              </a:rPr>
              <a:t>, </a:t>
            </a:r>
            <a:r>
              <a:rPr lang="ru-RU" sz="1800" kern="100" dirty="0">
                <a:solidFill>
                  <a:srgbClr val="000000"/>
                </a:solidFill>
                <a:effectLst/>
                <a:latin typeface="Oswald" pitchFamily="2" charset="-52"/>
                <a:ea typeface="SimSun" panose="02010600030101010101" pitchFamily="2" charset="-122"/>
                <a:cs typeface="Times New Roman" panose="02020603050405020304" pitchFamily="18" charset="0"/>
              </a:rPr>
              <a:t>КОРРЕКЦИЯ </a:t>
            </a:r>
            <a:r>
              <a:rPr lang="mul" sz="1800" kern="100" dirty="0">
                <a:solidFill>
                  <a:srgbClr val="000000"/>
                </a:solidFill>
                <a:effectLst/>
                <a:latin typeface="Oswald" pitchFamily="2" charset="-52"/>
                <a:ea typeface="SimSun" panose="02010600030101010101" pitchFamily="2" charset="-122"/>
                <a:cs typeface="Times New Roman" panose="02020603050405020304" pitchFamily="18" charset="0"/>
              </a:rPr>
              <a:t>ФИЗИОЛОГИЧЕСКИХ НАРУШЕНИЙ, ПРЕДУПРЕЖДЕНИЕ </a:t>
            </a:r>
            <a:r>
              <a:rPr lang="LID4096" sz="1800" kern="100" dirty="0">
                <a:solidFill>
                  <a:srgbClr val="000000"/>
                </a:solidFill>
                <a:effectLst/>
                <a:latin typeface="Oswald" pitchFamily="2" charset="-52"/>
                <a:ea typeface="SimSun" panose="02010600030101010101" pitchFamily="2" charset="-122"/>
                <a:cs typeface="Times New Roman" panose="02020603050405020304" pitchFamily="18" charset="0"/>
              </a:rPr>
              <a:t>ПРЕЖДЕВРЕМЕННОГО</a:t>
            </a:r>
            <a:r>
              <a:rPr lang="mul" sz="1800" kern="100" dirty="0">
                <a:solidFill>
                  <a:srgbClr val="000000"/>
                </a:solidFill>
                <a:effectLst/>
                <a:latin typeface="Oswald" pitchFamily="2" charset="-52"/>
                <a:ea typeface="SimSun" panose="02010600030101010101" pitchFamily="2" charset="-122"/>
                <a:cs typeface="Times New Roman" panose="02020603050405020304" pitchFamily="18" charset="0"/>
              </a:rPr>
              <a:t> СТАРЕНИЯ У ЖЕНЩИН СРЕДНЕГО ВОЗРАСТА</a:t>
            </a:r>
            <a:endParaRPr lang="ru-RU" sz="1800" kern="100" dirty="0">
              <a:solidFill>
                <a:srgbClr val="000000"/>
              </a:solidFill>
              <a:effectLst/>
              <a:latin typeface="Oswald" pitchFamily="2" charset="-52"/>
              <a:ea typeface="SimSun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278B6A2-483B-5041-9AAB-37FF081A67F6}"/>
              </a:ext>
            </a:extLst>
          </p:cNvPr>
          <p:cNvSpPr txBox="1"/>
          <p:nvPr/>
        </p:nvSpPr>
        <p:spPr>
          <a:xfrm>
            <a:off x="657571" y="2853091"/>
            <a:ext cx="58862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dirty="0">
                <a:ln w="18415" cmpd="sng">
                  <a:solidFill>
                    <a:srgbClr val="A72E87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Oswald" pitchFamily="2" charset="-52"/>
              </a:rPr>
              <a:t>1</a:t>
            </a:r>
            <a:r>
              <a:rPr lang="ru-RU" sz="5400" dirty="0">
                <a:ln w="18415" cmpd="sng">
                  <a:solidFill>
                    <a:srgbClr val="A72E87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Oswald" pitchFamily="2" charset="-52"/>
              </a:rPr>
              <a:t>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1ED018C-C8C8-FC47-9904-8EE67C111AE9}"/>
              </a:ext>
            </a:extLst>
          </p:cNvPr>
          <p:cNvSpPr txBox="1"/>
          <p:nvPr/>
        </p:nvSpPr>
        <p:spPr>
          <a:xfrm>
            <a:off x="657571" y="4000210"/>
            <a:ext cx="64472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400" dirty="0">
                <a:ln w="18415" cmpd="sng">
                  <a:solidFill>
                    <a:srgbClr val="A72E87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Oswald" pitchFamily="2" charset="-52"/>
              </a:rPr>
              <a:t>2.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D3663EC-3DC1-1547-9D13-5F13AA9CB760}"/>
              </a:ext>
            </a:extLst>
          </p:cNvPr>
          <p:cNvSpPr txBox="1"/>
          <p:nvPr/>
        </p:nvSpPr>
        <p:spPr>
          <a:xfrm>
            <a:off x="657571" y="5159561"/>
            <a:ext cx="64472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400" dirty="0">
                <a:ln w="18415" cmpd="sng">
                  <a:solidFill>
                    <a:srgbClr val="A72E87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Oswald" pitchFamily="2" charset="-52"/>
              </a:rPr>
              <a:t>3.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03A1142-CF42-E546-891A-29A412372602}"/>
              </a:ext>
            </a:extLst>
          </p:cNvPr>
          <p:cNvSpPr txBox="1"/>
          <p:nvPr/>
        </p:nvSpPr>
        <p:spPr>
          <a:xfrm>
            <a:off x="5959428" y="2892011"/>
            <a:ext cx="58862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dirty="0">
                <a:ln w="18415" cmpd="sng">
                  <a:solidFill>
                    <a:srgbClr val="B9D04A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Oswald" pitchFamily="2" charset="-52"/>
              </a:rPr>
              <a:t>1</a:t>
            </a:r>
            <a:r>
              <a:rPr lang="ru-RU" sz="5400" dirty="0">
                <a:ln w="18415" cmpd="sng">
                  <a:solidFill>
                    <a:srgbClr val="B9D04A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Oswald" pitchFamily="2" charset="-52"/>
              </a:rPr>
              <a:t>.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7C7FB12-663E-BB45-B0AE-A412BADB16B3}"/>
              </a:ext>
            </a:extLst>
          </p:cNvPr>
          <p:cNvSpPr txBox="1"/>
          <p:nvPr/>
        </p:nvSpPr>
        <p:spPr>
          <a:xfrm>
            <a:off x="5959428" y="3972810"/>
            <a:ext cx="64472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400" dirty="0">
                <a:ln w="18415" cmpd="sng">
                  <a:solidFill>
                    <a:srgbClr val="B9D04A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Oswald" pitchFamily="2" charset="-52"/>
              </a:rPr>
              <a:t>2.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6AF7BDC-95D7-3642-91FF-A8B00E650BBC}"/>
              </a:ext>
            </a:extLst>
          </p:cNvPr>
          <p:cNvSpPr txBox="1"/>
          <p:nvPr/>
        </p:nvSpPr>
        <p:spPr>
          <a:xfrm>
            <a:off x="5959428" y="5159561"/>
            <a:ext cx="64472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400" dirty="0">
                <a:ln w="18415" cmpd="sng">
                  <a:solidFill>
                    <a:srgbClr val="B9D04A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Oswald" pitchFamily="2" charset="-52"/>
              </a:rPr>
              <a:t>3.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BA06FC8-20DC-1442-B6F9-1D752E470FFA}"/>
              </a:ext>
            </a:extLst>
          </p:cNvPr>
          <p:cNvSpPr txBox="1"/>
          <p:nvPr/>
        </p:nvSpPr>
        <p:spPr>
          <a:xfrm>
            <a:off x="599090" y="2271580"/>
            <a:ext cx="2340000" cy="523220"/>
          </a:xfrm>
          <a:prstGeom prst="rect">
            <a:avLst/>
          </a:prstGeom>
          <a:solidFill>
            <a:srgbClr val="A72E87"/>
          </a:solidFill>
        </p:spPr>
        <p:txBody>
          <a:bodyPr wrap="square" rtlCol="0">
            <a:spAutoFit/>
          </a:bodyPr>
          <a:lstStyle/>
          <a:p>
            <a:r>
              <a:rPr lang="ru-RU" sz="2800" dirty="0">
                <a:solidFill>
                  <a:schemeClr val="bg1"/>
                </a:solidFill>
                <a:latin typeface="Oswald" pitchFamily="2" charset="-52"/>
              </a:rPr>
              <a:t>ЦЕЛИ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5EAEF22A-80F6-934F-814E-7A34502A8484}"/>
              </a:ext>
            </a:extLst>
          </p:cNvPr>
          <p:cNvSpPr txBox="1"/>
          <p:nvPr/>
        </p:nvSpPr>
        <p:spPr>
          <a:xfrm>
            <a:off x="1334476" y="2944477"/>
            <a:ext cx="435115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latin typeface="Oswald" pitchFamily="2" charset="-52"/>
              </a:rPr>
              <a:t>Улучшение </a:t>
            </a:r>
            <a:r>
              <a:rPr lang="mul" dirty="0">
                <a:latin typeface="Oswald" pitchFamily="2" charset="-52"/>
              </a:rPr>
              <a:t>физических показателей: выносливости, ловкости, гибкости, координации.</a:t>
            </a:r>
            <a:endParaRPr lang="ru-RU" dirty="0">
              <a:latin typeface="Oswald" pitchFamily="2" charset="-52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6BA45BA0-D4B1-6C43-A815-242F5EBF451D}"/>
              </a:ext>
            </a:extLst>
          </p:cNvPr>
          <p:cNvSpPr txBox="1"/>
          <p:nvPr/>
        </p:nvSpPr>
        <p:spPr>
          <a:xfrm>
            <a:off x="1334476" y="4000210"/>
            <a:ext cx="420012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latin typeface="Oswald" pitchFamily="2" charset="-52"/>
              </a:rPr>
              <a:t>Профилактика возрастных изменений: замедление процессов старения </a:t>
            </a:r>
            <a:r>
              <a:rPr lang="mul" dirty="0">
                <a:latin typeface="Oswald" pitchFamily="2" charset="-52"/>
              </a:rPr>
              <a:t>организма,</a:t>
            </a:r>
            <a:r>
              <a:rPr lang="ru-RU" dirty="0">
                <a:latin typeface="Oswald" pitchFamily="2" charset="-52"/>
              </a:rPr>
              <a:t> снижение риска </a:t>
            </a:r>
            <a:r>
              <a:rPr lang="mul" dirty="0">
                <a:latin typeface="Oswald" pitchFamily="2" charset="-52"/>
              </a:rPr>
              <a:t>появления избыточного веса.</a:t>
            </a:r>
            <a:endParaRPr lang="LID4096" dirty="0">
              <a:latin typeface="Oswald" pitchFamily="2" charset="-52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DA02AC18-941A-574F-8D29-652E047DEC2E}"/>
              </a:ext>
            </a:extLst>
          </p:cNvPr>
          <p:cNvSpPr txBox="1"/>
          <p:nvPr/>
        </p:nvSpPr>
        <p:spPr>
          <a:xfrm>
            <a:off x="1334476" y="5058077"/>
            <a:ext cx="3955797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latin typeface="Oswald" pitchFamily="2" charset="-52"/>
              </a:rPr>
              <a:t>Поддержание активной социальной жизни </a:t>
            </a:r>
            <a:r>
              <a:rPr lang="mul" dirty="0">
                <a:latin typeface="Oswald" pitchFamily="2" charset="-52"/>
              </a:rPr>
              <a:t>женщин среднего возраста, возможность разнообразить досуг и </a:t>
            </a:r>
            <a:r>
              <a:rPr lang="LID4096" dirty="0">
                <a:latin typeface="Oswald" pitchFamily="2" charset="-52"/>
              </a:rPr>
              <a:t>попробовать</a:t>
            </a:r>
            <a:r>
              <a:rPr lang="mul" dirty="0">
                <a:latin typeface="Oswald" pitchFamily="2" charset="-52"/>
              </a:rPr>
              <a:t> физические активности </a:t>
            </a:r>
            <a:r>
              <a:rPr lang="LID4096" dirty="0">
                <a:latin typeface="Oswald" pitchFamily="2" charset="-52"/>
              </a:rPr>
              <a:t>различной</a:t>
            </a:r>
            <a:r>
              <a:rPr lang="mul" dirty="0">
                <a:latin typeface="Oswald" pitchFamily="2" charset="-52"/>
              </a:rPr>
              <a:t> направленности.</a:t>
            </a:r>
            <a:endParaRPr lang="LID4096" dirty="0">
              <a:latin typeface="Oswald" pitchFamily="2" charset="-52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BEC083BC-A197-F644-8276-D16BE958C6FF}"/>
              </a:ext>
            </a:extLst>
          </p:cNvPr>
          <p:cNvSpPr txBox="1"/>
          <p:nvPr/>
        </p:nvSpPr>
        <p:spPr>
          <a:xfrm>
            <a:off x="6669845" y="2998664"/>
            <a:ext cx="520291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latin typeface="Oswald" pitchFamily="2" charset="-52"/>
              </a:rPr>
              <a:t>Ознакомить участников с </a:t>
            </a:r>
            <a:r>
              <a:rPr lang="mul" dirty="0">
                <a:latin typeface="Oswald" pitchFamily="2" charset="-52"/>
              </a:rPr>
              <a:t>физическими нагрузками различной направленности, основами здорового питания и психологией отношений.</a:t>
            </a:r>
            <a:endParaRPr lang="ru-RU" dirty="0">
              <a:latin typeface="Oswald" pitchFamily="2" charset="-52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13142D69-389E-FA41-B6F5-C90265FC495B}"/>
              </a:ext>
            </a:extLst>
          </p:cNvPr>
          <p:cNvSpPr txBox="1"/>
          <p:nvPr/>
        </p:nvSpPr>
        <p:spPr>
          <a:xfrm>
            <a:off x="6669845" y="4091866"/>
            <a:ext cx="475438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mul" dirty="0">
                <a:latin typeface="Oswald" pitchFamily="2" charset="-52"/>
              </a:rPr>
              <a:t>Обучить, скорректировать</a:t>
            </a:r>
            <a:r>
              <a:rPr lang="ru-RU" dirty="0">
                <a:latin typeface="Oswald" pitchFamily="2" charset="-52"/>
              </a:rPr>
              <a:t> участников </a:t>
            </a:r>
            <a:r>
              <a:rPr lang="mul" dirty="0">
                <a:latin typeface="Oswald" pitchFamily="2" charset="-52"/>
              </a:rPr>
              <a:t>правильной технике выполнения упражнений в оздоровительном фитнесе</a:t>
            </a:r>
            <a:r>
              <a:rPr lang="ru-RU" dirty="0">
                <a:latin typeface="Oswald" pitchFamily="2" charset="-52"/>
              </a:rPr>
              <a:t>.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514AFA8E-9E92-48E1-9C2D-31BE6CD86F69}"/>
              </a:ext>
            </a:extLst>
          </p:cNvPr>
          <p:cNvSpPr txBox="1"/>
          <p:nvPr/>
        </p:nvSpPr>
        <p:spPr>
          <a:xfrm>
            <a:off x="6669845" y="5311409"/>
            <a:ext cx="5126029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dirty="0">
                <a:latin typeface="Oswald" pitchFamily="2" charset="-52"/>
              </a:rPr>
              <a:t>Проанализировать и провести оценку эффективности регулярных </a:t>
            </a:r>
            <a:r>
              <a:rPr lang="mul" dirty="0">
                <a:latin typeface="Oswald" pitchFamily="2" charset="-52"/>
              </a:rPr>
              <a:t>занятий оздоровительным фитнесом</a:t>
            </a:r>
            <a:br>
              <a:rPr lang="ru-RU" dirty="0">
                <a:latin typeface="Oswald" pitchFamily="2" charset="-52"/>
              </a:rPr>
            </a:br>
            <a:r>
              <a:rPr lang="ru-RU" dirty="0">
                <a:latin typeface="Oswald" pitchFamily="2" charset="-52"/>
              </a:rPr>
              <a:t>и их влияние на </a:t>
            </a:r>
            <a:r>
              <a:rPr lang="LID4096" dirty="0">
                <a:latin typeface="Oswald" pitchFamily="2" charset="-52"/>
              </a:rPr>
              <a:t>физиологические</a:t>
            </a:r>
            <a:r>
              <a:rPr lang="mul" dirty="0">
                <a:latin typeface="Oswald" pitchFamily="2" charset="-52"/>
              </a:rPr>
              <a:t> показатели</a:t>
            </a:r>
            <a:r>
              <a:rPr lang="ru-RU" dirty="0">
                <a:latin typeface="Oswald" pitchFamily="2" charset="-52"/>
              </a:rPr>
              <a:t> и качество </a:t>
            </a:r>
            <a:r>
              <a:rPr lang="mul" dirty="0">
                <a:latin typeface="Oswald" pitchFamily="2" charset="-52"/>
              </a:rPr>
              <a:t>жизни.</a:t>
            </a:r>
            <a:endParaRPr lang="ru-RU" dirty="0">
              <a:latin typeface="Oswald" pitchFamily="2" charset="-52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28062" y="1286295"/>
            <a:ext cx="744586" cy="66125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" name="Прямоугольник 1"/>
          <p:cNvSpPr/>
          <p:nvPr/>
        </p:nvSpPr>
        <p:spPr>
          <a:xfrm>
            <a:off x="6011330" y="2271580"/>
            <a:ext cx="2340000" cy="523220"/>
          </a:xfrm>
          <a:prstGeom prst="rect">
            <a:avLst/>
          </a:prstGeom>
          <a:solidFill>
            <a:srgbClr val="B9D04A"/>
          </a:solidFill>
        </p:spPr>
        <p:txBody>
          <a:bodyPr wrap="none">
            <a:spAutoFit/>
          </a:bodyPr>
          <a:lstStyle/>
          <a:p>
            <a:r>
              <a:rPr lang="ru-RU" sz="2800" dirty="0">
                <a:solidFill>
                  <a:schemeClr val="bg1"/>
                </a:solidFill>
                <a:latin typeface="Oswald" pitchFamily="2" charset="-52"/>
              </a:rPr>
              <a:t>ЗАДАЧИ</a:t>
            </a:r>
          </a:p>
        </p:txBody>
      </p:sp>
    </p:spTree>
    <p:extLst>
      <p:ext uri="{BB962C8B-B14F-4D97-AF65-F5344CB8AC3E}">
        <p14:creationId xmlns:p14="http://schemas.microsoft.com/office/powerpoint/2010/main" val="147870734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69994135-0F8D-E842-A692-39AD48CECA8E}"/>
              </a:ext>
            </a:extLst>
          </p:cNvPr>
          <p:cNvSpPr/>
          <p:nvPr/>
        </p:nvSpPr>
        <p:spPr>
          <a:xfrm>
            <a:off x="325821" y="252248"/>
            <a:ext cx="11698013" cy="6492497"/>
          </a:xfrm>
          <a:prstGeom prst="roundRect">
            <a:avLst>
              <a:gd name="adj" fmla="val 5834"/>
            </a:avLst>
          </a:prstGeom>
          <a:noFill/>
          <a:ln w="19050">
            <a:solidFill>
              <a:srgbClr val="A2369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4690254-2E86-BE45-BDF3-C531AFA98911}"/>
              </a:ext>
            </a:extLst>
          </p:cNvPr>
          <p:cNvSpPr txBox="1"/>
          <p:nvPr/>
        </p:nvSpPr>
        <p:spPr>
          <a:xfrm>
            <a:off x="5366082" y="394688"/>
            <a:ext cx="1909497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>
                <a:solidFill>
                  <a:srgbClr val="A72E88"/>
                </a:solidFill>
                <a:latin typeface="Oswald" pitchFamily="2" charset="-52"/>
              </a:rPr>
              <a:t>Суть проекта</a:t>
            </a:r>
          </a:p>
          <a:p>
            <a:endParaRPr lang="ru-RU" sz="2800" dirty="0">
              <a:solidFill>
                <a:srgbClr val="A72E88"/>
              </a:solidFill>
              <a:latin typeface="Oswald" pitchFamily="2" charset="-52"/>
            </a:endParaRPr>
          </a:p>
        </p:txBody>
      </p:sp>
      <p:sp>
        <p:nvSpPr>
          <p:cNvPr id="8" name="Прямоугольник: скругленные углы 11">
            <a:extLst>
              <a:ext uri="{FF2B5EF4-FFF2-40B4-BE49-F238E27FC236}">
                <a16:creationId xmlns:a16="http://schemas.microsoft.com/office/drawing/2014/main" id="{A94B22EA-478D-ED42-A6D1-AF33314DED96}"/>
              </a:ext>
            </a:extLst>
          </p:cNvPr>
          <p:cNvSpPr/>
          <p:nvPr/>
        </p:nvSpPr>
        <p:spPr>
          <a:xfrm>
            <a:off x="1324378" y="1136324"/>
            <a:ext cx="9780423" cy="2292676"/>
          </a:xfrm>
          <a:prstGeom prst="roundRect">
            <a:avLst>
              <a:gd name="adj" fmla="val 9240"/>
            </a:avLst>
          </a:prstGeom>
          <a:solidFill>
            <a:srgbClr val="A72E88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latin typeface="Oswald" pitchFamily="2" charset="-52"/>
              </a:rPr>
              <a:t>ПРОЕКТ ПО </a:t>
            </a:r>
            <a:r>
              <a:rPr lang="mul" sz="2000" b="1" dirty="0">
                <a:latin typeface="Oswald" pitchFamily="2" charset="-52"/>
              </a:rPr>
              <a:t>ФОРМИРОВАНИЮ И ПОДДЕРЖАНИЮ ЗДОРОВОГО ОБРАЗА ЖИЗНИ ЧЕРЕЗ ОЗДОРОВИТЕЛЬНЫЙ ФИТНЕС У ЖЕНЩИН СРЕДНЕГО ВОЗРАСТА</a:t>
            </a:r>
            <a:endParaRPr lang="ru-RU" sz="2000" b="1" dirty="0">
              <a:latin typeface="Oswald" pitchFamily="2" charset="-52"/>
            </a:endParaRPr>
          </a:p>
          <a:p>
            <a:pPr algn="ctr"/>
            <a:r>
              <a:rPr lang="ru-RU" sz="1600" dirty="0">
                <a:latin typeface="Oswald" pitchFamily="2" charset="-52"/>
              </a:rPr>
              <a:t>В рамках проекта выделены две формы работы</a:t>
            </a:r>
          </a:p>
          <a:p>
            <a:pPr algn="ctr"/>
            <a:endParaRPr lang="ru-RU" sz="1600" dirty="0">
              <a:latin typeface="Oswald" pitchFamily="2" charset="-52"/>
            </a:endParaRPr>
          </a:p>
          <a:p>
            <a:pPr algn="ctr"/>
            <a:endParaRPr lang="ru-RU" sz="1600" dirty="0">
              <a:latin typeface="Oswald" pitchFamily="2" charset="-52"/>
            </a:endParaRPr>
          </a:p>
          <a:p>
            <a:endParaRPr lang="ru-RU" sz="1600" dirty="0">
              <a:latin typeface="Oswald" pitchFamily="2" charset="-52"/>
            </a:endParaRPr>
          </a:p>
        </p:txBody>
      </p:sp>
      <p:sp>
        <p:nvSpPr>
          <p:cNvPr id="9" name="Прямоугольник: скругленные углы 15">
            <a:extLst>
              <a:ext uri="{FF2B5EF4-FFF2-40B4-BE49-F238E27FC236}">
                <a16:creationId xmlns:a16="http://schemas.microsoft.com/office/drawing/2014/main" id="{BEB46AAA-30A5-DB41-83AD-72BC9CB91D2F}"/>
              </a:ext>
            </a:extLst>
          </p:cNvPr>
          <p:cNvSpPr/>
          <p:nvPr/>
        </p:nvSpPr>
        <p:spPr>
          <a:xfrm>
            <a:off x="1334424" y="3911203"/>
            <a:ext cx="9770377" cy="2561899"/>
          </a:xfrm>
          <a:prstGeom prst="roundRect">
            <a:avLst>
              <a:gd name="adj" fmla="val 11468"/>
            </a:avLst>
          </a:prstGeom>
          <a:solidFill>
            <a:srgbClr val="A72E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latin typeface="Oswald" pitchFamily="2" charset="-52"/>
              </a:rPr>
              <a:t>МЕРОПРИЯТИЯ ПРОЕКТА</a:t>
            </a:r>
          </a:p>
          <a:p>
            <a:pPr algn="ctr"/>
            <a:endParaRPr lang="ru-RU" b="1" dirty="0">
              <a:latin typeface="Oswald" pitchFamily="2" charset="-52"/>
            </a:endParaRPr>
          </a:p>
          <a:p>
            <a:pPr algn="ctr"/>
            <a:r>
              <a:rPr lang="ru-RU" sz="1400" b="1" dirty="0">
                <a:latin typeface="Oswald" pitchFamily="2" charset="-52"/>
              </a:rPr>
              <a:t> </a:t>
            </a:r>
          </a:p>
          <a:p>
            <a:pPr algn="ctr"/>
            <a:endParaRPr lang="ru-RU" sz="1400" b="1" dirty="0">
              <a:latin typeface="Oswald" pitchFamily="2" charset="-52"/>
            </a:endParaRPr>
          </a:p>
          <a:p>
            <a:pPr algn="ctr"/>
            <a:endParaRPr lang="ru-RU" sz="1400" b="1" dirty="0">
              <a:latin typeface="Oswald" pitchFamily="2" charset="-52"/>
            </a:endParaRPr>
          </a:p>
          <a:p>
            <a:pPr algn="ctr"/>
            <a:endParaRPr lang="ru-RU" sz="1400" b="1" dirty="0">
              <a:latin typeface="Oswald" pitchFamily="2" charset="-52"/>
            </a:endParaRPr>
          </a:p>
          <a:p>
            <a:pPr algn="ctr"/>
            <a:endParaRPr lang="ru-RU" sz="1400" b="1" dirty="0">
              <a:latin typeface="Oswald" pitchFamily="2" charset="-52"/>
            </a:endParaRPr>
          </a:p>
        </p:txBody>
      </p:sp>
      <p:sp>
        <p:nvSpPr>
          <p:cNvPr id="2" name="Скругленный прямоугольник 1"/>
          <p:cNvSpPr/>
          <p:nvPr/>
        </p:nvSpPr>
        <p:spPr>
          <a:xfrm>
            <a:off x="1477639" y="2476388"/>
            <a:ext cx="4542162" cy="646986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txBody>
          <a:bodyPr wrap="square">
            <a:spAutoFit/>
          </a:bodyPr>
          <a:lstStyle/>
          <a:p>
            <a:r>
              <a:rPr lang="ru-RU" sz="3200" b="1" dirty="0">
                <a:solidFill>
                  <a:srgbClr val="A72E87"/>
                </a:solidFill>
                <a:latin typeface="Oswald" pitchFamily="2" charset="-52"/>
              </a:rPr>
              <a:t>1.</a:t>
            </a:r>
            <a:r>
              <a:rPr lang="ru-RU" sz="2800" b="1" dirty="0">
                <a:solidFill>
                  <a:srgbClr val="A72E87"/>
                </a:solidFill>
                <a:latin typeface="Oswald" pitchFamily="2" charset="-52"/>
              </a:rPr>
              <a:t> </a:t>
            </a:r>
            <a:endParaRPr lang="ru-RU" dirty="0">
              <a:latin typeface="Oswald" pitchFamily="2" charset="-52"/>
            </a:endParaRP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6219613" y="2443997"/>
            <a:ext cx="4597400" cy="646986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txBody>
          <a:bodyPr wrap="square">
            <a:spAutoFit/>
          </a:bodyPr>
          <a:lstStyle/>
          <a:p>
            <a:r>
              <a:rPr lang="ru-RU" sz="3200" b="1" dirty="0">
                <a:solidFill>
                  <a:srgbClr val="A72E87"/>
                </a:solidFill>
                <a:latin typeface="Oswald" pitchFamily="2" charset="-52"/>
              </a:rPr>
              <a:t>2.</a:t>
            </a:r>
            <a:r>
              <a:rPr lang="ru-RU" dirty="0">
                <a:latin typeface="Oswald" pitchFamily="2" charset="-52"/>
              </a:rPr>
              <a:t> 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1937183" y="2451511"/>
            <a:ext cx="3862504" cy="6052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000"/>
              </a:lnSpc>
            </a:pPr>
            <a:r>
              <a:rPr lang="mul" dirty="0">
                <a:solidFill>
                  <a:srgbClr val="A72E87"/>
                </a:solidFill>
                <a:latin typeface="Oswald" pitchFamily="2" charset="-52"/>
              </a:rPr>
              <a:t>Теоретическая часть и диагностика</a:t>
            </a:r>
            <a:r>
              <a:rPr lang="ru-RU" dirty="0">
                <a:solidFill>
                  <a:srgbClr val="A72E87"/>
                </a:solidFill>
                <a:latin typeface="Oswald" pitchFamily="2" charset="-52"/>
              </a:rPr>
              <a:t> </a:t>
            </a:r>
            <a:br>
              <a:rPr lang="ru-RU" dirty="0">
                <a:solidFill>
                  <a:srgbClr val="A72E87"/>
                </a:solidFill>
                <a:latin typeface="Oswald" pitchFamily="2" charset="-52"/>
              </a:rPr>
            </a:br>
            <a:r>
              <a:rPr lang="ru-RU" dirty="0">
                <a:latin typeface="Oswald" pitchFamily="2" charset="-52"/>
              </a:rPr>
              <a:t>для участников </a:t>
            </a:r>
            <a:r>
              <a:rPr lang="mul" dirty="0">
                <a:latin typeface="Oswald" pitchFamily="2" charset="-52"/>
              </a:rPr>
              <a:t>целевой аудитории</a:t>
            </a:r>
            <a:endParaRPr lang="ru-RU" dirty="0">
              <a:latin typeface="Oswald" pitchFamily="2" charset="-52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6703337" y="2450114"/>
            <a:ext cx="3467140" cy="6052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000"/>
              </a:lnSpc>
            </a:pPr>
            <a:r>
              <a:rPr lang="mul" dirty="0">
                <a:solidFill>
                  <a:srgbClr val="A72E87"/>
                </a:solidFill>
                <a:latin typeface="Oswald" pitchFamily="2" charset="-52"/>
              </a:rPr>
              <a:t>Практическая часть</a:t>
            </a:r>
            <a:endParaRPr lang="ru-RU" dirty="0">
              <a:solidFill>
                <a:srgbClr val="A72E87"/>
              </a:solidFill>
              <a:latin typeface="Oswald" pitchFamily="2" charset="-52"/>
            </a:endParaRPr>
          </a:p>
          <a:p>
            <a:pPr>
              <a:lnSpc>
                <a:spcPts val="2000"/>
              </a:lnSpc>
            </a:pPr>
            <a:r>
              <a:rPr lang="ru-RU" dirty="0">
                <a:latin typeface="Oswald" pitchFamily="2" charset="-52"/>
              </a:rPr>
              <a:t>для участников целевой группы</a:t>
            </a: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6019801" y="4947294"/>
            <a:ext cx="4597400" cy="548521"/>
          </a:xfrm>
          <a:prstGeom prst="roundRect">
            <a:avLst>
              <a:gd name="adj" fmla="val 8423"/>
            </a:avLst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marL="193675" indent="-193675">
              <a:buClr>
                <a:srgbClr val="A72E87"/>
              </a:buClr>
              <a:buFont typeface="Arial" panose="020B0604020202020204" pitchFamily="34" charset="0"/>
              <a:buChar char="•"/>
            </a:pPr>
            <a:r>
              <a:rPr lang="mul" sz="1400" dirty="0">
                <a:latin typeface="Oswald" pitchFamily="2" charset="-52"/>
              </a:rPr>
              <a:t>Проведение групповых тренировок различной </a:t>
            </a:r>
            <a:r>
              <a:rPr lang="LID4096" sz="1400" dirty="0">
                <a:latin typeface="Oswald" pitchFamily="2" charset="-52"/>
              </a:rPr>
              <a:t>направленности</a:t>
            </a:r>
            <a:r>
              <a:rPr lang="mul" sz="1400" dirty="0">
                <a:latin typeface="Oswald" pitchFamily="2" charset="-52"/>
              </a:rPr>
              <a:t> (проведение занятий 2 раза в день).</a:t>
            </a:r>
            <a:endParaRPr lang="ru-RU" sz="1400" dirty="0">
              <a:latin typeface="Oswald" pitchFamily="2" charset="-52"/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1477639" y="4682523"/>
            <a:ext cx="4245850" cy="1693307"/>
          </a:xfrm>
          <a:prstGeom prst="roundRect">
            <a:avLst>
              <a:gd name="adj" fmla="val 10892"/>
            </a:avLst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marL="193675" indent="-193675">
              <a:buClr>
                <a:srgbClr val="A72E87"/>
              </a:buClr>
              <a:buFont typeface="Arial" panose="020B0604020202020204" pitchFamily="34" charset="0"/>
              <a:buChar char="•"/>
            </a:pPr>
            <a:r>
              <a:rPr lang="ru-RU" sz="1400" dirty="0">
                <a:latin typeface="Oswald" pitchFamily="2" charset="-52"/>
              </a:rPr>
              <a:t>вводное и итоговое </a:t>
            </a:r>
            <a:r>
              <a:rPr lang="mul" sz="1400" dirty="0">
                <a:latin typeface="Oswald" pitchFamily="2" charset="-52"/>
              </a:rPr>
              <a:t>фитнес-</a:t>
            </a:r>
            <a:r>
              <a:rPr lang="ru-RU" sz="1400" dirty="0">
                <a:latin typeface="Oswald" pitchFamily="2" charset="-52"/>
              </a:rPr>
              <a:t>тестирование </a:t>
            </a:r>
            <a:r>
              <a:rPr lang="LID4096" sz="1400" dirty="0">
                <a:latin typeface="Oswald" pitchFamily="2" charset="-52"/>
              </a:rPr>
              <a:t>физиологических</a:t>
            </a:r>
            <a:r>
              <a:rPr lang="mul" sz="1400" dirty="0">
                <a:latin typeface="Oswald" pitchFamily="2" charset="-52"/>
              </a:rPr>
              <a:t> показателей;</a:t>
            </a:r>
            <a:endParaRPr lang="ru-RU" sz="1400" dirty="0">
              <a:latin typeface="Oswald" pitchFamily="2" charset="-52"/>
            </a:endParaRPr>
          </a:p>
          <a:p>
            <a:pPr marL="193675" indent="-193675">
              <a:buClr>
                <a:srgbClr val="A72E87"/>
              </a:buClr>
              <a:buFont typeface="Arial" panose="020B0604020202020204" pitchFamily="34" charset="0"/>
              <a:buChar char="•"/>
            </a:pPr>
            <a:r>
              <a:rPr lang="ru-RU" sz="1400" dirty="0">
                <a:latin typeface="Oswald" pitchFamily="2" charset="-52"/>
              </a:rPr>
              <a:t>Теоретические групповые </a:t>
            </a:r>
            <a:r>
              <a:rPr lang="mul" sz="1400" dirty="0">
                <a:latin typeface="Oswald" pitchFamily="2" charset="-52"/>
              </a:rPr>
              <a:t>занятия (основы нутрициологии, психологии отношений);</a:t>
            </a:r>
            <a:endParaRPr lang="LID4096" sz="1400" dirty="0">
              <a:latin typeface="Oswald" pitchFamily="2" charset="-52"/>
            </a:endParaRPr>
          </a:p>
          <a:p>
            <a:pPr marL="193675" indent="-193675">
              <a:buClr>
                <a:srgbClr val="A72E87"/>
              </a:buClr>
              <a:buFont typeface="Arial" panose="020B0604020202020204" pitchFamily="34" charset="0"/>
              <a:buChar char="•"/>
            </a:pPr>
            <a:r>
              <a:rPr lang="mul" sz="1400" dirty="0">
                <a:latin typeface="Oswald" pitchFamily="2" charset="-52"/>
              </a:rPr>
              <a:t>Конструирование по тематическим вопросам;</a:t>
            </a:r>
            <a:endParaRPr lang="LID4096" sz="1400" dirty="0">
              <a:latin typeface="Oswald" pitchFamily="2" charset="-52"/>
            </a:endParaRPr>
          </a:p>
          <a:p>
            <a:pPr marL="193675" indent="-193675">
              <a:buClr>
                <a:srgbClr val="A72E87"/>
              </a:buClr>
              <a:buFont typeface="Arial" panose="020B0604020202020204" pitchFamily="34" charset="0"/>
              <a:buChar char="•"/>
            </a:pPr>
            <a:r>
              <a:rPr lang="mul" sz="1400" dirty="0">
                <a:latin typeface="Oswald" pitchFamily="2" charset="-52"/>
              </a:rPr>
              <a:t>Подготовка </a:t>
            </a:r>
            <a:r>
              <a:rPr lang="LID4096" sz="1400" dirty="0">
                <a:latin typeface="Oswald" pitchFamily="2" charset="-52"/>
              </a:rPr>
              <a:t>индивидуальных</a:t>
            </a:r>
            <a:r>
              <a:rPr lang="mul" sz="1400" dirty="0">
                <a:latin typeface="Oswald" pitchFamily="2" charset="-52"/>
              </a:rPr>
              <a:t> рекомендаций по питанию и физическим нагрузкам.</a:t>
            </a:r>
            <a:endParaRPr lang="LID4096" sz="1400" dirty="0">
              <a:latin typeface="Oswald" pitchFamily="2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261039710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69994135-0F8D-E842-A692-39AD48CECA8E}"/>
              </a:ext>
            </a:extLst>
          </p:cNvPr>
          <p:cNvSpPr/>
          <p:nvPr/>
        </p:nvSpPr>
        <p:spPr>
          <a:xfrm>
            <a:off x="325821" y="252248"/>
            <a:ext cx="11698013" cy="6492497"/>
          </a:xfrm>
          <a:prstGeom prst="roundRect">
            <a:avLst>
              <a:gd name="adj" fmla="val 5834"/>
            </a:avLst>
          </a:prstGeom>
          <a:noFill/>
          <a:ln w="19050">
            <a:solidFill>
              <a:srgbClr val="A2369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388475A-0C6F-9641-A042-B188E420BA4B}"/>
              </a:ext>
            </a:extLst>
          </p:cNvPr>
          <p:cNvSpPr txBox="1"/>
          <p:nvPr/>
        </p:nvSpPr>
        <p:spPr>
          <a:xfrm>
            <a:off x="599090" y="588577"/>
            <a:ext cx="776395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mul" sz="2800" dirty="0">
                <a:solidFill>
                  <a:srgbClr val="A72E88"/>
                </a:solidFill>
                <a:latin typeface="Oswald" pitchFamily="2" charset="-52"/>
              </a:rPr>
              <a:t>Механика пректа</a:t>
            </a:r>
            <a:endParaRPr lang="ru-RU" sz="2800" dirty="0">
              <a:solidFill>
                <a:srgbClr val="A72E88"/>
              </a:solidFill>
              <a:latin typeface="Oswald" pitchFamily="2" charset="-52"/>
            </a:endParaRPr>
          </a:p>
        </p:txBody>
      </p:sp>
      <p:sp>
        <p:nvSpPr>
          <p:cNvPr id="8" name="Прямоугольник: скругленные углы 19">
            <a:extLst>
              <a:ext uri="{FF2B5EF4-FFF2-40B4-BE49-F238E27FC236}">
                <a16:creationId xmlns:a16="http://schemas.microsoft.com/office/drawing/2014/main" id="{C4169BAA-4B12-B14F-A2F9-009A19F16532}"/>
              </a:ext>
            </a:extLst>
          </p:cNvPr>
          <p:cNvSpPr/>
          <p:nvPr/>
        </p:nvSpPr>
        <p:spPr>
          <a:xfrm>
            <a:off x="588578" y="2922954"/>
            <a:ext cx="3339635" cy="1151084"/>
          </a:xfrm>
          <a:prstGeom prst="roundRect">
            <a:avLst>
              <a:gd name="adj" fmla="val 5980"/>
            </a:avLst>
          </a:prstGeom>
          <a:solidFill>
            <a:srgbClr val="A72E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52000" rtlCol="0" anchor="ctr"/>
          <a:lstStyle/>
          <a:p>
            <a:pPr algn="ctr"/>
            <a:r>
              <a:rPr lang="mul" dirty="0">
                <a:latin typeface="Oswald" pitchFamily="2" charset="-52"/>
              </a:rPr>
              <a:t>Проект рассчитан на 2 месяца</a:t>
            </a:r>
            <a:endParaRPr lang="LID4096" dirty="0">
              <a:latin typeface="Oswald" pitchFamily="2" charset="-52"/>
            </a:endParaRPr>
          </a:p>
          <a:p>
            <a:pPr algn="ctr"/>
            <a:r>
              <a:rPr lang="mul" dirty="0">
                <a:latin typeface="Oswald" pitchFamily="2" charset="-52"/>
              </a:rPr>
              <a:t>(с сентября </a:t>
            </a:r>
            <a:r>
              <a:rPr lang="mul">
                <a:latin typeface="Oswald" pitchFamily="2" charset="-52"/>
              </a:rPr>
              <a:t>по октябрь 2026 </a:t>
            </a:r>
            <a:r>
              <a:rPr lang="mul" dirty="0">
                <a:latin typeface="Oswald" pitchFamily="2" charset="-52"/>
              </a:rPr>
              <a:t>г.)</a:t>
            </a:r>
            <a:endParaRPr lang="ru-RU" dirty="0">
              <a:latin typeface="Oswald" pitchFamily="2" charset="-52"/>
            </a:endParaRPr>
          </a:p>
        </p:txBody>
      </p:sp>
      <p:sp>
        <p:nvSpPr>
          <p:cNvPr id="9" name="Прямоугольник: скругленные углы 20">
            <a:extLst>
              <a:ext uri="{FF2B5EF4-FFF2-40B4-BE49-F238E27FC236}">
                <a16:creationId xmlns:a16="http://schemas.microsoft.com/office/drawing/2014/main" id="{444AD552-A7DD-B541-B481-B576E7BAE03B}"/>
              </a:ext>
            </a:extLst>
          </p:cNvPr>
          <p:cNvSpPr/>
          <p:nvPr/>
        </p:nvSpPr>
        <p:spPr>
          <a:xfrm>
            <a:off x="4424730" y="1444526"/>
            <a:ext cx="7102586" cy="1917368"/>
          </a:xfrm>
          <a:prstGeom prst="roundRect">
            <a:avLst>
              <a:gd name="adj" fmla="val 10328"/>
            </a:avLst>
          </a:prstGeom>
          <a:solidFill>
            <a:srgbClr val="A72E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52000" rtlCol="0" anchor="ctr"/>
          <a:lstStyle/>
          <a:p>
            <a:r>
              <a:rPr lang="mul" b="1" dirty="0">
                <a:latin typeface="Oswald" pitchFamily="2" charset="-52"/>
              </a:rPr>
              <a:t>1 месяц:</a:t>
            </a:r>
            <a:endParaRPr lang="LID4096" b="1" dirty="0">
              <a:latin typeface="Oswald" pitchFamily="2" charset="-52"/>
            </a:endParaRPr>
          </a:p>
          <a:p>
            <a:pPr marL="285750" indent="-285750">
              <a:buFontTx/>
              <a:buChar char="-"/>
            </a:pPr>
            <a:r>
              <a:rPr lang="mul" dirty="0">
                <a:latin typeface="Oswald" pitchFamily="2" charset="-52"/>
              </a:rPr>
              <a:t>сбор желающих принять участие (женщины, работающие в государственных бюджетных учреждениях, возрастом 30-45 лет);</a:t>
            </a:r>
            <a:endParaRPr lang="LID4096" dirty="0">
              <a:latin typeface="Oswald" pitchFamily="2" charset="-52"/>
            </a:endParaRPr>
          </a:p>
          <a:p>
            <a:pPr marL="285750" indent="-285750">
              <a:buFontTx/>
              <a:buChar char="-"/>
            </a:pPr>
            <a:r>
              <a:rPr lang="mul" dirty="0">
                <a:latin typeface="Oswald" pitchFamily="2" charset="-52"/>
              </a:rPr>
              <a:t>подготовка места проведения (база отдыха на территории Российской Федерации)</a:t>
            </a:r>
            <a:endParaRPr lang="LID4096" dirty="0">
              <a:latin typeface="Oswald" pitchFamily="2" charset="-52"/>
            </a:endParaRPr>
          </a:p>
        </p:txBody>
      </p:sp>
      <p:sp>
        <p:nvSpPr>
          <p:cNvPr id="11" name="Прямоугольник: скругленные углы 22">
            <a:extLst>
              <a:ext uri="{FF2B5EF4-FFF2-40B4-BE49-F238E27FC236}">
                <a16:creationId xmlns:a16="http://schemas.microsoft.com/office/drawing/2014/main" id="{6925F8D5-4A90-3449-9C15-AFA3927AC4E0}"/>
              </a:ext>
            </a:extLst>
          </p:cNvPr>
          <p:cNvSpPr/>
          <p:nvPr/>
        </p:nvSpPr>
        <p:spPr>
          <a:xfrm>
            <a:off x="4481067" y="4262214"/>
            <a:ext cx="7102586" cy="2149302"/>
          </a:xfrm>
          <a:prstGeom prst="roundRect">
            <a:avLst>
              <a:gd name="adj" fmla="val 8564"/>
            </a:avLst>
          </a:prstGeom>
          <a:solidFill>
            <a:srgbClr val="A72E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52000" rtlCol="0" anchor="ctr"/>
          <a:lstStyle/>
          <a:p>
            <a:r>
              <a:rPr lang="mul" b="1" dirty="0">
                <a:latin typeface="Oswald" pitchFamily="2" charset="-52"/>
              </a:rPr>
              <a:t>2 месяц:</a:t>
            </a:r>
            <a:endParaRPr lang="LID4096" b="1" dirty="0">
              <a:latin typeface="Oswald" pitchFamily="2" charset="-52"/>
            </a:endParaRPr>
          </a:p>
          <a:p>
            <a:pPr marL="285750" indent="-285750">
              <a:buFontTx/>
              <a:buChar char="-"/>
            </a:pPr>
            <a:r>
              <a:rPr lang="mul" dirty="0">
                <a:latin typeface="Oswald" pitchFamily="2" charset="-52"/>
              </a:rPr>
              <a:t>п</a:t>
            </a:r>
            <a:r>
              <a:rPr lang="LID4096" dirty="0">
                <a:latin typeface="Oswald" pitchFamily="2" charset="-52"/>
              </a:rPr>
              <a:t>одготовка</a:t>
            </a:r>
            <a:r>
              <a:rPr lang="mul" dirty="0">
                <a:latin typeface="Oswald" pitchFamily="2" charset="-52"/>
              </a:rPr>
              <a:t> тренерского состава;</a:t>
            </a:r>
            <a:endParaRPr lang="LID4096" dirty="0">
              <a:latin typeface="Oswald" pitchFamily="2" charset="-52"/>
            </a:endParaRPr>
          </a:p>
          <a:p>
            <a:pPr marL="285750" indent="-285750">
              <a:buFontTx/>
              <a:buChar char="-"/>
            </a:pPr>
            <a:r>
              <a:rPr lang="LID4096" dirty="0">
                <a:latin typeface="Oswald" pitchFamily="2" charset="-52"/>
              </a:rPr>
              <a:t>сам</a:t>
            </a:r>
            <a:r>
              <a:rPr lang="mul" dirty="0">
                <a:latin typeface="Oswald" pitchFamily="2" charset="-52"/>
              </a:rPr>
              <a:t> проект (продолжительность тура 10 дней с </a:t>
            </a:r>
            <a:r>
              <a:rPr lang="LID4096" dirty="0">
                <a:latin typeface="Oswald" pitchFamily="2" charset="-52"/>
              </a:rPr>
              <a:t>ежедневными</a:t>
            </a:r>
            <a:r>
              <a:rPr lang="mul" dirty="0">
                <a:latin typeface="Oswald" pitchFamily="2" charset="-52"/>
              </a:rPr>
              <a:t> тренировками различной </a:t>
            </a:r>
            <a:r>
              <a:rPr lang="LID4096" dirty="0">
                <a:latin typeface="Oswald" pitchFamily="2" charset="-52"/>
              </a:rPr>
              <a:t>направленности</a:t>
            </a:r>
            <a:r>
              <a:rPr lang="mul" dirty="0">
                <a:latin typeface="Oswald" pitchFamily="2" charset="-52"/>
              </a:rPr>
              <a:t> – 2 раза в день; </a:t>
            </a:r>
            <a:r>
              <a:rPr lang="LID4096" dirty="0">
                <a:latin typeface="Oswald" pitchFamily="2" charset="-52"/>
              </a:rPr>
              <a:t>фитнес-тестированием</a:t>
            </a:r>
            <a:r>
              <a:rPr lang="mul" dirty="0">
                <a:latin typeface="Oswald" pitchFamily="2" charset="-52"/>
              </a:rPr>
              <a:t> – до/после проекта; лекциями о здоровом образе </a:t>
            </a:r>
            <a:r>
              <a:rPr lang="LID4096" dirty="0">
                <a:latin typeface="Oswald" pitchFamily="2" charset="-52"/>
              </a:rPr>
              <a:t>жизни</a:t>
            </a:r>
            <a:r>
              <a:rPr lang="mul" dirty="0">
                <a:latin typeface="Oswald" pitchFamily="2" charset="-52"/>
              </a:rPr>
              <a:t> – основы нутрициологии, психология отношений, арт-терапия).</a:t>
            </a:r>
            <a:endParaRPr lang="ru-RU" dirty="0">
              <a:latin typeface="Oswald" pitchFamily="2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27329272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69994135-0F8D-E842-A692-39AD48CECA8E}"/>
              </a:ext>
            </a:extLst>
          </p:cNvPr>
          <p:cNvSpPr/>
          <p:nvPr/>
        </p:nvSpPr>
        <p:spPr>
          <a:xfrm>
            <a:off x="325821" y="252248"/>
            <a:ext cx="11698013" cy="6492497"/>
          </a:xfrm>
          <a:prstGeom prst="roundRect">
            <a:avLst>
              <a:gd name="adj" fmla="val 5834"/>
            </a:avLst>
          </a:prstGeom>
          <a:noFill/>
          <a:ln w="19050">
            <a:solidFill>
              <a:srgbClr val="A2369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02DB4CB-73D1-2148-924A-D3D1A20C3243}"/>
              </a:ext>
            </a:extLst>
          </p:cNvPr>
          <p:cNvSpPr txBox="1"/>
          <p:nvPr/>
        </p:nvSpPr>
        <p:spPr>
          <a:xfrm>
            <a:off x="599090" y="588577"/>
            <a:ext cx="530786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mul" sz="2800" dirty="0">
                <a:solidFill>
                  <a:srgbClr val="A72E88"/>
                </a:solidFill>
                <a:latin typeface="Oswald" pitchFamily="2" charset="-52"/>
              </a:rPr>
              <a:t>Предполагаемые</a:t>
            </a:r>
            <a:r>
              <a:rPr lang="ru-RU" sz="2800" dirty="0">
                <a:solidFill>
                  <a:srgbClr val="A72E88"/>
                </a:solidFill>
                <a:latin typeface="Oswald" pitchFamily="2" charset="-52"/>
              </a:rPr>
              <a:t> результаты проекта</a:t>
            </a:r>
            <a:r>
              <a:rPr lang="mul" sz="2800" dirty="0">
                <a:solidFill>
                  <a:srgbClr val="A72E88"/>
                </a:solidFill>
                <a:latin typeface="Oswald" pitchFamily="2" charset="-52"/>
              </a:rPr>
              <a:t>:</a:t>
            </a:r>
            <a:endParaRPr lang="ru-RU" sz="2800" dirty="0">
              <a:solidFill>
                <a:srgbClr val="A72E88"/>
              </a:solidFill>
              <a:latin typeface="Oswald" pitchFamily="2" charset="-52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8678E1D-1ED6-9A49-824B-A22693BFE844}"/>
              </a:ext>
            </a:extLst>
          </p:cNvPr>
          <p:cNvSpPr txBox="1"/>
          <p:nvPr/>
        </p:nvSpPr>
        <p:spPr>
          <a:xfrm>
            <a:off x="2011679" y="1543203"/>
            <a:ext cx="959174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ru-RU" b="1" dirty="0">
                <a:latin typeface="Oswald" pitchFamily="2" charset="-52"/>
              </a:rPr>
              <a:t>У</a:t>
            </a:r>
            <a:r>
              <a:rPr lang="mul" b="1" dirty="0">
                <a:latin typeface="Oswald" pitchFamily="2" charset="-52"/>
              </a:rPr>
              <a:t>лучшение физических показателей </a:t>
            </a:r>
            <a:r>
              <a:rPr lang="ru-RU" dirty="0">
                <a:latin typeface="Oswald" pitchFamily="2" charset="-52"/>
              </a:rPr>
              <a:t>(</a:t>
            </a:r>
            <a:r>
              <a:rPr lang="mul" dirty="0">
                <a:latin typeface="Oswald" pitchFamily="2" charset="-52"/>
              </a:rPr>
              <a:t>снижение веса, улучшение композиций тела, повышение мобильности в суставах и мышцах, повышение выносливости, силы, ловкости, координации; улучшение работы сердечно-сосудистой системы</a:t>
            </a:r>
            <a:r>
              <a:rPr lang="ru-RU" dirty="0">
                <a:latin typeface="Oswald" pitchFamily="2" charset="-52"/>
              </a:rPr>
              <a:t>)</a:t>
            </a:r>
            <a:endParaRPr lang="ru-RU" sz="2000" dirty="0">
              <a:latin typeface="Oswald" pitchFamily="2" charset="-52"/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660050" y="1557594"/>
            <a:ext cx="1153510" cy="769526"/>
          </a:xfrm>
          <a:prstGeom prst="roundRect">
            <a:avLst/>
          </a:prstGeom>
          <a:solidFill>
            <a:srgbClr val="A72E8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>
                <a:solidFill>
                  <a:schemeClr val="bg1"/>
                </a:solidFill>
                <a:latin typeface="Oswald" pitchFamily="2" charset="-52"/>
              </a:rPr>
              <a:t>на</a:t>
            </a:r>
          </a:p>
          <a:p>
            <a:pPr algn="ctr"/>
            <a:r>
              <a:rPr lang="mul" sz="2400" b="1" dirty="0">
                <a:solidFill>
                  <a:schemeClr val="bg1"/>
                </a:solidFill>
                <a:latin typeface="Oswald" pitchFamily="2" charset="-52"/>
              </a:rPr>
              <a:t>20</a:t>
            </a:r>
            <a:r>
              <a:rPr lang="ru-RU" sz="2400" b="1" dirty="0">
                <a:solidFill>
                  <a:schemeClr val="bg1"/>
                </a:solidFill>
                <a:latin typeface="Oswald" pitchFamily="2" charset="-52"/>
              </a:rPr>
              <a:t>%</a:t>
            </a:r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599090" y="2532498"/>
            <a:ext cx="1153510" cy="769526"/>
          </a:xfrm>
          <a:prstGeom prst="roundRect">
            <a:avLst/>
          </a:prstGeom>
          <a:solidFill>
            <a:srgbClr val="A72E8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>
                <a:solidFill>
                  <a:schemeClr val="bg1"/>
                </a:solidFill>
                <a:latin typeface="Oswald" pitchFamily="2" charset="-52"/>
              </a:rPr>
              <a:t>на</a:t>
            </a:r>
          </a:p>
          <a:p>
            <a:pPr algn="ctr"/>
            <a:r>
              <a:rPr lang="mul" sz="2400" b="1" dirty="0">
                <a:solidFill>
                  <a:schemeClr val="bg1"/>
                </a:solidFill>
                <a:latin typeface="Oswald" pitchFamily="2" charset="-52"/>
              </a:rPr>
              <a:t>30</a:t>
            </a:r>
            <a:r>
              <a:rPr lang="ru-RU" sz="2400" b="1" dirty="0">
                <a:solidFill>
                  <a:schemeClr val="bg1"/>
                </a:solidFill>
                <a:latin typeface="Oswald" pitchFamily="2" charset="-52"/>
              </a:rPr>
              <a:t>%</a:t>
            </a:r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599090" y="3568259"/>
            <a:ext cx="1153510" cy="769526"/>
          </a:xfrm>
          <a:prstGeom prst="roundRect">
            <a:avLst/>
          </a:prstGeom>
          <a:solidFill>
            <a:srgbClr val="A72E8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>
                <a:solidFill>
                  <a:schemeClr val="bg1"/>
                </a:solidFill>
                <a:latin typeface="Oswald" pitchFamily="2" charset="-52"/>
              </a:rPr>
              <a:t>на</a:t>
            </a:r>
          </a:p>
          <a:p>
            <a:pPr algn="ctr"/>
            <a:r>
              <a:rPr lang="ru-RU" sz="2400" b="1" dirty="0">
                <a:solidFill>
                  <a:schemeClr val="bg1"/>
                </a:solidFill>
                <a:latin typeface="Oswald" pitchFamily="2" charset="-52"/>
              </a:rPr>
              <a:t>1</a:t>
            </a:r>
            <a:r>
              <a:rPr lang="mul" sz="2400" b="1" dirty="0">
                <a:solidFill>
                  <a:schemeClr val="bg1"/>
                </a:solidFill>
                <a:latin typeface="Oswald" pitchFamily="2" charset="-52"/>
              </a:rPr>
              <a:t>5</a:t>
            </a:r>
            <a:r>
              <a:rPr lang="ru-RU" sz="2400" b="1" dirty="0">
                <a:solidFill>
                  <a:schemeClr val="bg1"/>
                </a:solidFill>
                <a:latin typeface="Oswald" pitchFamily="2" charset="-52"/>
              </a:rPr>
              <a:t>%</a:t>
            </a:r>
          </a:p>
        </p:txBody>
      </p:sp>
      <p:sp>
        <p:nvSpPr>
          <p:cNvPr id="22" name="Скругленный прямоугольник 21"/>
          <p:cNvSpPr/>
          <p:nvPr/>
        </p:nvSpPr>
        <p:spPr>
          <a:xfrm>
            <a:off x="591995" y="4518082"/>
            <a:ext cx="1153510" cy="769526"/>
          </a:xfrm>
          <a:prstGeom prst="roundRect">
            <a:avLst/>
          </a:prstGeom>
          <a:solidFill>
            <a:srgbClr val="A72E8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mul" sz="1600" dirty="0">
                <a:solidFill>
                  <a:schemeClr val="bg1"/>
                </a:solidFill>
                <a:latin typeface="Oswald" pitchFamily="2" charset="-52"/>
              </a:rPr>
              <a:t>у</a:t>
            </a:r>
            <a:endParaRPr lang="ru-RU" sz="1600" dirty="0">
              <a:solidFill>
                <a:schemeClr val="bg1"/>
              </a:solidFill>
              <a:latin typeface="Oswald" pitchFamily="2" charset="-52"/>
            </a:endParaRPr>
          </a:p>
          <a:p>
            <a:pPr algn="ctr"/>
            <a:r>
              <a:rPr lang="ru-RU" sz="2400" b="1" dirty="0">
                <a:solidFill>
                  <a:schemeClr val="bg1"/>
                </a:solidFill>
                <a:latin typeface="Oswald" pitchFamily="2" charset="-52"/>
              </a:rPr>
              <a:t>1</a:t>
            </a:r>
            <a:r>
              <a:rPr lang="mul" sz="2400" b="1" dirty="0">
                <a:solidFill>
                  <a:schemeClr val="bg1"/>
                </a:solidFill>
                <a:latin typeface="Oswald" pitchFamily="2" charset="-52"/>
              </a:rPr>
              <a:t>5</a:t>
            </a:r>
            <a:r>
              <a:rPr lang="ru-RU" sz="2400" b="1" dirty="0">
                <a:solidFill>
                  <a:schemeClr val="bg1"/>
                </a:solidFill>
                <a:latin typeface="Oswald" pitchFamily="2" charset="-52"/>
              </a:rPr>
              <a:t>%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2011679" y="2599752"/>
            <a:ext cx="889753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>
                <a:latin typeface="Oswald" pitchFamily="2" charset="-52"/>
              </a:rPr>
              <a:t>У</a:t>
            </a:r>
            <a:r>
              <a:rPr lang="mul" sz="2000" b="1" dirty="0">
                <a:latin typeface="Oswald" pitchFamily="2" charset="-52"/>
              </a:rPr>
              <a:t>лучшение психоэмоционального состояния </a:t>
            </a:r>
            <a:r>
              <a:rPr lang="mul" sz="2000" dirty="0">
                <a:latin typeface="Oswald" pitchFamily="2" charset="-52"/>
              </a:rPr>
              <a:t>(</a:t>
            </a:r>
            <a:r>
              <a:rPr lang="LID4096" sz="2000" dirty="0">
                <a:latin typeface="Oswald" pitchFamily="2" charset="-52"/>
              </a:rPr>
              <a:t>уменьшение</a:t>
            </a:r>
            <a:r>
              <a:rPr lang="mul" sz="2000" dirty="0">
                <a:latin typeface="Oswald" pitchFamily="2" charset="-52"/>
              </a:rPr>
              <a:t> ощущения стресса, депрессии, тревожности)</a:t>
            </a:r>
            <a:endParaRPr lang="ru-RU" sz="2000" b="1" dirty="0">
              <a:latin typeface="Oswald" pitchFamily="2" charset="-52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025869" y="3789121"/>
            <a:ext cx="877823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>
                <a:latin typeface="Oswald" pitchFamily="2" charset="-52"/>
              </a:rPr>
              <a:t>Повышение качества жизни </a:t>
            </a:r>
            <a:r>
              <a:rPr lang="mul" sz="2000" b="1" dirty="0">
                <a:latin typeface="Oswald" pitchFamily="2" charset="-52"/>
              </a:rPr>
              <a:t>и новизны в </a:t>
            </a:r>
            <a:r>
              <a:rPr lang="LID4096" sz="2000" b="1" dirty="0">
                <a:latin typeface="Oswald" pitchFamily="2" charset="-52"/>
              </a:rPr>
              <a:t>досуговой</a:t>
            </a:r>
            <a:r>
              <a:rPr lang="mul" sz="2000" b="1" dirty="0">
                <a:latin typeface="Oswald" pitchFamily="2" charset="-52"/>
              </a:rPr>
              <a:t> сфере</a:t>
            </a:r>
            <a:endParaRPr lang="LID4096" sz="2000" b="1" dirty="0">
              <a:latin typeface="Oswald" pitchFamily="2" charset="-52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011678" y="4531337"/>
            <a:ext cx="900683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>
                <a:latin typeface="Oswald" pitchFamily="2" charset="-52"/>
              </a:rPr>
              <a:t>Повышение уровня приверженности здоровому образу </a:t>
            </a:r>
            <a:r>
              <a:rPr lang="mul" sz="2000" b="1" dirty="0">
                <a:latin typeface="Oswald" pitchFamily="2" charset="-52"/>
              </a:rPr>
              <a:t>жизни и регулярным физическим нагрузкам </a:t>
            </a:r>
            <a:r>
              <a:rPr lang="LID4096" sz="2000" b="1" dirty="0">
                <a:latin typeface="Oswald" pitchFamily="2" charset="-52"/>
              </a:rPr>
              <a:t>после</a:t>
            </a:r>
            <a:r>
              <a:rPr lang="mul" sz="2000" b="1" dirty="0">
                <a:latin typeface="Oswald" pitchFamily="2" charset="-52"/>
              </a:rPr>
              <a:t> завершения проекта</a:t>
            </a:r>
            <a:r>
              <a:rPr lang="ru-RU" sz="2000" b="1" dirty="0">
                <a:latin typeface="Oswald" pitchFamily="2" charset="-52"/>
              </a:rPr>
              <a:t> </a:t>
            </a:r>
          </a:p>
        </p:txBody>
      </p:sp>
      <p:sp>
        <p:nvSpPr>
          <p:cNvPr id="23" name="Прямоугольник 22"/>
          <p:cNvSpPr/>
          <p:nvPr/>
        </p:nvSpPr>
        <p:spPr>
          <a:xfrm>
            <a:off x="1927856" y="5532130"/>
            <a:ext cx="917448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>
                <a:latin typeface="Oswald" pitchFamily="2" charset="-52"/>
              </a:rPr>
              <a:t>Отсутствие отрицательной динамики </a:t>
            </a:r>
            <a:r>
              <a:rPr lang="mul" sz="2000" b="1" dirty="0">
                <a:latin typeface="Oswald" pitchFamily="2" charset="-52"/>
              </a:rPr>
              <a:t>в </a:t>
            </a:r>
            <a:r>
              <a:rPr lang="LID4096" sz="2000" b="1" dirty="0">
                <a:latin typeface="Oswald" pitchFamily="2" charset="-52"/>
              </a:rPr>
              <a:t>физических</a:t>
            </a:r>
            <a:r>
              <a:rPr lang="mul" sz="2000" b="1" dirty="0">
                <a:latin typeface="Oswald" pitchFamily="2" charset="-52"/>
              </a:rPr>
              <a:t> и </a:t>
            </a:r>
            <a:r>
              <a:rPr lang="LID4096" sz="2000" b="1" dirty="0">
                <a:latin typeface="Oswald" pitchFamily="2" charset="-52"/>
              </a:rPr>
              <a:t>психоэмоциональных</a:t>
            </a:r>
            <a:r>
              <a:rPr lang="mul" sz="2000" b="1" dirty="0">
                <a:latin typeface="Oswald" pitchFamily="2" charset="-52"/>
              </a:rPr>
              <a:t> сферах жизни и деятельности</a:t>
            </a:r>
            <a:endParaRPr lang="ru-RU" sz="2000" b="1" dirty="0">
              <a:latin typeface="Oswald" pitchFamily="2" charset="-52"/>
            </a:endParaRPr>
          </a:p>
        </p:txBody>
      </p:sp>
      <p:sp>
        <p:nvSpPr>
          <p:cNvPr id="26" name="Скругленный прямоугольник 25"/>
          <p:cNvSpPr/>
          <p:nvPr/>
        </p:nvSpPr>
        <p:spPr>
          <a:xfrm>
            <a:off x="563031" y="5553843"/>
            <a:ext cx="1153510" cy="769526"/>
          </a:xfrm>
          <a:prstGeom prst="roundRect">
            <a:avLst/>
          </a:prstGeom>
          <a:solidFill>
            <a:srgbClr val="A72E8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b="1" dirty="0">
              <a:solidFill>
                <a:schemeClr val="bg1"/>
              </a:solidFill>
              <a:latin typeface="Oswald" pitchFamily="2" charset="-52"/>
            </a:endParaRPr>
          </a:p>
        </p:txBody>
      </p:sp>
      <p:pic>
        <p:nvPicPr>
          <p:cNvPr id="25" name="Picture 2"/>
          <p:cNvPicPr>
            <a:picLocks noChangeAspect="1" noChangeArrowheads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06536" y="5553843"/>
            <a:ext cx="866500" cy="7695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1316880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圆角矩形 47"/>
          <p:cNvSpPr/>
          <p:nvPr/>
        </p:nvSpPr>
        <p:spPr>
          <a:xfrm>
            <a:off x="5134570" y="1321594"/>
            <a:ext cx="6374629" cy="4357687"/>
          </a:xfrm>
          <a:prstGeom prst="roundRect">
            <a:avLst>
              <a:gd name="adj" fmla="val 3743"/>
            </a:avLst>
          </a:prstGeom>
          <a:solidFill>
            <a:srgbClr val="A72E87"/>
          </a:solidFill>
          <a:ln w="3175" cap="flat" cmpd="sng" algn="ctr">
            <a:noFill/>
            <a:prstDash val="solid"/>
            <a:miter lim="800000"/>
          </a:ln>
          <a:effectLst>
            <a:outerShdw blurRad="139700" dist="88900" dir="2700000" algn="tl" rotWithShape="0">
              <a:prstClr val="black">
                <a:alpha val="14000"/>
              </a:prstClr>
            </a:outerShdw>
          </a:effectLst>
        </p:spPr>
        <p:txBody>
          <a:bodyPr rtlCol="0" anchor="ctr"/>
          <a:lstStyle/>
          <a:p>
            <a:pPr marL="447675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400" b="1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Oswald" pitchFamily="2" charset="-52"/>
              <a:ea typeface="Cambria" panose="02040503050406030204" pitchFamily="18" charset="0"/>
              <a:cs typeface="Arial" panose="020B0604020202020204" pitchFamily="34" charset="0"/>
            </a:endParaRPr>
          </a:p>
        </p:txBody>
      </p:sp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69994135-0F8D-E842-A692-39AD48CECA8E}"/>
              </a:ext>
            </a:extLst>
          </p:cNvPr>
          <p:cNvSpPr/>
          <p:nvPr/>
        </p:nvSpPr>
        <p:spPr>
          <a:xfrm>
            <a:off x="325821" y="252248"/>
            <a:ext cx="11698013" cy="6492497"/>
          </a:xfrm>
          <a:prstGeom prst="roundRect">
            <a:avLst>
              <a:gd name="adj" fmla="val 5834"/>
            </a:avLst>
          </a:prstGeom>
          <a:noFill/>
          <a:ln w="19050">
            <a:solidFill>
              <a:srgbClr val="A2369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71F3F78-4164-C442-B1F3-0D24135B3721}"/>
              </a:ext>
            </a:extLst>
          </p:cNvPr>
          <p:cNvSpPr txBox="1"/>
          <p:nvPr/>
        </p:nvSpPr>
        <p:spPr>
          <a:xfrm>
            <a:off x="599090" y="588577"/>
            <a:ext cx="132921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>
                <a:solidFill>
                  <a:srgbClr val="A72E88"/>
                </a:solidFill>
                <a:latin typeface="Oswald" pitchFamily="2" charset="-52"/>
              </a:rPr>
              <a:t>Ресурсы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CFBDE54-120F-D048-86E3-8F4AFF1F5D24}"/>
              </a:ext>
            </a:extLst>
          </p:cNvPr>
          <p:cNvSpPr txBox="1"/>
          <p:nvPr/>
        </p:nvSpPr>
        <p:spPr>
          <a:xfrm>
            <a:off x="1208748" y="1906062"/>
            <a:ext cx="3541527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mul" b="1" dirty="0">
                <a:latin typeface="Oswald" pitchFamily="2" charset="-52"/>
              </a:rPr>
              <a:t>Ч</a:t>
            </a:r>
            <a:r>
              <a:rPr lang="ru-RU" b="1" dirty="0" err="1">
                <a:latin typeface="Oswald" pitchFamily="2" charset="-52"/>
              </a:rPr>
              <a:t>еловеческие</a:t>
            </a:r>
            <a:r>
              <a:rPr lang="ru-RU" b="1" dirty="0">
                <a:latin typeface="Oswald" pitchFamily="2" charset="-52"/>
              </a:rPr>
              <a:t> ресурсы: </a:t>
            </a:r>
            <a:endParaRPr lang="LID4096" b="1" dirty="0">
              <a:latin typeface="Oswald" pitchFamily="2" charset="-52"/>
            </a:endParaRPr>
          </a:p>
          <a:p>
            <a:pPr marL="285750" indent="-285750">
              <a:buFontTx/>
              <a:buChar char="-"/>
            </a:pPr>
            <a:r>
              <a:rPr lang="mul" dirty="0">
                <a:latin typeface="Oswald" pitchFamily="2" charset="-52"/>
              </a:rPr>
              <a:t>куратор команды и целевой группы, психолог;</a:t>
            </a:r>
            <a:endParaRPr lang="LID4096" dirty="0">
              <a:latin typeface="Oswald" pitchFamily="2" charset="-52"/>
            </a:endParaRPr>
          </a:p>
          <a:p>
            <a:pPr marL="285750" indent="-285750">
              <a:buFontTx/>
              <a:buChar char="-"/>
            </a:pPr>
            <a:r>
              <a:rPr lang="mul" dirty="0">
                <a:latin typeface="Oswald" pitchFamily="2" charset="-52"/>
              </a:rPr>
              <a:t>тренер по </a:t>
            </a:r>
            <a:r>
              <a:rPr lang="LID4096" dirty="0">
                <a:latin typeface="Oswald" pitchFamily="2" charset="-52"/>
              </a:rPr>
              <a:t>оздоровительному</a:t>
            </a:r>
            <a:r>
              <a:rPr lang="mul" dirty="0">
                <a:latin typeface="Oswald" pitchFamily="2" charset="-52"/>
              </a:rPr>
              <a:t> фитнесу, нутрицилок;</a:t>
            </a:r>
            <a:endParaRPr lang="LID4096" dirty="0">
              <a:latin typeface="Oswald" pitchFamily="2" charset="-52"/>
            </a:endParaRPr>
          </a:p>
          <a:p>
            <a:pPr marL="285750" indent="-285750">
              <a:buFontTx/>
              <a:buChar char="-"/>
            </a:pPr>
            <a:r>
              <a:rPr lang="ru-RU" dirty="0">
                <a:latin typeface="Oswald" pitchFamily="2" charset="-52"/>
              </a:rPr>
              <a:t> </a:t>
            </a:r>
            <a:r>
              <a:rPr lang="mul" dirty="0">
                <a:latin typeface="Oswald" pitchFamily="2" charset="-52"/>
              </a:rPr>
              <a:t>врач невролог, врач спортивной медицины и ЛФК, </a:t>
            </a:r>
            <a:r>
              <a:rPr lang="LID4096" dirty="0">
                <a:latin typeface="Oswald" pitchFamily="2" charset="-52"/>
              </a:rPr>
              <a:t>персональный</a:t>
            </a:r>
            <a:r>
              <a:rPr lang="mul" dirty="0">
                <a:latin typeface="Oswald" pitchFamily="2" charset="-52"/>
              </a:rPr>
              <a:t> тренер.</a:t>
            </a:r>
            <a:endParaRPr lang="LID4096" dirty="0">
              <a:latin typeface="Oswald" pitchFamily="2" charset="-52"/>
            </a:endParaRPr>
          </a:p>
          <a:p>
            <a:pPr marL="285750" indent="-285750">
              <a:buFontTx/>
              <a:buChar char="-"/>
            </a:pPr>
            <a:endParaRPr lang="LID4096" dirty="0">
              <a:latin typeface="Oswald" pitchFamily="2" charset="-52"/>
            </a:endParaRPr>
          </a:p>
          <a:p>
            <a:pPr marL="285750" indent="-285750">
              <a:buFontTx/>
              <a:buChar char="-"/>
            </a:pPr>
            <a:endParaRPr lang="LID4096" dirty="0">
              <a:latin typeface="Oswald" pitchFamily="2" charset="-52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8E612C6-676E-3449-8945-F356D1293AB0}"/>
              </a:ext>
            </a:extLst>
          </p:cNvPr>
          <p:cNvSpPr txBox="1"/>
          <p:nvPr/>
        </p:nvSpPr>
        <p:spPr>
          <a:xfrm>
            <a:off x="1390919" y="4518539"/>
            <a:ext cx="354152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mul" b="1" dirty="0">
                <a:latin typeface="Oswald" pitchFamily="2" charset="-52"/>
              </a:rPr>
              <a:t>Оборудование:</a:t>
            </a:r>
            <a:r>
              <a:rPr lang="ru-RU" dirty="0">
                <a:latin typeface="Oswald" pitchFamily="2" charset="-52"/>
              </a:rPr>
              <a:t> </a:t>
            </a:r>
            <a:r>
              <a:rPr lang="mul" dirty="0">
                <a:latin typeface="Oswald" pitchFamily="2" charset="-52"/>
              </a:rPr>
              <a:t>фитнес-резинки, </a:t>
            </a:r>
            <a:r>
              <a:rPr lang="LID4096" dirty="0">
                <a:latin typeface="Oswald" pitchFamily="2" charset="-52"/>
              </a:rPr>
              <a:t>амортизаторы</a:t>
            </a:r>
            <a:r>
              <a:rPr lang="mul" dirty="0">
                <a:latin typeface="Oswald" pitchFamily="2" charset="-52"/>
              </a:rPr>
              <a:t>, тенесные мячики для МФР.</a:t>
            </a:r>
            <a:endParaRPr lang="ru-RU" dirty="0">
              <a:latin typeface="Oswald" pitchFamily="2" charset="-52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24420079-B275-4646-8F4E-6B47489956EF}"/>
              </a:ext>
            </a:extLst>
          </p:cNvPr>
          <p:cNvSpPr txBox="1"/>
          <p:nvPr/>
        </p:nvSpPr>
        <p:spPr>
          <a:xfrm>
            <a:off x="7045523" y="1598414"/>
            <a:ext cx="2607469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rgbClr val="A72E87"/>
                </a:solidFill>
                <a:latin typeface="Oswald" pitchFamily="2" charset="-52"/>
              </a:rPr>
              <a:t>ТРЕБУЕМЫЕ РЕСУРСЫ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503A1142-CF42-E546-891A-29A412372602}"/>
              </a:ext>
            </a:extLst>
          </p:cNvPr>
          <p:cNvSpPr txBox="1"/>
          <p:nvPr/>
        </p:nvSpPr>
        <p:spPr>
          <a:xfrm>
            <a:off x="620218" y="1841662"/>
            <a:ext cx="58862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dirty="0">
                <a:ln w="18415" cmpd="sng">
                  <a:solidFill>
                    <a:srgbClr val="B9D04A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Oswald" pitchFamily="2" charset="-52"/>
              </a:rPr>
              <a:t>1</a:t>
            </a:r>
            <a:r>
              <a:rPr lang="ru-RU" sz="5400" dirty="0">
                <a:ln w="18415" cmpd="sng">
                  <a:solidFill>
                    <a:srgbClr val="B9D04A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Oswald" pitchFamily="2" charset="-52"/>
              </a:rPr>
              <a:t>.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57C7FB12-663E-BB45-B0AE-A412BADB16B3}"/>
              </a:ext>
            </a:extLst>
          </p:cNvPr>
          <p:cNvSpPr txBox="1"/>
          <p:nvPr/>
        </p:nvSpPr>
        <p:spPr>
          <a:xfrm>
            <a:off x="682801" y="4416525"/>
            <a:ext cx="64472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400" dirty="0">
                <a:ln w="18415" cmpd="sng">
                  <a:solidFill>
                    <a:srgbClr val="B9D04A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Oswald" pitchFamily="2" charset="-52"/>
              </a:rPr>
              <a:t>2.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5780692" y="2025549"/>
            <a:ext cx="5470713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mul" b="1" dirty="0">
                <a:solidFill>
                  <a:schemeClr val="bg1"/>
                </a:solidFill>
                <a:latin typeface="Oswald" pitchFamily="2" charset="-52"/>
              </a:rPr>
              <a:t>Человеческие ресурсы:</a:t>
            </a:r>
            <a:endParaRPr lang="LID4096" b="1" dirty="0">
              <a:solidFill>
                <a:schemeClr val="bg1"/>
              </a:solidFill>
              <a:latin typeface="Oswald" pitchFamily="2" charset="-52"/>
            </a:endParaRPr>
          </a:p>
          <a:p>
            <a:r>
              <a:rPr lang="mul" dirty="0">
                <a:solidFill>
                  <a:schemeClr val="bg1"/>
                </a:solidFill>
                <a:latin typeface="Oswald" pitchFamily="2" charset="-52"/>
              </a:rPr>
              <a:t>- </a:t>
            </a:r>
            <a:r>
              <a:rPr lang="LID4096" dirty="0">
                <a:solidFill>
                  <a:schemeClr val="bg1"/>
                </a:solidFill>
                <a:latin typeface="Oswald" pitchFamily="2" charset="-52"/>
              </a:rPr>
              <a:t>поиск</a:t>
            </a:r>
            <a:r>
              <a:rPr lang="mul" dirty="0">
                <a:solidFill>
                  <a:schemeClr val="bg1"/>
                </a:solidFill>
                <a:latin typeface="Oswald" pitchFamily="2" charset="-52"/>
              </a:rPr>
              <a:t> желающих принять участие (женщины, работающие в государственных бюджетных учреждениях </a:t>
            </a:r>
            <a:r>
              <a:rPr lang="LID4096" dirty="0">
                <a:solidFill>
                  <a:schemeClr val="bg1"/>
                </a:solidFill>
                <a:latin typeface="Oswald" pitchFamily="2" charset="-52"/>
              </a:rPr>
              <a:t>возрастом</a:t>
            </a:r>
            <a:r>
              <a:rPr lang="mul" dirty="0">
                <a:solidFill>
                  <a:schemeClr val="bg1"/>
                </a:solidFill>
                <a:latin typeface="Oswald" pitchFamily="2" charset="-52"/>
              </a:rPr>
              <a:t> от 30 до 45 лет – не менее 20 и не более 30 человек).</a:t>
            </a:r>
            <a:endParaRPr lang="LID4096" dirty="0">
              <a:solidFill>
                <a:schemeClr val="bg1"/>
              </a:solidFill>
              <a:latin typeface="Oswald" pitchFamily="2" charset="-52"/>
            </a:endParaRPr>
          </a:p>
          <a:p>
            <a:endParaRPr lang="LID4096" b="1" dirty="0">
              <a:solidFill>
                <a:schemeClr val="bg1"/>
              </a:solidFill>
              <a:latin typeface="Oswald" pitchFamily="2" charset="-52"/>
            </a:endParaRPr>
          </a:p>
          <a:p>
            <a:r>
              <a:rPr lang="LID4096" b="1" dirty="0">
                <a:solidFill>
                  <a:schemeClr val="bg1"/>
                </a:solidFill>
                <a:latin typeface="Oswald" pitchFamily="2" charset="-52"/>
              </a:rPr>
              <a:t>Материальные</a:t>
            </a:r>
            <a:r>
              <a:rPr lang="ru-RU" b="1" dirty="0">
                <a:solidFill>
                  <a:schemeClr val="bg1"/>
                </a:solidFill>
                <a:latin typeface="Oswald" pitchFamily="2" charset="-52"/>
              </a:rPr>
              <a:t> ресурсы: </a:t>
            </a:r>
            <a:endParaRPr lang="LID4096" b="1" dirty="0">
              <a:solidFill>
                <a:schemeClr val="bg1"/>
              </a:solidFill>
              <a:latin typeface="Oswald" pitchFamily="2" charset="-52"/>
            </a:endParaRPr>
          </a:p>
          <a:p>
            <a:r>
              <a:rPr lang="mul" dirty="0">
                <a:solidFill>
                  <a:schemeClr val="bg1"/>
                </a:solidFill>
                <a:latin typeface="Oswald" pitchFamily="2" charset="-52"/>
              </a:rPr>
              <a:t>- </a:t>
            </a:r>
            <a:r>
              <a:rPr lang="LID4096" dirty="0">
                <a:solidFill>
                  <a:schemeClr val="bg1"/>
                </a:solidFill>
                <a:latin typeface="Oswald" pitchFamily="2" charset="-52"/>
              </a:rPr>
              <a:t>площадка</a:t>
            </a:r>
            <a:r>
              <a:rPr lang="mul" dirty="0">
                <a:solidFill>
                  <a:schemeClr val="bg1"/>
                </a:solidFill>
                <a:latin typeface="Oswald" pitchFamily="2" charset="-52"/>
              </a:rPr>
              <a:t> для проведения проекта (пансионат, база отдыха, гостиница на территории </a:t>
            </a:r>
            <a:r>
              <a:rPr lang="LID4096" dirty="0">
                <a:solidFill>
                  <a:schemeClr val="bg1"/>
                </a:solidFill>
                <a:latin typeface="Oswald" pitchFamily="2" charset="-52"/>
              </a:rPr>
              <a:t>Российской</a:t>
            </a:r>
            <a:r>
              <a:rPr lang="mul" dirty="0">
                <a:solidFill>
                  <a:schemeClr val="bg1"/>
                </a:solidFill>
                <a:latin typeface="Oswald" pitchFamily="2" charset="-52"/>
              </a:rPr>
              <a:t> федерации, а также рассматриваем </a:t>
            </a:r>
            <a:r>
              <a:rPr lang="LID4096" dirty="0">
                <a:solidFill>
                  <a:schemeClr val="bg1"/>
                </a:solidFill>
                <a:latin typeface="Oswald" pitchFamily="2" charset="-52"/>
              </a:rPr>
              <a:t>площадки</a:t>
            </a:r>
            <a:r>
              <a:rPr lang="mul" dirty="0">
                <a:solidFill>
                  <a:schemeClr val="bg1"/>
                </a:solidFill>
                <a:latin typeface="Oswald" pitchFamily="2" charset="-52"/>
              </a:rPr>
              <a:t> на территории дружественных </a:t>
            </a:r>
            <a:r>
              <a:rPr lang="LID4096" dirty="0">
                <a:solidFill>
                  <a:schemeClr val="bg1"/>
                </a:solidFill>
                <a:latin typeface="Oswald" pitchFamily="2" charset="-52"/>
              </a:rPr>
              <a:t>стран</a:t>
            </a:r>
            <a:r>
              <a:rPr lang="mul" dirty="0">
                <a:solidFill>
                  <a:schemeClr val="bg1"/>
                </a:solidFill>
                <a:latin typeface="Oswald" pitchFamily="2" charset="-52"/>
              </a:rPr>
              <a:t>)</a:t>
            </a:r>
            <a:endParaRPr lang="LID4096" dirty="0">
              <a:solidFill>
                <a:schemeClr val="bg1"/>
              </a:solidFill>
              <a:latin typeface="Oswald" pitchFamily="2" charset="-52"/>
            </a:endParaRPr>
          </a:p>
          <a:p>
            <a:r>
              <a:rPr lang="mul" dirty="0">
                <a:solidFill>
                  <a:schemeClr val="bg1"/>
                </a:solidFill>
                <a:latin typeface="Oswald" pitchFamily="2" charset="-52"/>
              </a:rPr>
              <a:t>- оборудование (коврики для занятия фитнесом, гантели, гири и т.д.)</a:t>
            </a:r>
            <a:endParaRPr lang="LID4096" dirty="0">
              <a:solidFill>
                <a:schemeClr val="bg1"/>
              </a:solidFill>
              <a:latin typeface="Oswald" pitchFamily="2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280629297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656</TotalTime>
  <Words>1006</Words>
  <Application>Microsoft Office PowerPoint</Application>
  <PresentationFormat>Широкоэкранный</PresentationFormat>
  <Paragraphs>141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Alexandra.yra777@gmail.com</cp:lastModifiedBy>
  <cp:revision>73</cp:revision>
  <dcterms:created xsi:type="dcterms:W3CDTF">2025-03-26T12:04:55Z</dcterms:created>
  <dcterms:modified xsi:type="dcterms:W3CDTF">2026-06-09T15:15:47Z</dcterms:modified>
</cp:coreProperties>
</file>