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4A6C0-FEAC-4E5D-82D5-C5AC54FFC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5624" y="260972"/>
            <a:ext cx="8791575" cy="891967"/>
          </a:xfrm>
        </p:spPr>
        <p:txBody>
          <a:bodyPr>
            <a:normAutofit fontScale="90000"/>
          </a:bodyPr>
          <a:lstStyle/>
          <a:p>
            <a:r>
              <a:rPr lang="ru-RU" dirty="0"/>
              <a:t>БУ ОО «КЦСОН </a:t>
            </a:r>
            <a:r>
              <a:rPr lang="ru-RU" dirty="0" err="1"/>
              <a:t>Урицкогорайона</a:t>
            </a:r>
            <a:r>
              <a:rPr lang="ru-RU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9992BE-62CE-4FF2-8CA7-995047D0F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637" y="5420139"/>
            <a:ext cx="9541562" cy="161676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Заведующий отделением социальной помощи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 и срочных социальных услуг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Ромашова Олеся Викторовна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7F1941-4DD2-4CA6-9EA1-9BA400A73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36" y="1552809"/>
            <a:ext cx="2752381" cy="375238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5C5B79F-DF97-45B9-86F2-E2011617A415}"/>
              </a:ext>
            </a:extLst>
          </p:cNvPr>
          <p:cNvSpPr/>
          <p:nvPr/>
        </p:nvSpPr>
        <p:spPr>
          <a:xfrm>
            <a:off x="5685183" y="1720839"/>
            <a:ext cx="55791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Детско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–родительский клуб </a:t>
            </a:r>
          </a:p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«Мир семьи»</a:t>
            </a:r>
          </a:p>
        </p:txBody>
      </p:sp>
    </p:spTree>
    <p:extLst>
      <p:ext uri="{BB962C8B-B14F-4D97-AF65-F5344CB8AC3E}">
        <p14:creationId xmlns:p14="http://schemas.microsoft.com/office/powerpoint/2010/main" val="183516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6023D6-27C6-4CA6-BEE7-5DDB0194DD34}"/>
              </a:ext>
            </a:extLst>
          </p:cNvPr>
          <p:cNvSpPr txBox="1"/>
          <p:nvPr/>
        </p:nvSpPr>
        <p:spPr>
          <a:xfrm>
            <a:off x="1315279" y="412978"/>
            <a:ext cx="1002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развивающих занятий для детей с ОВЗ по развитию познавательных процессов 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 все смогу»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A0446F-DD4D-4825-AE65-175F661B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83730">
            <a:off x="3893168" y="3475212"/>
            <a:ext cx="3364045" cy="25329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63E59A-BD92-48EF-9DF7-80DE5EC74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4408">
            <a:off x="394043" y="1740683"/>
            <a:ext cx="3336797" cy="25124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C1EB79-801A-4F5D-9FB0-6012FB9BF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98464">
            <a:off x="8221998" y="2110949"/>
            <a:ext cx="3350697" cy="25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73E94-0BB9-416E-922F-0686CC5D9BAE}"/>
              </a:ext>
            </a:extLst>
          </p:cNvPr>
          <p:cNvSpPr txBox="1"/>
          <p:nvPr/>
        </p:nvSpPr>
        <p:spPr>
          <a:xfrm>
            <a:off x="2759765" y="597213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практики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6E3936D-05A6-445C-A463-EB82DE3961A2}"/>
              </a:ext>
            </a:extLst>
          </p:cNvPr>
          <p:cNvSpPr/>
          <p:nvPr/>
        </p:nvSpPr>
        <p:spPr>
          <a:xfrm>
            <a:off x="1656523" y="1344472"/>
            <a:ext cx="2567608" cy="1563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Trebuchet MS" panose="020B0603020202020204" pitchFamily="34" charset="0"/>
              </a:rPr>
              <a:t>Расширения круга </a:t>
            </a:r>
            <a:endParaRPr lang="ru-RU" dirty="0"/>
          </a:p>
          <a:p>
            <a:pPr algn="ctr"/>
            <a:r>
              <a:rPr lang="ru-RU" dirty="0">
                <a:solidFill>
                  <a:srgbClr val="FFFFFF"/>
                </a:solidFill>
                <a:latin typeface="Trebuchet MS" panose="020B0603020202020204" pitchFamily="34" charset="0"/>
              </a:rPr>
              <a:t>социальных </a:t>
            </a:r>
            <a:endParaRPr lang="ru-RU" dirty="0"/>
          </a:p>
          <a:p>
            <a:pPr algn="ctr"/>
            <a:r>
              <a:rPr lang="ru-RU" dirty="0">
                <a:solidFill>
                  <a:srgbClr val="FFFFFF"/>
                </a:solidFill>
                <a:latin typeface="Trebuchet MS" panose="020B0603020202020204" pitchFamily="34" charset="0"/>
              </a:rPr>
              <a:t>контактов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2ACA587-E09E-4B4E-8217-09657C0B9FFF}"/>
              </a:ext>
            </a:extLst>
          </p:cNvPr>
          <p:cNvSpPr/>
          <p:nvPr/>
        </p:nvSpPr>
        <p:spPr>
          <a:xfrm>
            <a:off x="7620000" y="1422209"/>
            <a:ext cx="2766391" cy="1528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2" dirty="0">
                <a:solidFill>
                  <a:srgbClr val="FFFFFF"/>
                </a:solidFill>
                <a:latin typeface="Trebuchet MS" panose="020B0603020202020204" pitchFamily="34" charset="0"/>
              </a:rPr>
              <a:t>Улучшение </a:t>
            </a:r>
            <a:endParaRPr lang="ru-RU" dirty="0"/>
          </a:p>
          <a:p>
            <a:pPr algn="ctr"/>
            <a:r>
              <a:rPr lang="ru-RU" dirty="0">
                <a:solidFill>
                  <a:srgbClr val="FFFFFF"/>
                </a:solidFill>
                <a:latin typeface="Trebuchet MS" panose="020B0603020202020204" pitchFamily="34" charset="0"/>
              </a:rPr>
              <a:t>эмоционального </a:t>
            </a:r>
            <a:endParaRPr lang="ru-RU" dirty="0"/>
          </a:p>
          <a:p>
            <a:pPr algn="ctr"/>
            <a:r>
              <a:rPr lang="ru-RU" dirty="0">
                <a:solidFill>
                  <a:srgbClr val="FFFFFF"/>
                </a:solidFill>
                <a:latin typeface="Trebuchet MS" panose="020B0603020202020204" pitchFamily="34" charset="0"/>
              </a:rPr>
              <a:t>фона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5C4389D-BDB3-4730-BD34-23D9F961FC53}"/>
              </a:ext>
            </a:extLst>
          </p:cNvPr>
          <p:cNvSpPr/>
          <p:nvPr/>
        </p:nvSpPr>
        <p:spPr>
          <a:xfrm>
            <a:off x="4943061" y="2725282"/>
            <a:ext cx="2531165" cy="1407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Улучшение </a:t>
            </a:r>
            <a:endParaRPr lang="ru-RU"/>
          </a:p>
          <a:p>
            <a:pPr algn="ctr"/>
            <a:r>
              <a:rPr lang="ru-RU" sz="180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физического </a:t>
            </a:r>
            <a:endParaRPr lang="ru-RU"/>
          </a:p>
          <a:p>
            <a:pPr algn="ctr"/>
            <a:r>
              <a:rPr lang="ru-RU" sz="180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состояния</a:t>
            </a:r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18A329B-1670-458C-ABEF-E2A5B31587C2}"/>
              </a:ext>
            </a:extLst>
          </p:cNvPr>
          <p:cNvSpPr/>
          <p:nvPr/>
        </p:nvSpPr>
        <p:spPr>
          <a:xfrm>
            <a:off x="6573079" y="4660298"/>
            <a:ext cx="4142960" cy="1908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Повышение уровня компетентности </a:t>
            </a:r>
            <a:endParaRPr lang="ru-RU" sz="1600" dirty="0"/>
          </a:p>
          <a:p>
            <a:pPr algn="ctr"/>
            <a:r>
              <a:rPr lang="ru-RU" sz="160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родителей в вопросах </a:t>
            </a:r>
            <a:endParaRPr lang="ru-RU" sz="1600" dirty="0"/>
          </a:p>
          <a:p>
            <a:pPr algn="ctr"/>
            <a:r>
              <a:rPr lang="ru-RU" sz="1600" dirty="0" err="1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воспитанияя</a:t>
            </a:r>
            <a:r>
              <a:rPr lang="ru-RU" sz="160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, реабилитации и </a:t>
            </a:r>
            <a:r>
              <a:rPr lang="ru-RU" sz="1600" dirty="0" err="1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абилитации</a:t>
            </a:r>
            <a:endParaRPr lang="ru-RU" sz="160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54478A1-DB8C-4E7D-866C-EEEEA9547395}"/>
              </a:ext>
            </a:extLst>
          </p:cNvPr>
          <p:cNvSpPr/>
          <p:nvPr/>
        </p:nvSpPr>
        <p:spPr>
          <a:xfrm>
            <a:off x="1475961" y="4132717"/>
            <a:ext cx="2748170" cy="1407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Повышение уровня </a:t>
            </a:r>
            <a:endParaRPr lang="ru-RU"/>
          </a:p>
          <a:p>
            <a:pPr algn="ctr"/>
            <a:r>
              <a:rPr lang="ru-RU" sz="180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познавательной </a:t>
            </a:r>
            <a:endParaRPr lang="ru-RU"/>
          </a:p>
          <a:p>
            <a:pPr algn="ctr"/>
            <a:r>
              <a:rPr lang="ru-RU" sz="180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активности</a:t>
            </a:r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B84A9032-DBE5-4E6F-AC88-FB681CEDBA9A}"/>
              </a:ext>
            </a:extLst>
          </p:cNvPr>
          <p:cNvSpPr/>
          <p:nvPr/>
        </p:nvSpPr>
        <p:spPr>
          <a:xfrm>
            <a:off x="4492487" y="1921565"/>
            <a:ext cx="2766391" cy="276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лево 17">
            <a:extLst>
              <a:ext uri="{FF2B5EF4-FFF2-40B4-BE49-F238E27FC236}">
                <a16:creationId xmlns:a16="http://schemas.microsoft.com/office/drawing/2014/main" id="{C777C359-DF24-42CC-AB88-0217924F8C6B}"/>
              </a:ext>
            </a:extLst>
          </p:cNvPr>
          <p:cNvSpPr/>
          <p:nvPr/>
        </p:nvSpPr>
        <p:spPr>
          <a:xfrm rot="20094943">
            <a:off x="7511454" y="2792917"/>
            <a:ext cx="529973" cy="2935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лево 18">
            <a:extLst>
              <a:ext uri="{FF2B5EF4-FFF2-40B4-BE49-F238E27FC236}">
                <a16:creationId xmlns:a16="http://schemas.microsoft.com/office/drawing/2014/main" id="{120D3F7F-6508-44FB-AE0F-9B5FA9AC8C0A}"/>
              </a:ext>
            </a:extLst>
          </p:cNvPr>
          <p:cNvSpPr/>
          <p:nvPr/>
        </p:nvSpPr>
        <p:spPr>
          <a:xfrm rot="19917616">
            <a:off x="4055165" y="3877966"/>
            <a:ext cx="742122" cy="276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B74DD4AD-D9D4-4FA3-BD22-EFCC1F3F6322}"/>
              </a:ext>
            </a:extLst>
          </p:cNvPr>
          <p:cNvSpPr/>
          <p:nvPr/>
        </p:nvSpPr>
        <p:spPr>
          <a:xfrm rot="627844">
            <a:off x="4593387" y="5215319"/>
            <a:ext cx="1603513" cy="276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9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BFD208-1D7C-414A-9028-8C82EA4F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333" y="1157571"/>
            <a:ext cx="7133333" cy="4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2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CB5D9-BAFD-4687-B925-FF8B84E6CC58}"/>
              </a:ext>
            </a:extLst>
          </p:cNvPr>
          <p:cNvSpPr txBox="1"/>
          <p:nvPr/>
        </p:nvSpPr>
        <p:spPr>
          <a:xfrm>
            <a:off x="1338468" y="759845"/>
            <a:ext cx="96210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Номинация: </a:t>
            </a:r>
            <a:endParaRPr lang="ru-RU" sz="2000" dirty="0"/>
          </a:p>
          <a:p>
            <a:pPr algn="ctr"/>
            <a:r>
              <a:rPr lang="ru-RU" sz="2000" b="1" i="1" dirty="0"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Материнство и детство</a:t>
            </a:r>
            <a:endParaRPr lang="ru-RU" sz="2000" dirty="0"/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Ромашова Олеся Викторовна, заведующий отделением социальной </a:t>
            </a:r>
            <a:endParaRPr lang="ru-RU" sz="2000" dirty="0"/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помощи и срочных социальных услуг БУ ОО «КЦСОН Урицкого района» </a:t>
            </a:r>
            <a:endParaRPr lang="ru-RU" sz="2000" dirty="0"/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Представляет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детско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родительский клуб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«Мир семьи»,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направленную гармонизацию </a:t>
            </a:r>
            <a:endParaRPr lang="ru-RU" sz="2000" dirty="0"/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детско-родительских отношений, помощь семье с детьми в создании </a:t>
            </a:r>
            <a:endParaRPr lang="ru-RU" sz="2000" dirty="0"/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атмосферы взаимопонимания и взаимного уважения, благоприятного </a:t>
            </a:r>
            <a:endParaRPr lang="ru-RU" sz="2000" dirty="0"/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микроклимата, преодолении конфликтных ситуаций. </a:t>
            </a:r>
            <a:endParaRPr lang="ru-RU" sz="2000" dirty="0"/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Целевая аудитория: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семьи, воспитывающие детей — инвалидов; </a:t>
            </a:r>
            <a:endParaRPr lang="ru-RU" sz="2000" dirty="0"/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многодетные семьи; семьи, находящиеся в трудной жизненной ситуации. </a:t>
            </a:r>
            <a:endParaRPr lang="ru-RU" sz="2000" dirty="0"/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реализации мероприятий практики привлечены специалисты </a:t>
            </a:r>
            <a:endParaRPr lang="ru-RU" sz="2000" dirty="0"/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учреждения: </a:t>
            </a:r>
            <a:endParaRPr lang="ru-RU" sz="2000" dirty="0"/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психолог; </a:t>
            </a:r>
            <a:endParaRPr lang="ru-RU" sz="2000" dirty="0"/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специалист по работе с семьей; </a:t>
            </a:r>
            <a:endParaRPr lang="ru-RU" sz="2000" dirty="0"/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специалист по социальной работе.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239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E7F620-8036-4BAA-A405-7E2CB5979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12" y="402450"/>
            <a:ext cx="3495238" cy="1971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DE7EAB-FDF1-43B7-A59E-C84FAB019E28}"/>
              </a:ext>
            </a:extLst>
          </p:cNvPr>
          <p:cNvSpPr txBox="1"/>
          <p:nvPr/>
        </p:nvSpPr>
        <p:spPr>
          <a:xfrm>
            <a:off x="1181112" y="2775321"/>
            <a:ext cx="4026992" cy="369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Цели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клуба</a:t>
            </a: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: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  <a:effectLst/>
                <a:latin typeface="Wingdings" panose="05000000000000000000" pitchFamily="2" charset="2"/>
              </a:rPr>
              <a:t> </a:t>
            </a: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оказание своевременной правовой,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социальной,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психолого</a:t>
            </a: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-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802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педагогической помощи, опекунам, в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воспитании детей;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  <a:effectLst/>
                <a:latin typeface="Wingdings" panose="05000000000000000000" pitchFamily="2" charset="2"/>
              </a:rPr>
              <a:t> </a:t>
            </a: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гармонизация детско-родительских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отношений, помощь в семье с детьми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802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 создании атмосферы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взаимопонимания и взаимного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802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уважения, благоприятного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микроклимата, преодолении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802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конфликтных ситуаций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67390-C8A1-4A22-97D5-778EFD6F5933}"/>
              </a:ext>
            </a:extLst>
          </p:cNvPr>
          <p:cNvSpPr txBox="1"/>
          <p:nvPr/>
        </p:nvSpPr>
        <p:spPr>
          <a:xfrm>
            <a:off x="6044661" y="802414"/>
            <a:ext cx="4860235" cy="4802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Задачи </a:t>
            </a:r>
            <a:r>
              <a:rPr lang="ru-RU" b="1" i="1" dirty="0">
                <a:solidFill>
                  <a:srgbClr val="212529"/>
                </a:solidFill>
                <a:latin typeface="Times New Roman" panose="02020603050405020304" pitchFamily="18" charset="0"/>
              </a:rPr>
              <a:t>клуба</a:t>
            </a:r>
            <a:r>
              <a:rPr lang="ru-RU" sz="18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: </a:t>
            </a:r>
            <a:endParaRPr lang="ru-RU" dirty="0"/>
          </a:p>
          <a:p>
            <a:r>
              <a:rPr lang="ru-RU" sz="1800" dirty="0">
                <a:solidFill>
                  <a:srgbClr val="212529"/>
                </a:solidFill>
                <a:effectLst/>
                <a:latin typeface="Wingdings" panose="05000000000000000000" pitchFamily="2" charset="2"/>
              </a:rPr>
              <a:t> </a:t>
            </a:r>
            <a:r>
              <a:rPr lang="ru-RU" sz="1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Оказание квалифицированной и </a:t>
            </a:r>
            <a:endParaRPr lang="ru-RU" dirty="0"/>
          </a:p>
          <a:p>
            <a:r>
              <a:rPr lang="ru-RU" sz="1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практической помощи родителям по </a:t>
            </a:r>
            <a:endParaRPr lang="ru-RU" dirty="0"/>
          </a:p>
          <a:p>
            <a:r>
              <a:rPr lang="ru-RU" sz="1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проблемам воспитания и развития </a:t>
            </a:r>
            <a:endParaRPr lang="ru-RU" dirty="0"/>
          </a:p>
          <a:p>
            <a:r>
              <a:rPr lang="ru-RU" sz="1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ребенка; </a:t>
            </a:r>
            <a:endParaRPr lang="ru-RU" dirty="0"/>
          </a:p>
          <a:p>
            <a:r>
              <a:rPr lang="ru-RU" sz="1800" dirty="0">
                <a:solidFill>
                  <a:srgbClr val="212529"/>
                </a:solidFill>
                <a:effectLst/>
                <a:latin typeface="Wingdings" panose="05000000000000000000" pitchFamily="2" charset="2"/>
              </a:rPr>
              <a:t> </a:t>
            </a:r>
            <a:r>
              <a:rPr lang="ru-RU" sz="1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Содействие сохранению и укреплению </a:t>
            </a:r>
            <a:endParaRPr lang="ru-RU" dirty="0"/>
          </a:p>
          <a:p>
            <a:r>
              <a:rPr lang="ru-RU" sz="1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психологического здоровья детей и </a:t>
            </a:r>
            <a:endParaRPr lang="ru-RU" dirty="0"/>
          </a:p>
          <a:p>
            <a:r>
              <a:rPr lang="ru-RU" sz="1802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родителей </a:t>
            </a:r>
            <a:endParaRPr lang="ru-RU" dirty="0"/>
          </a:p>
          <a:p>
            <a:r>
              <a:rPr lang="ru-RU" sz="1800" dirty="0">
                <a:solidFill>
                  <a:srgbClr val="212529"/>
                </a:solidFill>
                <a:effectLst/>
                <a:latin typeface="Wingdings" panose="05000000000000000000" pitchFamily="2" charset="2"/>
              </a:rPr>
              <a:t> </a:t>
            </a:r>
            <a:r>
              <a:rPr lang="ru-RU" sz="1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Обогащение воспитательных умений </a:t>
            </a:r>
            <a:endParaRPr lang="ru-RU" dirty="0"/>
          </a:p>
          <a:p>
            <a:r>
              <a:rPr lang="ru-RU" sz="1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родителей, поддержка их уверенности в </a:t>
            </a:r>
            <a:endParaRPr lang="ru-RU" dirty="0"/>
          </a:p>
          <a:p>
            <a:r>
              <a:rPr lang="ru-RU" sz="1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собственных педагогических </a:t>
            </a:r>
            <a:endParaRPr lang="ru-RU" dirty="0"/>
          </a:p>
          <a:p>
            <a:r>
              <a:rPr lang="ru-RU" sz="1802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возможностях; </a:t>
            </a:r>
            <a:endParaRPr lang="ru-RU" dirty="0"/>
          </a:p>
          <a:p>
            <a:r>
              <a:rPr lang="ru-RU" sz="1800" dirty="0">
                <a:solidFill>
                  <a:srgbClr val="212529"/>
                </a:solidFill>
                <a:effectLst/>
                <a:latin typeface="Wingdings" panose="05000000000000000000" pitchFamily="2" charset="2"/>
              </a:rPr>
              <a:t> </a:t>
            </a:r>
            <a:r>
              <a:rPr lang="ru-RU" sz="1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Обмен позитивным опытом семейного </a:t>
            </a:r>
            <a:endParaRPr lang="ru-RU" dirty="0"/>
          </a:p>
          <a:p>
            <a:r>
              <a:rPr lang="ru-RU" sz="1802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воспитания; </a:t>
            </a:r>
            <a:endParaRPr lang="ru-RU" dirty="0"/>
          </a:p>
          <a:p>
            <a:r>
              <a:rPr lang="ru-RU" sz="1800" dirty="0">
                <a:solidFill>
                  <a:srgbClr val="212529"/>
                </a:solidFill>
                <a:effectLst/>
                <a:latin typeface="Wingdings" panose="05000000000000000000" pitchFamily="2" charset="2"/>
              </a:rPr>
              <a:t> </a:t>
            </a:r>
            <a:r>
              <a:rPr lang="ru-RU" sz="1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Организация и проведение </a:t>
            </a:r>
            <a:endParaRPr lang="ru-RU" dirty="0"/>
          </a:p>
          <a:p>
            <a:r>
              <a:rPr lang="ru-RU" sz="1802" i="1" dirty="0">
                <a:solidFill>
                  <a:srgbClr val="212529"/>
                </a:solidFill>
                <a:latin typeface="Times New Roman" panose="02020603050405020304" pitchFamily="18" charset="0"/>
              </a:rPr>
              <a:t>с</a:t>
            </a:r>
            <a:r>
              <a:rPr lang="ru-RU" sz="1802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емейного досуга и совместного </a:t>
            </a:r>
            <a:endParaRPr lang="ru-RU" dirty="0"/>
          </a:p>
          <a:p>
            <a:r>
              <a:rPr lang="ru-RU" sz="18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творчества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06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CE1D3E-2C87-431C-A000-2D25BEB5F1B2}"/>
              </a:ext>
            </a:extLst>
          </p:cNvPr>
          <p:cNvSpPr txBox="1"/>
          <p:nvPr/>
        </p:nvSpPr>
        <p:spPr>
          <a:xfrm>
            <a:off x="1099931" y="679826"/>
            <a:ext cx="956807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р о б л е м а т и к а - Внедрение данного клуба обусловлено проведенными исследованиями и выявлением необходимости у семей; организации социализации через досуговую занятость детей; созданию атмосферы взаимопонимания и взаимного уважения;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преодолевание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конфликтной ситуации.</a:t>
            </a:r>
          </a:p>
          <a:p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ж и д а е м ы 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работы, 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о ц и а л ь н а 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. У л у ч ш е н и е микроклимата в семье.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Обучение родителей навыкам социально- поддерживающего и р а з в и в а ю щ е г 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семье и во взаимоотношении с ребенком (подростком).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. О к а з а н и е практической помощи р о д и т е л я м , п р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 з н и к н о в е н и </a:t>
            </a:r>
            <a:r>
              <a:rPr lang="ru-RU" sz="2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проблемных ситуаций.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7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D2683-93AD-4B22-BF06-63E9EE24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972799" y="543339"/>
            <a:ext cx="74611" cy="75179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ru-RU" b="1" cap="none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863929-3BA5-4FCE-9F27-608D1CC60CA7}"/>
              </a:ext>
            </a:extLst>
          </p:cNvPr>
          <p:cNvSpPr/>
          <p:nvPr/>
        </p:nvSpPr>
        <p:spPr>
          <a:xfrm>
            <a:off x="2550206" y="154692"/>
            <a:ext cx="6826549" cy="175432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Реализация 5-и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социальных проектов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BFB41-89F8-4F62-821A-9C253AFBBD86}"/>
              </a:ext>
            </a:extLst>
          </p:cNvPr>
          <p:cNvSpPr txBox="1"/>
          <p:nvPr/>
        </p:nvSpPr>
        <p:spPr>
          <a:xfrm>
            <a:off x="1948070" y="2187979"/>
            <a:ext cx="90993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декоративно — прикладное искусство «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Затейник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здорового образа жизни у детей «Будь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здоров!»;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 повышение коммуникативных навыков детей «А умеем ли мы общаться?»;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социально - эмоционального развития «Я сам!»;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развивающих занятий для детей с ОВЗ по развитию познавательных процессов «Я все смогу»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0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894A25-DEA8-4549-8419-4FF0F9A9A311}"/>
              </a:ext>
            </a:extLst>
          </p:cNvPr>
          <p:cNvSpPr txBox="1"/>
          <p:nvPr/>
        </p:nvSpPr>
        <p:spPr>
          <a:xfrm>
            <a:off x="1924878" y="517700"/>
            <a:ext cx="9485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екоративно — прикладное искусство «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Затейник</a:t>
            </a:r>
            <a:r>
              <a:rPr lang="ru-RU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4A4E43-64ED-42D6-82CD-98756387A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64" y="1468458"/>
            <a:ext cx="2571429" cy="2533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F4CE67-CAD1-4FB1-B28F-3D03D31BF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68458"/>
            <a:ext cx="3390476" cy="25428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54AC4A-B6DC-4C84-AE5D-DB31C9D23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364" y="4175256"/>
            <a:ext cx="3228571" cy="24285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55D3D0-CF85-49F6-8BC6-D0682022A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05" y="4175256"/>
            <a:ext cx="3028571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4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308FC7-F731-4324-80D3-F3B3C2E1AD38}"/>
              </a:ext>
            </a:extLst>
          </p:cNvPr>
          <p:cNvSpPr txBox="1"/>
          <p:nvPr/>
        </p:nvSpPr>
        <p:spPr>
          <a:xfrm>
            <a:off x="1699590" y="572004"/>
            <a:ext cx="9856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здорового образа жизни у детей 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«Будь здоров!»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38840C-7BC6-4E28-960F-D6A7613F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350" y="1403001"/>
            <a:ext cx="5733333" cy="2580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86528C-0FD4-4411-B6FD-725BFFEA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39" y="4521262"/>
            <a:ext cx="2828571" cy="21297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DC111C-923C-4B26-9712-0C80E0A32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714" y="4527200"/>
            <a:ext cx="2828571" cy="21238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167753-ED7A-46AB-92FE-C82DE29BC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045" y="4517677"/>
            <a:ext cx="2828571" cy="2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22F54F-5579-4965-809D-A66A8138BCD9}"/>
              </a:ext>
            </a:extLst>
          </p:cNvPr>
          <p:cNvSpPr txBox="1"/>
          <p:nvPr/>
        </p:nvSpPr>
        <p:spPr>
          <a:xfrm>
            <a:off x="1616766" y="471965"/>
            <a:ext cx="9780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 на повышение коммуникативных навыков детей 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 умеем ли мы общаться?»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D38CD-B36A-43A7-A941-2EC699C2A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08" y="1628492"/>
            <a:ext cx="3295238" cy="43904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C0E2F4-E14A-49D8-8BA4-F795B9522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383" y="1528492"/>
            <a:ext cx="3057143" cy="22952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E23BC2-39E2-4B28-BA2E-DEC50AB19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383" y="4049260"/>
            <a:ext cx="3085714" cy="2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5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7D2D5-4788-4D1D-B1F0-69B3FEFE63EE}"/>
              </a:ext>
            </a:extLst>
          </p:cNvPr>
          <p:cNvSpPr txBox="1"/>
          <p:nvPr/>
        </p:nvSpPr>
        <p:spPr>
          <a:xfrm>
            <a:off x="1818861" y="398429"/>
            <a:ext cx="9206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 социально - эмоционального развития 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 сам!»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1CE46-5FA8-4FD2-8CEE-947EE1586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82" y="1228810"/>
            <a:ext cx="3628571" cy="2733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4634D9-653A-4317-BCED-16562E58D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47" y="1229426"/>
            <a:ext cx="3628571" cy="27321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C0BEBE-BA6D-41C2-ADA2-DF4FEA7C8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53" y="3990834"/>
            <a:ext cx="3439960" cy="259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02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42</TotalTime>
  <Words>536</Words>
  <Application>Microsoft Office PowerPoint</Application>
  <PresentationFormat>Широкоэкранный</PresentationFormat>
  <Paragraphs>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Tw Cen MT</vt:lpstr>
      <vt:lpstr>Wingdings</vt:lpstr>
      <vt:lpstr>Контур</vt:lpstr>
      <vt:lpstr>БУ ОО «КЦСОН Урицкогорайона»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 ОО «КЦСОН Урицкогорайона»</dc:title>
  <dc:creator>Зав отделением</dc:creator>
  <cp:lastModifiedBy>Зав отделением</cp:lastModifiedBy>
  <cp:revision>5</cp:revision>
  <dcterms:created xsi:type="dcterms:W3CDTF">2025-03-11T11:55:08Z</dcterms:created>
  <dcterms:modified xsi:type="dcterms:W3CDTF">2025-03-11T12:37:47Z</dcterms:modified>
</cp:coreProperties>
</file>