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3"/>
    <p:sldId id="266" r:id="rId14"/>
    <p:sldId id="267" r:id="rId15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 userDrawn="1">
          <p15:clr>
            <a:srgbClr val="A4A3A4"/>
          </p15:clr>
        </p15:guide>
        <p15:guide id="2" pos="38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6405" autoAdjust="0"/>
  </p:normalViewPr>
  <p:slideViewPr>
    <p:cSldViewPr snapToGrid="0" snapToObjects="1" showGuides="1">
      <p:cViewPr varScale="1">
        <p:scale>
          <a:sx n="80" d="100"/>
          <a:sy n="80" d="100"/>
        </p:scale>
        <p:origin x="-96" y="-516"/>
      </p:cViewPr>
      <p:guideLst>
        <p:guide orient="horz" pos="2103"/>
        <p:guide pos="38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ий образ слайда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hyperlink" Target="https://vk.com/club205803715" TargetMode="External"/><Relationship Id="rId2" Type="http://schemas.openxmlformats.org/officeDocument/2006/relationships/hyperlink" Target="https://korablik382.edusite.ru/magicpage.html?page=291954" TargetMode="Externa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41434" y="977463"/>
            <a:ext cx="11319642" cy="5648968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7255" y="1259060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«Женщины за здоровое общество»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7255" y="2458192"/>
            <a:ext cx="10573680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700"/>
              </a:lnSpc>
              <a:spcAft>
                <a:spcPts val="600"/>
              </a:spcAft>
            </a:pPr>
            <a:r>
              <a:rPr lang="ru-RU" sz="2800" dirty="0" smtClean="0">
                <a:solidFill>
                  <a:schemeClr val="bg1"/>
                </a:solidFill>
                <a:latin typeface="Playfair Display SemiBold"/>
                <a:cs typeface="Times New Roman" panose="02020603050405020304" pitchFamily="18" charset="0"/>
              </a:rPr>
              <a:t>ЗДОРОВОЕ ПОКОЛЕНИЕ АЛЬФА –БУДУЩЕЕ РОССИИ!</a:t>
            </a:r>
            <a:endParaRPr lang="ru-RU" sz="2800" dirty="0" smtClean="0">
              <a:solidFill>
                <a:schemeClr val="bg1"/>
              </a:solidFill>
              <a:latin typeface="Playfair Display SemiBold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solidFill>
                  <a:schemeClr val="bg1"/>
                </a:solidFill>
                <a:latin typeface="Playfair Display SemiBold"/>
                <a:cs typeface="Times New Roman" panose="02020603050405020304" pitchFamily="18" charset="0"/>
              </a:rPr>
              <a:t>Создание в ДОУ групп по формированию здорового психологического образа жизни у дошкольников.</a:t>
            </a:r>
            <a:endParaRPr lang="ru-RU" sz="2800" dirty="0">
              <a:solidFill>
                <a:schemeClr val="bg1"/>
              </a:solidFill>
              <a:latin typeface="Playfair Display SemiBold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8645" y="5108575"/>
            <a:ext cx="1117219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проекта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Сурикова Елена Александровна, педагог- психолог, заместитель заведующего МАДОУ « Детский сад №382 « </a:t>
            </a:r>
            <a:r>
              <a:rPr lang="ru-RU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Кораблик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Россия, Нижегородская область, город Нижний Новгород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325" y="4523740"/>
            <a:ext cx="10573385" cy="9391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Номинация : Здоровый образ жизни</a:t>
            </a:r>
            <a:endParaRPr lang="ru-RU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Users\Наталья\Desktop\Сурикова\ПРОЕКТ\поколени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62933" y="1416481"/>
            <a:ext cx="1661510" cy="10417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6725" y="1094105"/>
            <a:ext cx="11164570" cy="7004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en-US" dirty="0"/>
              <a:t>должны</a:t>
            </a:r>
            <a:r>
              <a:rPr lang="en-US" altLang="ru-RU" dirty="0"/>
              <a:t> </a:t>
            </a:r>
            <a:r>
              <a:rPr lang="en-US" altLang="en-US" dirty="0"/>
              <a:t>быть</a:t>
            </a:r>
            <a:r>
              <a:rPr lang="en-US" altLang="ru-RU" dirty="0"/>
              <a:t> </a:t>
            </a:r>
            <a:r>
              <a:rPr lang="en-US" altLang="en-US" dirty="0"/>
              <a:t>многообразными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адаптированными</a:t>
            </a:r>
            <a:r>
              <a:rPr lang="en-US" altLang="ru-RU" dirty="0"/>
              <a:t> </a:t>
            </a:r>
            <a:r>
              <a:rPr lang="en-US" altLang="en-US" dirty="0"/>
              <a:t>под</a:t>
            </a:r>
            <a:r>
              <a:rPr lang="en-US" altLang="ru-RU" dirty="0"/>
              <a:t> </a:t>
            </a:r>
            <a:r>
              <a:rPr lang="en-US" altLang="en-US" dirty="0"/>
              <a:t>различные</a:t>
            </a:r>
            <a:r>
              <a:rPr lang="en-US" altLang="ru-RU" dirty="0"/>
              <a:t> </a:t>
            </a:r>
            <a:r>
              <a:rPr lang="en-US" altLang="en-US" dirty="0"/>
              <a:t>группы</a:t>
            </a:r>
            <a:r>
              <a:rPr lang="en-US" altLang="ru-RU" dirty="0"/>
              <a:t> </a:t>
            </a:r>
            <a:r>
              <a:rPr lang="en-US" altLang="en-US" dirty="0"/>
              <a:t>целевой</a:t>
            </a:r>
            <a:r>
              <a:rPr lang="en-US" altLang="ru-RU" dirty="0"/>
              <a:t> </a:t>
            </a:r>
            <a:r>
              <a:rPr lang="en-US" altLang="en-US" dirty="0"/>
              <a:t>аудитории</a:t>
            </a:r>
            <a:r>
              <a:rPr lang="ru-RU" altLang="en-US" dirty="0"/>
              <a:t>( родители, педагоги,дошкольники)</a:t>
            </a:r>
            <a:r>
              <a:rPr lang="en-US" altLang="ru-RU" dirty="0"/>
              <a:t>, </a:t>
            </a:r>
            <a:r>
              <a:rPr lang="en-US" altLang="en-US" dirty="0"/>
              <a:t>чтобы</a:t>
            </a:r>
            <a:r>
              <a:rPr lang="en-US" altLang="ru-RU" dirty="0"/>
              <a:t> </a:t>
            </a:r>
            <a:r>
              <a:rPr lang="en-US" altLang="en-US" dirty="0"/>
              <a:t>обеспечить</a:t>
            </a:r>
            <a:r>
              <a:rPr lang="en-US" altLang="ru-RU" dirty="0"/>
              <a:t> </a:t>
            </a:r>
            <a:r>
              <a:rPr lang="en-US" altLang="en-US" dirty="0"/>
              <a:t>максимальную</a:t>
            </a:r>
            <a:r>
              <a:rPr lang="en-US" altLang="ru-RU" dirty="0"/>
              <a:t> </a:t>
            </a:r>
            <a:r>
              <a:rPr lang="en-US" altLang="en-US" dirty="0"/>
              <a:t>эффективность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устойчивое</a:t>
            </a:r>
            <a:r>
              <a:rPr lang="en-US" altLang="ru-RU" dirty="0"/>
              <a:t> </a:t>
            </a:r>
            <a:r>
              <a:rPr lang="en-US" altLang="en-US" dirty="0"/>
              <a:t>развитие</a:t>
            </a:r>
            <a:r>
              <a:rPr lang="en-US" altLang="ru-RU" dirty="0"/>
              <a:t> </a:t>
            </a:r>
            <a:r>
              <a:rPr lang="en-US" altLang="en-US" dirty="0"/>
              <a:t>инициативы</a:t>
            </a:r>
            <a:endParaRPr lang="en-US" altLang="en-US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9" name="Прямоугольник: скругленные углы 20"/>
          <p:cNvSpPr/>
          <p:nvPr/>
        </p:nvSpPr>
        <p:spPr>
          <a:xfrm>
            <a:off x="5946775" y="1952625"/>
            <a:ext cx="5654675" cy="194056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en-US" altLang="en-US" b="1" dirty="0"/>
              <a:t>Социальные</a:t>
            </a:r>
            <a:r>
              <a:rPr lang="en-US" altLang="ru-RU" b="1" dirty="0"/>
              <a:t> </a:t>
            </a:r>
            <a:r>
              <a:rPr lang="en-US" altLang="en-US" b="1" dirty="0"/>
              <a:t>сети</a:t>
            </a:r>
            <a:endParaRPr lang="en-US" altLang="en-US" dirty="0"/>
          </a:p>
          <a:p>
            <a:pPr algn="ctr"/>
            <a:r>
              <a:rPr lang="en-US" altLang="en-US" dirty="0"/>
              <a:t>Создание</a:t>
            </a:r>
            <a:r>
              <a:rPr lang="en-US" altLang="ru-RU" dirty="0"/>
              <a:t> </a:t>
            </a:r>
            <a:r>
              <a:rPr lang="en-US" altLang="en-US" dirty="0"/>
              <a:t>страниц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популярных</a:t>
            </a:r>
            <a:r>
              <a:rPr lang="en-US" altLang="ru-RU" dirty="0"/>
              <a:t> </a:t>
            </a:r>
            <a:r>
              <a:rPr lang="en-US" altLang="en-US" dirty="0"/>
              <a:t>платформах</a:t>
            </a:r>
            <a:r>
              <a:rPr lang="en-US" altLang="ru-RU" dirty="0"/>
              <a:t> (Instagram, Facebook, VK)</a:t>
            </a:r>
            <a:r>
              <a:rPr lang="ru-RU" altLang="en-US" dirty="0"/>
              <a:t>;</a:t>
            </a:r>
            <a:endParaRPr lang="en-US" altLang="ru-RU" dirty="0"/>
          </a:p>
          <a:p>
            <a:pPr algn="ctr"/>
            <a:r>
              <a:rPr lang="en-US" altLang="en-US" dirty="0"/>
              <a:t>Публикация</a:t>
            </a:r>
            <a:r>
              <a:rPr lang="en-US" altLang="ru-RU" dirty="0"/>
              <a:t> </a:t>
            </a:r>
            <a:r>
              <a:rPr lang="en-US" altLang="en-US" dirty="0"/>
              <a:t>материалов</a:t>
            </a:r>
            <a:r>
              <a:rPr lang="en-US" altLang="ru-RU" dirty="0"/>
              <a:t> </a:t>
            </a:r>
            <a:r>
              <a:rPr lang="en-US" altLang="en-US" dirty="0"/>
              <a:t>о</a:t>
            </a:r>
            <a:r>
              <a:rPr lang="en-US" altLang="ru-RU" dirty="0"/>
              <a:t> </a:t>
            </a:r>
            <a:r>
              <a:rPr lang="en-US" altLang="en-US" dirty="0"/>
              <a:t>здоровье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психологическом</a:t>
            </a:r>
            <a:r>
              <a:rPr lang="en-US" altLang="ru-RU" dirty="0"/>
              <a:t> </a:t>
            </a:r>
            <a:r>
              <a:rPr lang="en-US" altLang="en-US" dirty="0"/>
              <a:t>благополучии</a:t>
            </a:r>
            <a:r>
              <a:rPr lang="ru-RU" altLang="en-US" dirty="0"/>
              <a:t>.</a:t>
            </a:r>
            <a:endParaRPr lang="ru-RU" altLang="en-US" dirty="0"/>
          </a:p>
        </p:txBody>
      </p:sp>
      <p:sp>
        <p:nvSpPr>
          <p:cNvPr id="11" name="Прямоугольник: скругленные углы 22"/>
          <p:cNvSpPr/>
          <p:nvPr/>
        </p:nvSpPr>
        <p:spPr>
          <a:xfrm>
            <a:off x="5946775" y="4378960"/>
            <a:ext cx="5669280" cy="175450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en-US" altLang="en-US" b="1" dirty="0"/>
              <a:t>Семинары</a:t>
            </a:r>
            <a:r>
              <a:rPr lang="en-US" altLang="ru-RU" b="1" dirty="0"/>
              <a:t> </a:t>
            </a:r>
            <a:r>
              <a:rPr lang="en-US" altLang="en-US" b="1" dirty="0"/>
              <a:t>и</a:t>
            </a:r>
            <a:r>
              <a:rPr lang="en-US" altLang="ru-RU" b="1" dirty="0"/>
              <a:t> </a:t>
            </a:r>
            <a:r>
              <a:rPr lang="en-US" altLang="en-US" b="1" dirty="0"/>
              <a:t>вебинары</a:t>
            </a:r>
            <a:endParaRPr lang="en-US" altLang="en-US" b="1" dirty="0"/>
          </a:p>
          <a:p>
            <a:pPr algn="ctr"/>
            <a:r>
              <a:rPr lang="en-US" altLang="en-US" dirty="0"/>
              <a:t>Проведение</a:t>
            </a:r>
            <a:r>
              <a:rPr lang="en-US" altLang="ru-RU" dirty="0"/>
              <a:t> </a:t>
            </a:r>
            <a:r>
              <a:rPr lang="en-US" altLang="en-US" dirty="0"/>
              <a:t>онлайн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офлайн</a:t>
            </a:r>
            <a:r>
              <a:rPr lang="en-US" altLang="ru-RU" dirty="0"/>
              <a:t> </a:t>
            </a:r>
            <a:r>
              <a:rPr lang="en-US" altLang="en-US" dirty="0"/>
              <a:t>мероприятий</a:t>
            </a:r>
            <a:r>
              <a:rPr lang="en-US" altLang="ru-RU" dirty="0"/>
              <a:t> </a:t>
            </a:r>
            <a:r>
              <a:rPr lang="en-US" altLang="en-US" dirty="0"/>
              <a:t>для</a:t>
            </a:r>
            <a:r>
              <a:rPr lang="en-US" altLang="ru-RU" dirty="0"/>
              <a:t> </a:t>
            </a:r>
            <a:r>
              <a:rPr lang="en-US" altLang="en-US" dirty="0"/>
              <a:t>родителей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педагогов</a:t>
            </a:r>
            <a:r>
              <a:rPr lang="ru-RU" altLang="en-US" dirty="0"/>
              <a:t>;</a:t>
            </a:r>
            <a:endParaRPr lang="ru-RU" altLang="en-US" dirty="0"/>
          </a:p>
          <a:p>
            <a:pPr algn="ctr"/>
            <a:r>
              <a:rPr lang="en-US" altLang="en-US" dirty="0"/>
              <a:t>Обмен</a:t>
            </a:r>
            <a:r>
              <a:rPr lang="en-US" altLang="ru-RU" dirty="0"/>
              <a:t> </a:t>
            </a:r>
            <a:r>
              <a:rPr lang="en-US" altLang="en-US" dirty="0"/>
              <a:t>опытом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лучшими</a:t>
            </a:r>
            <a:r>
              <a:rPr lang="en-US" altLang="ru-RU" dirty="0"/>
              <a:t> </a:t>
            </a:r>
            <a:r>
              <a:rPr lang="en-US" altLang="en-US" dirty="0"/>
              <a:t>практиками</a:t>
            </a:r>
            <a:r>
              <a:rPr lang="ru-RU" altLang="en-US" dirty="0"/>
              <a:t>.</a:t>
            </a:r>
            <a:endParaRPr lang="ru-RU" altLang="en-US" dirty="0"/>
          </a:p>
        </p:txBody>
      </p:sp>
      <p:sp>
        <p:nvSpPr>
          <p:cNvPr id="12" name="Прямоугольник: скругленные углы 25"/>
          <p:cNvSpPr/>
          <p:nvPr/>
        </p:nvSpPr>
        <p:spPr>
          <a:xfrm>
            <a:off x="598805" y="1953260"/>
            <a:ext cx="5101590" cy="191135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algn="ctr"/>
            <a:r>
              <a:rPr lang="en-US" altLang="en-US" b="1" dirty="0"/>
              <a:t>Информативные</a:t>
            </a:r>
            <a:r>
              <a:rPr lang="en-US" altLang="ru-RU" b="1" dirty="0"/>
              <a:t> </a:t>
            </a:r>
            <a:r>
              <a:rPr lang="en-US" altLang="en-US" b="1" dirty="0"/>
              <a:t>материалы</a:t>
            </a:r>
            <a:endParaRPr lang="en-US" altLang="en-US" sz="2000" b="1" dirty="0"/>
          </a:p>
          <a:p>
            <a:pPr algn="ctr"/>
            <a:r>
              <a:rPr lang="en-US" altLang="en-US" dirty="0"/>
              <a:t>Разработка</a:t>
            </a:r>
            <a:r>
              <a:rPr lang="en-US" altLang="ru-RU" dirty="0"/>
              <a:t> </a:t>
            </a:r>
            <a:r>
              <a:rPr lang="en-US" altLang="en-US" dirty="0"/>
              <a:t>буклетов</a:t>
            </a:r>
            <a:r>
              <a:rPr lang="en-US" altLang="ru-RU" dirty="0"/>
              <a:t>, </a:t>
            </a:r>
            <a:r>
              <a:rPr lang="en-US" altLang="en-US" dirty="0"/>
              <a:t>листовок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плакатов</a:t>
            </a:r>
            <a:r>
              <a:rPr lang="ru-RU" altLang="en-US" dirty="0"/>
              <a:t>;</a:t>
            </a:r>
            <a:endParaRPr lang="en-US" altLang="en-US" dirty="0"/>
          </a:p>
          <a:p>
            <a:pPr algn="ctr"/>
            <a:r>
              <a:rPr lang="en-US" altLang="en-US" dirty="0"/>
              <a:t>Распространение</a:t>
            </a:r>
            <a:r>
              <a:rPr lang="en-US" altLang="ru-RU" dirty="0"/>
              <a:t> </a:t>
            </a:r>
            <a:r>
              <a:rPr lang="en-US" altLang="en-US" dirty="0"/>
              <a:t>информации</a:t>
            </a:r>
            <a:r>
              <a:rPr lang="en-US" altLang="ru-RU" dirty="0"/>
              <a:t> </a:t>
            </a:r>
            <a:r>
              <a:rPr lang="en-US" altLang="en-US" dirty="0"/>
              <a:t>через</a:t>
            </a:r>
            <a:r>
              <a:rPr lang="en-US" altLang="ru-RU" dirty="0"/>
              <a:t> </a:t>
            </a:r>
            <a:r>
              <a:rPr lang="en-US" altLang="en-US" dirty="0"/>
              <a:t>детские</a:t>
            </a:r>
            <a:r>
              <a:rPr lang="en-US" altLang="ru-RU" dirty="0"/>
              <a:t> </a:t>
            </a:r>
            <a:r>
              <a:rPr lang="en-US" altLang="en-US" dirty="0"/>
              <a:t>сады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школы</a:t>
            </a:r>
            <a:r>
              <a:rPr lang="ru-RU" altLang="en-US" dirty="0"/>
              <a:t>.</a:t>
            </a:r>
            <a:endParaRPr lang="ru-RU" altLang="en-US" dirty="0"/>
          </a:p>
        </p:txBody>
      </p:sp>
      <p:sp>
        <p:nvSpPr>
          <p:cNvPr id="13" name="Прямоугольник: скругленные углы 26"/>
          <p:cNvSpPr/>
          <p:nvPr/>
        </p:nvSpPr>
        <p:spPr>
          <a:xfrm>
            <a:off x="603250" y="4378325"/>
            <a:ext cx="5090160" cy="173672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en-US" altLang="en-US" b="1" dirty="0"/>
              <a:t>Партнёрства</a:t>
            </a:r>
            <a:endParaRPr lang="en-US" altLang="en-US" b="1" dirty="0"/>
          </a:p>
          <a:p>
            <a:pPr algn="ctr"/>
            <a:r>
              <a:rPr lang="en-US" altLang="en-US" dirty="0"/>
              <a:t>Сотрудничество</a:t>
            </a:r>
            <a:r>
              <a:rPr lang="en-US" altLang="ru-RU" dirty="0"/>
              <a:t> </a:t>
            </a:r>
            <a:r>
              <a:rPr lang="en-US" altLang="en-US" dirty="0"/>
              <a:t>с</a:t>
            </a:r>
            <a:r>
              <a:rPr lang="en-US" altLang="ru-RU" dirty="0"/>
              <a:t> </a:t>
            </a:r>
            <a:r>
              <a:rPr lang="en-US" altLang="en-US" dirty="0"/>
              <a:t>медицинскими</a:t>
            </a:r>
            <a:r>
              <a:rPr lang="en-US" altLang="ru-RU" dirty="0"/>
              <a:t> </a:t>
            </a:r>
            <a:r>
              <a:rPr lang="en-US" altLang="en-US" dirty="0"/>
              <a:t>учреждениями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психологами</a:t>
            </a:r>
            <a:r>
              <a:rPr lang="ru-RU" altLang="en-US" dirty="0"/>
              <a:t>;</a:t>
            </a:r>
            <a:endParaRPr lang="en-US" altLang="en-US" dirty="0"/>
          </a:p>
          <a:p>
            <a:pPr algn="ctr"/>
            <a:r>
              <a:rPr lang="en-US" altLang="en-US" dirty="0"/>
              <a:t>Участие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местных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общероссийских</a:t>
            </a:r>
            <a:r>
              <a:rPr lang="en-US" altLang="ru-RU" dirty="0"/>
              <a:t> </a:t>
            </a:r>
            <a:r>
              <a:rPr lang="en-US" altLang="en-US" dirty="0"/>
              <a:t>форумах</a:t>
            </a:r>
            <a:r>
              <a:rPr lang="ru-RU" altLang="en-US" dirty="0"/>
              <a:t>.</a:t>
            </a:r>
            <a:endParaRPr lang="ru-RU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965200" y="588645"/>
            <a:ext cx="3280410" cy="10998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7975" y="1718945"/>
            <a:ext cx="10272395" cy="15398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Человеческие:</a:t>
            </a:r>
            <a:endParaRPr lang="ru-RU" b="1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Создание творческой группы специалистов (психологов, педагогов) для разработки программы и проведения занятий.</a:t>
            </a:r>
            <a:endParaRPr lang="ru-RU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Обучение педагогов ДОУ методам работы с детьми в рамках проекта.</a:t>
            </a:r>
            <a:endParaRPr lang="ru-RU" dirty="0" smtClean="0"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08125" y="3238500"/>
            <a:ext cx="10272395" cy="12122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Финансовые:</a:t>
            </a:r>
            <a:endParaRPr lang="ru-RU" b="1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Привлечение государственных грантов и спонсорской помощи.</a:t>
            </a:r>
            <a:endParaRPr lang="ru-RU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Разработка бюджета на необходимые ресурсы (материалы, оборудование, проведение мероприятий).</a:t>
            </a:r>
            <a:endParaRPr lang="ru-RU" dirty="0" smtClean="0"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8125" y="4476115"/>
            <a:ext cx="10095230" cy="23139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Информационные:</a:t>
            </a:r>
            <a:endParaRPr lang="ru-RU" b="1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Родители играют важную роль в поддержке детей, поэтому важно информировать их о целях и задачах проекта, а также о том, какие результаты мы ожидаем достичь. Встречи, беседы,  круглый стол, буклеты, презентации, интернет ресурсы, чаты, медиаресурсы.</a:t>
            </a:r>
            <a:endParaRPr lang="ru-RU" dirty="0" smtClean="0"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39620" y="3129915"/>
            <a:ext cx="753745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Сурикова Елена Александровна, </a:t>
            </a:r>
            <a:endParaRPr lang="ru-RU" dirty="0" smtClean="0"/>
          </a:p>
          <a:p>
            <a:r>
              <a:rPr lang="ru-RU" dirty="0" smtClean="0"/>
              <a:t>педагог- психолог, высшее образование,</a:t>
            </a:r>
            <a:endParaRPr lang="ru-RU" dirty="0" smtClean="0"/>
          </a:p>
          <a:p>
            <a:r>
              <a:rPr lang="ru-RU" dirty="0" smtClean="0"/>
              <a:t>Россия, Нижегородская область, Нижний Новгород ,</a:t>
            </a:r>
            <a:endParaRPr lang="ru-RU" dirty="0" smtClean="0"/>
          </a:p>
          <a:p>
            <a:r>
              <a:rPr lang="ru-RU" dirty="0" smtClean="0"/>
              <a:t>30 сентября 1979 г.</a:t>
            </a:r>
            <a:endParaRPr lang="ru-RU" dirty="0" smtClean="0"/>
          </a:p>
          <a:p>
            <a:r>
              <a:rPr lang="ru-RU" dirty="0" smtClean="0"/>
              <a:t>Многодетная мама с активной жизненной позицией. </a:t>
            </a:r>
            <a:r>
              <a:rPr lang="en-US" altLang="ru-RU" dirty="0" smtClean="0"/>
              <a:t>https://vk.com/id256610381</a:t>
            </a:r>
            <a:endParaRPr lang="en-US" altLang="ru-RU" dirty="0" smtClean="0"/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84549" y="2590983"/>
            <a:ext cx="331406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Руководитель проекта</a:t>
            </a:r>
            <a:endParaRPr lang="ru-RU" sz="20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3033395"/>
            <a:ext cx="1099820" cy="1497965"/>
          </a:xfrm>
          <a:prstGeom prst="rect">
            <a:avLst/>
          </a:prstGeom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7240" y="3033395"/>
            <a:ext cx="1332230" cy="15227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Проблематизация. Актуальность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89" y="1111797"/>
            <a:ext cx="11264359" cy="2610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В современных условиях дети сталкиваются с множеством стрессовых ситуаций.</a:t>
            </a:r>
            <a:endParaRPr lang="ru-RU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 Данный социальный проект направлен на организацию детских групп, способствующих формированию здорового психологического климата в дошкольных учреждениях, это  улучшит их эмоциональное состояние, навыки социализации и самореализации. </a:t>
            </a:r>
            <a:endParaRPr lang="ru-RU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Деятельность в таких группах поможет детям научиться выражать свои эмоции, справляться с трудностями и развивать уверенность в себе. Особое внимание будет уделено определению факторов, оказывающих влияние на психологическое здоровье, таким как стресс и конфликты.</a:t>
            </a:r>
            <a:endParaRPr lang="ru-RU" dirty="0"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  <p:sp>
        <p:nvSpPr>
          <p:cNvPr id="8" name="Прямоугольник: скругленные углы 5"/>
          <p:cNvSpPr/>
          <p:nvPr/>
        </p:nvSpPr>
        <p:spPr>
          <a:xfrm>
            <a:off x="599089" y="3372072"/>
            <a:ext cx="10731062" cy="3153238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70752" y="3722447"/>
            <a:ext cx="9295656" cy="92333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Рост стресса и тревожности среди детей из-за внешних факторов (социальные сети, быстрые изменения в обществе).</a:t>
            </a:r>
            <a:endParaRPr lang="ru-RU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endParaRPr lang="ru-RU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770752" y="4324794"/>
            <a:ext cx="929565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Ранняя интервенция в сфере психологического здоровья может предотвратить развитие серьезных проблем.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70752" y="5160779"/>
            <a:ext cx="9295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Недостаточная осведомленность родителей и педагогов о важности психологического здоровья в раннем детстве.</a:t>
            </a:r>
            <a:endParaRPr lang="ru-RU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3161" y="337207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9978" y="417782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</a:t>
            </a:r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</a:t>
            </a:r>
            <a:r>
              <a:rPr lang="ru-RU" sz="5400" dirty="0" smtClean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chemeClr val="bg1"/>
              </a:solidFill>
              <a:latin typeface="Dita Sweet" panose="02000503090000020004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/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9090" y="1111797"/>
            <a:ext cx="11181232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Дети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дошкольного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возраста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лет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alt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успешного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проведения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нам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нужна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команда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специалистов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психологи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педагоги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ДОУ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родители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alt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Важно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чтобы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каждый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член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команды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понимал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цели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задачи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проекта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был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готов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активно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участвовать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его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реализации</a:t>
            </a:r>
            <a:r>
              <a:rPr lang="en-US" alt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3" descr="C:\Users\Наталья\Desktop\Сурикова\ПРОЕКТ\32868f9a3d189bb2d5a7120ae2db3b5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6306" y="3499274"/>
            <a:ext cx="8360575" cy="30915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9528" y="1324418"/>
            <a:ext cx="10290624" cy="159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  <a:spcBef>
                <a:spcPts val="120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  <a:spcBef>
                <a:spcPts val="1200"/>
              </a:spcBef>
            </a:pPr>
            <a:r>
              <a:rPr lang="ru-RU" dirty="0" smtClean="0">
                <a:cs typeface="Times New Roman" panose="02020603050405020304" pitchFamily="18" charset="0"/>
              </a:rPr>
              <a:t>Продуманная идея проекта на </a:t>
            </a:r>
            <a:r>
              <a:rPr lang="ru-RU" b="1" dirty="0" smtClean="0">
                <a:cs typeface="Times New Roman" panose="02020603050405020304" pitchFamily="18" charset="0"/>
              </a:rPr>
              <a:t>стадии инициативы </a:t>
            </a:r>
            <a:r>
              <a:rPr lang="ru-RU" dirty="0" smtClean="0">
                <a:cs typeface="Times New Roman" panose="02020603050405020304" pitchFamily="18" charset="0"/>
              </a:rPr>
              <a:t>с дальнейшей реализацией во всех регионах нашей большой страны  РОССИЯ.</a:t>
            </a:r>
            <a:endParaRPr lang="ru-RU" dirty="0" smtClean="0"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Наталья\Desktop\Сурикова\ПРОЕКТ\03925cFvif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3792" y="2850079"/>
            <a:ext cx="9239003" cy="34082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90" y="1301123"/>
            <a:ext cx="11078790" cy="1347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Основная миссия проекта заключается в создании условий для полноценного психологического развития детей дошкольного возраста путем организации специализированных групп, направленных на профилактику и коррекцию возможных эмоциональных и поведенческих трудностей</a:t>
            </a:r>
            <a:endParaRPr lang="ru-RU" dirty="0" smtClean="0">
              <a:latin typeface="Candara" panose="020E0502030303020204" pitchFamily="34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 smtClean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A72E88"/>
              </a:solidFill>
              <a:latin typeface="Dita Sweet" panose="0200050309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4348" y="4177726"/>
            <a:ext cx="10169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A72E88"/>
              </a:solidFill>
              <a:latin typeface="Dita Sweet" panose="02000503090000020004" pitchFamily="50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77049" y="3199152"/>
            <a:ext cx="1092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 smtClean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7048" y="4004909"/>
            <a:ext cx="1258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7049" y="4849361"/>
            <a:ext cx="1258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  <a:endParaRPr lang="ru-RU" sz="5400" dirty="0">
              <a:solidFill>
                <a:srgbClr val="B9D04A"/>
              </a:solidFill>
              <a:latin typeface="Dita Sweet" panose="02000503090000020004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6088" y="2534664"/>
            <a:ext cx="10891792" cy="555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Цели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Задачи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3168" y="3346730"/>
            <a:ext cx="4773881" cy="918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</a:pPr>
            <a:r>
              <a:rPr lang="ru-RU" sz="1600" dirty="0" smtClean="0">
                <a:cs typeface="Times New Roman" panose="02020603050405020304" pitchFamily="18" charset="0"/>
              </a:rPr>
              <a:t>Привлечение  внимания общественности к вопросам психологического здоровья дошкольников и его влияния на общее развитие.</a:t>
            </a:r>
            <a:endParaRPr lang="ru-RU" sz="1600" dirty="0" smtClean="0"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3168" y="4175377"/>
            <a:ext cx="4773879" cy="1164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cs typeface="Times New Roman" panose="02020603050405020304" pitchFamily="18" charset="0"/>
              </a:rPr>
              <a:t>Разработка и внедрение практик эмоционального саморегулирования  дошкольника в образовательный процесс ДОУ.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469578" y="3346730"/>
            <a:ext cx="4208301" cy="930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1600" dirty="0" smtClean="0">
                <a:cs typeface="Times New Roman" panose="02020603050405020304" pitchFamily="18" charset="0"/>
              </a:rPr>
              <a:t>Сформировать положительные привычки у детей дошкольного возраста.</a:t>
            </a:r>
            <a:endParaRPr lang="ru-RU" sz="1600" dirty="0" smtClean="0"/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469578" y="4175376"/>
            <a:ext cx="4208302" cy="930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1600" dirty="0" smtClean="0">
                <a:cs typeface="Times New Roman" panose="02020603050405020304" pitchFamily="18" charset="0"/>
              </a:rPr>
              <a:t>Обучить педагогов ДОУ и родителей основам психологического здоровья.</a:t>
            </a:r>
            <a:endParaRPr lang="ru-RU" sz="1600" dirty="0" smtClean="0"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469578" y="5084110"/>
            <a:ext cx="4208302" cy="930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1600" dirty="0" smtClean="0">
                <a:cs typeface="Times New Roman" panose="02020603050405020304" pitchFamily="18" charset="0"/>
              </a:rPr>
              <a:t>Создать поддерживающую среду для эмоционального развития.</a:t>
            </a:r>
            <a:endParaRPr lang="ru-RU" sz="1600" dirty="0" smtClean="0"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/>
          <p:cNvSpPr/>
          <p:nvPr/>
        </p:nvSpPr>
        <p:spPr>
          <a:xfrm>
            <a:off x="599089" y="1163783"/>
            <a:ext cx="11264359" cy="19238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cs typeface="Times New Roman" panose="02020603050405020304" pitchFamily="18" charset="0"/>
              </a:rPr>
              <a:t>Организационно-подготовительный этап:</a:t>
            </a:r>
            <a:endParaRPr lang="ru-RU" sz="2000" b="1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ru-RU" sz="1600" b="1" dirty="0" smtClean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Анализ текущей ситуации в ДОУ. Разработка концепции проекта. Составление плана реализации проекта. Обучение персонала (психологов, педагогов). Запуск информационной кампании для родителей. Проведение первичной диагностики детей. Организация индивидуальных консультаций детей. Создание расписания групповых занятий. </a:t>
            </a:r>
            <a:endParaRPr lang="ru-RU" dirty="0" smtClean="0">
              <a:cs typeface="Times New Roman" panose="02020603050405020304" pitchFamily="18" charset="0"/>
            </a:endParaRPr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9" name="Прямоугольник: скругленные углы 15"/>
          <p:cNvSpPr/>
          <p:nvPr/>
        </p:nvSpPr>
        <p:spPr>
          <a:xfrm>
            <a:off x="599090" y="3289465"/>
            <a:ext cx="11264358" cy="150163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lvl="0" algn="ctr" fontAlgn="base">
              <a:lnSpc>
                <a:spcPct val="1140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Основной этап:</a:t>
            </a:r>
            <a:endParaRPr lang="ru-RU" sz="2000" dirty="0" smtClean="0">
              <a:cs typeface="Times New Roman" panose="02020603050405020304" pitchFamily="18" charset="0"/>
            </a:endParaRPr>
          </a:p>
          <a:p>
            <a:pPr lvl="1" algn="ctr" fontAlgn="base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Реализация запланированных мероприятий. Проведение регулярных групповых и индивидуальных занятий. Внедрение новых методик и подходов в психолого-педагогической практике. Мониторинг динамики развития детей.</a:t>
            </a:r>
            <a:endParaRPr lang="ru-RU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рямоугольник: скругленные углы 16"/>
          <p:cNvSpPr/>
          <p:nvPr/>
        </p:nvSpPr>
        <p:spPr>
          <a:xfrm>
            <a:off x="599090" y="5026300"/>
            <a:ext cx="11264358" cy="154075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lnSpc>
                <a:spcPct val="1140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Заключительный этап:</a:t>
            </a:r>
            <a:endParaRPr lang="ru-RU" sz="2000" dirty="0" smtClean="0">
              <a:cs typeface="Times New Roman" panose="02020603050405020304" pitchFamily="18" charset="0"/>
            </a:endParaRPr>
          </a:p>
          <a:p>
            <a:pPr lvl="1" algn="ctr" fontAlgn="base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Итоговая диагностика. Оценка достигнутых результатов. Подведение итогов проекта. Оформление рекомендаций для дальнейшего развития проекта. Распространение опыта.</a:t>
            </a:r>
            <a:endParaRPr lang="ru-RU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89" y="333974"/>
            <a:ext cx="47566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89" y="945932"/>
            <a:ext cx="11216859" cy="1014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Механика и инструменты, описанные ниже, обеспечивают всесторонний подход к созданию в ДОУ специализированных групп здорового психологического образа жизни. Проект нацелен на то, чтобы обеспечить максимальную поддержку и развитие дошкольников, а также вовлеченность их родителей и педагогов ДОУ.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6"/>
          <p:cNvSpPr/>
          <p:nvPr/>
        </p:nvSpPr>
        <p:spPr>
          <a:xfrm>
            <a:off x="599090" y="1960826"/>
            <a:ext cx="11216858" cy="1471143"/>
          </a:xfrm>
          <a:prstGeom prst="roundRect">
            <a:avLst>
              <a:gd name="adj" fmla="val 1237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>
              <a:lnSpc>
                <a:spcPct val="114000"/>
              </a:lnSpc>
            </a:pPr>
            <a:r>
              <a:rPr lang="ru-RU" sz="1600" b="1" dirty="0" smtClean="0">
                <a:cs typeface="Times New Roman" panose="02020603050405020304" pitchFamily="18" charset="0"/>
              </a:rPr>
              <a:t>Запуск проекта </a:t>
            </a:r>
            <a:r>
              <a:rPr lang="ru-RU" sz="1600" dirty="0" smtClean="0">
                <a:cs typeface="Times New Roman" panose="02020603050405020304" pitchFamily="18" charset="0"/>
              </a:rPr>
              <a:t>по созданию в ДОУ групп здорового психологического образа жизни требует тщательной подготовки и учета потребностей всех участников. Эффективное взаимодействие между педагогами, психологами и родителями позволит достичь поставленных целей и обеспечить дошкольникам психологически безопасную и поддерживающую среду для их развития. Проект будет способствовать формированию гармоничного и эмоционально устойчивого поколения.</a:t>
            </a:r>
            <a:endParaRPr lang="ru-RU" sz="1600" dirty="0" smtClean="0"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7"/>
          <p:cNvSpPr/>
          <p:nvPr/>
        </p:nvSpPr>
        <p:spPr>
          <a:xfrm>
            <a:off x="7042068" y="3574474"/>
            <a:ext cx="4773880" cy="2933204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just">
              <a:lnSpc>
                <a:spcPct val="114000"/>
              </a:lnSpc>
            </a:pPr>
            <a:r>
              <a:rPr lang="ru-RU" sz="1400" b="1" dirty="0" smtClean="0">
                <a:cs typeface="Times New Roman" panose="02020603050405020304" pitchFamily="18" charset="0"/>
              </a:rPr>
              <a:t>Инструменты:</a:t>
            </a:r>
            <a:endParaRPr lang="ru-RU" sz="1400" b="1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1.</a:t>
            </a:r>
            <a:r>
              <a:rPr lang="ru-RU" sz="1400" b="1" dirty="0" smtClean="0">
                <a:cs typeface="Times New Roman" panose="02020603050405020304" pitchFamily="18" charset="0"/>
              </a:rPr>
              <a:t>Образовательные материалы :разработанные рабочие тетради </a:t>
            </a:r>
            <a:r>
              <a:rPr lang="ru-RU" sz="1400" dirty="0" smtClean="0">
                <a:cs typeface="Times New Roman" panose="02020603050405020304" pitchFamily="18" charset="0"/>
              </a:rPr>
              <a:t>с упражнениями по эмоциональному развитию,</a:t>
            </a:r>
            <a:r>
              <a:rPr lang="ru-RU" sz="1400" b="1" dirty="0" smtClean="0"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cs typeface="Times New Roman" panose="02020603050405020304" pitchFamily="18" charset="0"/>
              </a:rPr>
              <a:t>арт</a:t>
            </a:r>
            <a:r>
              <a:rPr lang="ru-RU" sz="1400" b="1" dirty="0" smtClean="0">
                <a:cs typeface="Times New Roman" panose="02020603050405020304" pitchFamily="18" charset="0"/>
              </a:rPr>
              <a:t> - терапия, картотека игр.</a:t>
            </a:r>
            <a:r>
              <a:rPr lang="ru-RU" sz="1400" dirty="0" smtClean="0">
                <a:cs typeface="Times New Roman" panose="02020603050405020304" pitchFamily="18" charset="0"/>
              </a:rPr>
              <a:t>  </a:t>
            </a:r>
            <a:r>
              <a:rPr lang="ru-RU" sz="1400" b="1" dirty="0" smtClean="0">
                <a:cs typeface="Times New Roman" panose="02020603050405020304" pitchFamily="18" charset="0"/>
              </a:rPr>
              <a:t>Информационные буклеты</a:t>
            </a:r>
            <a:r>
              <a:rPr lang="ru-RU" sz="1400" dirty="0" smtClean="0">
                <a:cs typeface="Times New Roman" panose="02020603050405020304" pitchFamily="18" charset="0"/>
              </a:rPr>
              <a:t> для родителей о важности психологического здоровья и участия в программе. 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2. </a:t>
            </a:r>
            <a:r>
              <a:rPr lang="ru-RU" sz="1400" b="1" dirty="0" smtClean="0">
                <a:cs typeface="Times New Roman" panose="02020603050405020304" pitchFamily="18" charset="0"/>
              </a:rPr>
              <a:t>Технические ресурсы: мультимедиа, наборы игр и игрушек, спортинвентарь, набор для творчества</a:t>
            </a:r>
            <a:endParaRPr lang="ru-RU" sz="1400" b="1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3. </a:t>
            </a:r>
            <a:r>
              <a:rPr lang="ru-RU" sz="1400" b="1" dirty="0" smtClean="0">
                <a:cs typeface="Times New Roman" panose="02020603050405020304" pitchFamily="18" charset="0"/>
              </a:rPr>
              <a:t>Поддержка специалистов: психолог, педагог ДОУ. </a:t>
            </a: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8"/>
          <p:cNvSpPr/>
          <p:nvPr/>
        </p:nvSpPr>
        <p:spPr>
          <a:xfrm>
            <a:off x="599088" y="3574473"/>
            <a:ext cx="6264850" cy="293320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b="1" dirty="0" smtClean="0">
                <a:cs typeface="Times New Roman" panose="02020603050405020304" pitchFamily="18" charset="0"/>
              </a:rPr>
              <a:t>Последовательность:</a:t>
            </a:r>
            <a:endParaRPr lang="ru-RU" sz="1400" b="1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1. </a:t>
            </a:r>
            <a:r>
              <a:rPr lang="ru-RU" sz="1400" b="1" dirty="0" smtClean="0">
                <a:cs typeface="Times New Roman" panose="02020603050405020304" pitchFamily="18" charset="0"/>
              </a:rPr>
              <a:t>Подготовительный этап</a:t>
            </a:r>
            <a:r>
              <a:rPr lang="ru-RU" sz="1400" dirty="0" smtClean="0">
                <a:cs typeface="Times New Roman" panose="02020603050405020304" pitchFamily="18" charset="0"/>
              </a:rPr>
              <a:t>: исследование потребностей, формирование команды, разработка концепции;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2. </a:t>
            </a:r>
            <a:r>
              <a:rPr lang="ru-RU" sz="1400" b="1" dirty="0" smtClean="0">
                <a:cs typeface="Times New Roman" panose="02020603050405020304" pitchFamily="18" charset="0"/>
              </a:rPr>
              <a:t>Программа обучения</a:t>
            </a:r>
            <a:r>
              <a:rPr lang="ru-RU" sz="1400" dirty="0" smtClean="0">
                <a:cs typeface="Times New Roman" panose="02020603050405020304" pitchFamily="18" charset="0"/>
              </a:rPr>
              <a:t>: создание учебного плана, обучение педагогов;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3. </a:t>
            </a:r>
            <a:r>
              <a:rPr lang="ru-RU" sz="1400" b="1" dirty="0" smtClean="0">
                <a:cs typeface="Times New Roman" panose="02020603050405020304" pitchFamily="18" charset="0"/>
              </a:rPr>
              <a:t>Запуск проектных групп</a:t>
            </a:r>
            <a:r>
              <a:rPr lang="ru-RU" sz="1400" dirty="0" smtClean="0">
                <a:cs typeface="Times New Roman" panose="02020603050405020304" pitchFamily="18" charset="0"/>
              </a:rPr>
              <a:t>: формирование групп 10-15 человек, проведение первых занятий;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4. </a:t>
            </a:r>
            <a:r>
              <a:rPr lang="ru-RU" sz="1400" b="1" dirty="0" smtClean="0">
                <a:cs typeface="Times New Roman" panose="02020603050405020304" pitchFamily="18" charset="0"/>
              </a:rPr>
              <a:t>Мониторинг и оценка</a:t>
            </a:r>
            <a:r>
              <a:rPr lang="ru-RU" sz="1400" dirty="0" smtClean="0">
                <a:cs typeface="Times New Roman" panose="02020603050405020304" pitchFamily="18" charset="0"/>
              </a:rPr>
              <a:t>: сбор обратной связи, оценка результатов;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5. </a:t>
            </a:r>
            <a:r>
              <a:rPr lang="ru-RU" sz="1400" b="1" dirty="0" smtClean="0">
                <a:cs typeface="Times New Roman" panose="02020603050405020304" pitchFamily="18" charset="0"/>
              </a:rPr>
              <a:t>Корректировка программы:</a:t>
            </a:r>
            <a:r>
              <a:rPr lang="ru-RU" sz="1400" dirty="0" smtClean="0">
                <a:cs typeface="Times New Roman" panose="02020603050405020304" pitchFamily="18" charset="0"/>
              </a:rPr>
              <a:t> внесение изменений,  расширение программы;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400" dirty="0" smtClean="0">
                <a:cs typeface="Times New Roman" panose="02020603050405020304" pitchFamily="18" charset="0"/>
              </a:rPr>
              <a:t>6. </a:t>
            </a:r>
            <a:r>
              <a:rPr lang="ru-RU" sz="1400" b="1" dirty="0" smtClean="0">
                <a:cs typeface="Times New Roman" panose="02020603050405020304" pitchFamily="18" charset="0"/>
              </a:rPr>
              <a:t>Завершение проекта</a:t>
            </a:r>
            <a:r>
              <a:rPr lang="ru-RU" sz="1400" dirty="0" smtClean="0">
                <a:cs typeface="Times New Roman" panose="02020603050405020304" pitchFamily="18" charset="0"/>
              </a:rPr>
              <a:t>: подведение итогов, презентация результатов.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/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9090" y="333972"/>
            <a:ext cx="7879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090" y="857192"/>
            <a:ext cx="10731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A72E87"/>
                </a:solidFill>
                <a:latin typeface="Playfair Display SemiBold"/>
                <a:cs typeface="Times New Roman" panose="02020603050405020304" pitchFamily="18" charset="0"/>
              </a:rPr>
              <a:t> могут быть следующими:</a:t>
            </a:r>
            <a:endParaRPr lang="ru-RU" dirty="0" smtClean="0">
              <a:solidFill>
                <a:srgbClr val="A72E87"/>
              </a:solidFill>
              <a:latin typeface="Playfair Display SemiBold"/>
              <a:cs typeface="Times New Roman" panose="02020603050405020304" pitchFamily="18" charset="0"/>
            </a:endParaRPr>
          </a:p>
        </p:txBody>
      </p:sp>
      <p:sp>
        <p:nvSpPr>
          <p:cNvPr id="8" name="Овал 9"/>
          <p:cNvSpPr/>
          <p:nvPr/>
        </p:nvSpPr>
        <p:spPr>
          <a:xfrm>
            <a:off x="857586" y="143336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/>
          <p:cNvSpPr/>
          <p:nvPr/>
        </p:nvSpPr>
        <p:spPr>
          <a:xfrm>
            <a:off x="857587" y="200782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/>
          <p:cNvSpPr/>
          <p:nvPr/>
        </p:nvSpPr>
        <p:spPr>
          <a:xfrm>
            <a:off x="857587" y="270732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/>
          <p:cNvSpPr/>
          <p:nvPr/>
        </p:nvSpPr>
        <p:spPr>
          <a:xfrm>
            <a:off x="857587" y="335805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/>
          <p:cNvSpPr/>
          <p:nvPr/>
        </p:nvSpPr>
        <p:spPr>
          <a:xfrm>
            <a:off x="857588" y="3966358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96871" y="1313719"/>
            <a:ext cx="10324662" cy="685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Заинтересованность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в психологическом здоровье дошкольника.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6870" y="1872856"/>
            <a:ext cx="10506551" cy="1031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Сформирован  здоровый психологический образ жизни у дошкольника </a:t>
            </a:r>
            <a:r>
              <a:rPr lang="ru-RU" dirty="0" smtClean="0">
                <a:cs typeface="Times New Roman" panose="02020603050405020304" pitchFamily="18" charset="0"/>
              </a:rPr>
              <a:t>(знания, умения и привычки, эмоциональная устойчивость, стрессоустойчивость социальные навыки).</a:t>
            </a:r>
            <a:endParaRPr lang="ru-RU" dirty="0" smtClean="0"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096871" y="2587681"/>
            <a:ext cx="10324662" cy="72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Достигнуто партнерство с родителями</a:t>
            </a:r>
            <a:r>
              <a:rPr lang="ru-RU" dirty="0" smtClean="0">
                <a:cs typeface="Times New Roman" panose="02020603050405020304" pitchFamily="18" charset="0"/>
              </a:rPr>
              <a:t>(обучение</a:t>
            </a:r>
            <a:r>
              <a:rPr lang="ru-RU" b="1" dirty="0" smtClean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родителей, совместные мероприятия, повышение уровня удовлетворенности родителей качеством образовательного процесса)</a:t>
            </a:r>
            <a:r>
              <a:rPr lang="ru-RU" b="1" dirty="0" smtClean="0">
                <a:cs typeface="Times New Roman" panose="02020603050405020304" pitchFamily="18" charset="0"/>
              </a:rPr>
              <a:t> . </a:t>
            </a:r>
            <a:endParaRPr lang="ru-RU" b="1" dirty="0" smtClean="0"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96871" y="3234012"/>
            <a:ext cx="10324662" cy="1031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Повышен профессионализм  психологов и педагогов в ДОУ(</a:t>
            </a:r>
            <a:r>
              <a:rPr lang="ru-RU" dirty="0" smtClean="0">
                <a:cs typeface="Times New Roman" panose="02020603050405020304" pitchFamily="18" charset="0"/>
              </a:rPr>
              <a:t>укрепление профессиональных компетенций педагогов в сфере психологии).</a:t>
            </a:r>
            <a:endParaRPr lang="ru-RU" b="1" dirty="0" smtClean="0"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1096871" y="3966358"/>
            <a:ext cx="10324662" cy="408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</a:pPr>
            <a:r>
              <a:rPr lang="ru-RU" b="1" dirty="0" smtClean="0">
                <a:cs typeface="Times New Roman" panose="02020603050405020304" pitchFamily="18" charset="0"/>
              </a:rPr>
              <a:t>Улучшен психоэмоциональный климат в ДОУ.</a:t>
            </a: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5821" y="4548249"/>
            <a:ext cx="11698013" cy="2284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Эти результаты свидетельствуют о том, что проект успешно способствует гармоничному развитию поколения АЛЬФА, укреплению их здоровья и подготовке к здоровой взрослой жизни. </a:t>
            </a:r>
            <a:endParaRPr lang="ru-RU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По результатам проекта выявлены и разрешены эмоциональные и психологические потребности поколения АЛЬФА, что в свою очередь обеспечит их безопасность и комфорт в социуме. </a:t>
            </a:r>
            <a:endParaRPr lang="ru-RU" dirty="0" smtClean="0"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Поддержка проекта на уровне общества как важного шага к здоровому будущему РОССИИ подрастающего поколения АЛЬФА</a:t>
            </a:r>
            <a:r>
              <a:rPr lang="ru-RU" dirty="0" smtClean="0"/>
              <a:t>.</a:t>
            </a:r>
            <a:endParaRPr lang="ru-RU" dirty="0" smtClean="0"/>
          </a:p>
          <a:p>
            <a:pPr algn="ctr">
              <a:lnSpc>
                <a:spcPct val="114000"/>
              </a:lnSpc>
            </a:pPr>
            <a:endParaRPr lang="ru-RU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/>
          <p:cNvSpPr txBox="1"/>
          <p:nvPr/>
        </p:nvSpPr>
        <p:spPr>
          <a:xfrm>
            <a:off x="598805" y="338455"/>
            <a:ext cx="5934710" cy="92583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700" y="1380490"/>
            <a:ext cx="11344910" cy="10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en-US" dirty="0"/>
              <a:t>Эти</a:t>
            </a:r>
            <a:r>
              <a:rPr lang="en-US" altLang="ru-RU" dirty="0"/>
              <a:t> </a:t>
            </a:r>
            <a:r>
              <a:rPr lang="en-US" altLang="en-US" dirty="0"/>
              <a:t>шаги</a:t>
            </a:r>
            <a:r>
              <a:rPr lang="en-US" altLang="ru-RU" dirty="0"/>
              <a:t> </a:t>
            </a:r>
            <a:r>
              <a:rPr lang="en-US" altLang="en-US" dirty="0"/>
              <a:t>помогут</a:t>
            </a:r>
            <a:r>
              <a:rPr lang="en-US" altLang="ru-RU" dirty="0"/>
              <a:t> </a:t>
            </a:r>
            <a:r>
              <a:rPr lang="en-US" altLang="en-US" dirty="0"/>
              <a:t>создать</a:t>
            </a:r>
            <a:r>
              <a:rPr lang="en-US" altLang="ru-RU" dirty="0"/>
              <a:t> </a:t>
            </a:r>
            <a:r>
              <a:rPr lang="en-US" altLang="en-US" dirty="0"/>
              <a:t>устойчивую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эффективную</a:t>
            </a:r>
            <a:r>
              <a:rPr lang="en-US" altLang="ru-RU" dirty="0"/>
              <a:t> </a:t>
            </a:r>
            <a:r>
              <a:rPr lang="en-US" altLang="en-US" dirty="0"/>
              <a:t>программу</a:t>
            </a:r>
            <a:r>
              <a:rPr lang="en-US" altLang="ru-RU" dirty="0"/>
              <a:t>, </a:t>
            </a:r>
            <a:r>
              <a:rPr lang="en-US" altLang="en-US" dirty="0"/>
              <a:t>направленную</a:t>
            </a:r>
            <a:r>
              <a:rPr lang="en-US" altLang="ru-RU" dirty="0"/>
              <a:t> </a:t>
            </a:r>
            <a:r>
              <a:rPr lang="en-US" altLang="en-US" dirty="0"/>
              <a:t>на</a:t>
            </a:r>
            <a:r>
              <a:rPr lang="en-US" altLang="ru-RU" dirty="0"/>
              <a:t> </a:t>
            </a:r>
            <a:r>
              <a:rPr lang="en-US" altLang="en-US" dirty="0"/>
              <a:t>формирование</a:t>
            </a:r>
            <a:r>
              <a:rPr lang="en-US" altLang="ru-RU" dirty="0"/>
              <a:t> </a:t>
            </a:r>
            <a:r>
              <a:rPr lang="en-US" altLang="en-US" dirty="0"/>
              <a:t>здорового</a:t>
            </a:r>
            <a:r>
              <a:rPr lang="en-US" altLang="ru-RU" dirty="0"/>
              <a:t> </a:t>
            </a:r>
            <a:r>
              <a:rPr lang="en-US" altLang="en-US" dirty="0"/>
              <a:t>психологического</a:t>
            </a:r>
            <a:r>
              <a:rPr lang="en-US" altLang="ru-RU" dirty="0"/>
              <a:t> </a:t>
            </a:r>
            <a:r>
              <a:rPr lang="en-US" altLang="en-US" dirty="0"/>
              <a:t>образа</a:t>
            </a:r>
            <a:r>
              <a:rPr lang="en-US" altLang="ru-RU" dirty="0"/>
              <a:t> </a:t>
            </a:r>
            <a:r>
              <a:rPr lang="en-US" altLang="en-US" dirty="0"/>
              <a:t>жизни</a:t>
            </a:r>
            <a:r>
              <a:rPr lang="en-US" altLang="ru-RU" dirty="0"/>
              <a:t> </a:t>
            </a:r>
            <a:r>
              <a:rPr lang="en-US" altLang="en-US" dirty="0"/>
              <a:t>у</a:t>
            </a:r>
            <a:r>
              <a:rPr lang="en-US" altLang="ru-RU" dirty="0"/>
              <a:t> </a:t>
            </a:r>
            <a:r>
              <a:rPr lang="en-US" altLang="en-US" dirty="0"/>
              <a:t>дошкольников</a:t>
            </a:r>
            <a:r>
              <a:rPr lang="en-US" altLang="ru-RU" dirty="0"/>
              <a:t>, </a:t>
            </a:r>
            <a:r>
              <a:rPr lang="en-US" altLang="en-US" dirty="0"/>
              <a:t>что</a:t>
            </a:r>
            <a:r>
              <a:rPr lang="en-US" altLang="ru-RU" dirty="0"/>
              <a:t> </a:t>
            </a:r>
            <a:r>
              <a:rPr lang="en-US" altLang="en-US" dirty="0"/>
              <a:t>в</a:t>
            </a:r>
            <a:r>
              <a:rPr lang="en-US" altLang="ru-RU" dirty="0"/>
              <a:t> </a:t>
            </a:r>
            <a:r>
              <a:rPr lang="en-US" altLang="en-US" dirty="0"/>
              <a:t>свою</a:t>
            </a:r>
            <a:r>
              <a:rPr lang="en-US" altLang="ru-RU" dirty="0"/>
              <a:t> </a:t>
            </a:r>
            <a:r>
              <a:rPr lang="en-US" altLang="en-US" dirty="0"/>
              <a:t>очередь</a:t>
            </a:r>
            <a:r>
              <a:rPr lang="en-US" altLang="ru-RU" dirty="0"/>
              <a:t> </a:t>
            </a:r>
            <a:r>
              <a:rPr lang="en-US" altLang="en-US" dirty="0"/>
              <a:t>будет</a:t>
            </a:r>
            <a:r>
              <a:rPr lang="en-US" altLang="ru-RU" dirty="0"/>
              <a:t> </a:t>
            </a:r>
            <a:r>
              <a:rPr lang="en-US" altLang="en-US" dirty="0"/>
              <a:t>способствовать</a:t>
            </a:r>
            <a:r>
              <a:rPr lang="en-US" altLang="ru-RU" dirty="0"/>
              <a:t> </a:t>
            </a:r>
            <a:r>
              <a:rPr lang="en-US" altLang="en-US" dirty="0"/>
              <a:t>их</a:t>
            </a:r>
            <a:r>
              <a:rPr lang="en-US" altLang="ru-RU" dirty="0"/>
              <a:t> </a:t>
            </a:r>
            <a:r>
              <a:rPr lang="en-US" altLang="en-US" dirty="0"/>
              <a:t>гармоничному</a:t>
            </a:r>
            <a:r>
              <a:rPr lang="en-US" altLang="ru-RU" dirty="0"/>
              <a:t> </a:t>
            </a:r>
            <a:r>
              <a:rPr lang="en-US" altLang="en-US" dirty="0"/>
              <a:t>развитию</a:t>
            </a:r>
            <a:r>
              <a:rPr lang="en-US" altLang="ru-RU" dirty="0"/>
              <a:t> </a:t>
            </a:r>
            <a:r>
              <a:rPr lang="en-US" altLang="en-US" dirty="0"/>
              <a:t>и</a:t>
            </a:r>
            <a:r>
              <a:rPr lang="en-US" altLang="ru-RU" dirty="0"/>
              <a:t> </a:t>
            </a:r>
            <a:r>
              <a:rPr lang="en-US" altLang="en-US" dirty="0"/>
              <a:t>благополучию</a:t>
            </a:r>
            <a:r>
              <a:rPr lang="en-US" altLang="ru-RU" dirty="0"/>
              <a:t>.</a:t>
            </a:r>
            <a:endParaRPr lang="ru-RU" sz="1400" dirty="0"/>
          </a:p>
        </p:txBody>
      </p:sp>
      <p:sp>
        <p:nvSpPr>
          <p:cNvPr id="8" name="Прямоугольник: скругленные углы 19"/>
          <p:cNvSpPr/>
          <p:nvPr/>
        </p:nvSpPr>
        <p:spPr>
          <a:xfrm>
            <a:off x="477520" y="2256155"/>
            <a:ext cx="11362690" cy="355282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en-US" altLang="ru-RU" sz="1200" dirty="0"/>
              <a:t>1. </a:t>
            </a:r>
            <a:r>
              <a:rPr lang="en-US" altLang="en-US" sz="1400" b="1" dirty="0"/>
              <a:t>Исследование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и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анализ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потребностей</a:t>
            </a:r>
            <a:r>
              <a:rPr lang="ru-RU" altLang="en-US" sz="1200" dirty="0"/>
              <a:t>(П</a:t>
            </a:r>
            <a:r>
              <a:rPr lang="en-US" altLang="en-US" sz="1200" dirty="0"/>
              <a:t>роведение</a:t>
            </a:r>
            <a:r>
              <a:rPr lang="en-US" altLang="ru-RU" sz="1200" dirty="0"/>
              <a:t> </a:t>
            </a:r>
            <a:r>
              <a:rPr lang="en-US" altLang="en-US" sz="1200" dirty="0"/>
              <a:t>опросов</a:t>
            </a:r>
            <a:r>
              <a:rPr lang="en-US" altLang="ru-RU" sz="1200" dirty="0"/>
              <a:t> </a:t>
            </a:r>
            <a:r>
              <a:rPr lang="en-US" altLang="en-US" sz="1200" dirty="0"/>
              <a:t>среди</a:t>
            </a:r>
            <a:r>
              <a:rPr lang="en-US" altLang="ru-RU" sz="1200" dirty="0"/>
              <a:t> </a:t>
            </a:r>
            <a:r>
              <a:rPr lang="en-US" altLang="en-US" sz="1200" dirty="0"/>
              <a:t>родителей</a:t>
            </a:r>
            <a:r>
              <a:rPr lang="en-US" altLang="ru-RU" sz="1200" dirty="0"/>
              <a:t>, </a:t>
            </a:r>
            <a:r>
              <a:rPr lang="en-US" altLang="en-US" sz="1200" dirty="0"/>
              <a:t>педагогов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специалистов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выявления</a:t>
            </a:r>
            <a:r>
              <a:rPr lang="en-US" altLang="ru-RU" sz="1200" dirty="0"/>
              <a:t> </a:t>
            </a:r>
            <a:r>
              <a:rPr lang="en-US" altLang="en-US" sz="1200" dirty="0"/>
              <a:t>актуальных</a:t>
            </a:r>
            <a:r>
              <a:rPr lang="en-US" altLang="ru-RU" sz="1200" dirty="0"/>
              <a:t> </a:t>
            </a:r>
            <a:r>
              <a:rPr lang="en-US" altLang="en-US" sz="1200" dirty="0"/>
              <a:t>вопросов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потребностей</a:t>
            </a:r>
            <a:r>
              <a:rPr lang="en-US" altLang="ru-RU" sz="1200" dirty="0"/>
              <a:t> </a:t>
            </a:r>
            <a:r>
              <a:rPr lang="en-US" altLang="en-US" sz="1200" dirty="0"/>
              <a:t>в</a:t>
            </a:r>
            <a:r>
              <a:rPr lang="en-US" altLang="ru-RU" sz="1200" dirty="0"/>
              <a:t> </a:t>
            </a:r>
            <a:r>
              <a:rPr lang="en-US" altLang="en-US" sz="1200" dirty="0"/>
              <a:t>области</a:t>
            </a:r>
            <a:r>
              <a:rPr lang="en-US" altLang="ru-RU" sz="1200" dirty="0"/>
              <a:t> </a:t>
            </a:r>
            <a:r>
              <a:rPr lang="en-US" altLang="en-US" sz="1200" dirty="0"/>
              <a:t>психологического</a:t>
            </a:r>
            <a:r>
              <a:rPr lang="en-US" altLang="ru-RU" sz="1200" dirty="0"/>
              <a:t> </a:t>
            </a:r>
            <a:r>
              <a:rPr lang="en-US" altLang="en-US" sz="1200" dirty="0"/>
              <a:t>здоровья</a:t>
            </a:r>
            <a:r>
              <a:rPr lang="en-US" altLang="ru-RU" sz="1200" dirty="0"/>
              <a:t> </a:t>
            </a:r>
            <a:r>
              <a:rPr lang="en-US" altLang="en-US" sz="1200" dirty="0"/>
              <a:t>дошкольников</a:t>
            </a:r>
            <a:r>
              <a:rPr lang="en-US" altLang="ru-RU" sz="1200" dirty="0"/>
              <a:t>.</a:t>
            </a:r>
            <a:r>
              <a:rPr lang="en-US" altLang="en-US" sz="1200" dirty="0"/>
              <a:t>Анализ</a:t>
            </a:r>
            <a:r>
              <a:rPr lang="en-US" altLang="ru-RU" sz="1200" dirty="0"/>
              <a:t> </a:t>
            </a:r>
            <a:r>
              <a:rPr lang="en-US" altLang="en-US" sz="1200" dirty="0"/>
              <a:t>существующих</a:t>
            </a:r>
            <a:r>
              <a:rPr lang="en-US" altLang="ru-RU" sz="1200" dirty="0"/>
              <a:t> </a:t>
            </a:r>
            <a:r>
              <a:rPr lang="en-US" altLang="en-US" sz="1200" dirty="0"/>
              <a:t>программ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методик</a:t>
            </a:r>
            <a:r>
              <a:rPr lang="en-US" altLang="ru-RU" sz="1200" dirty="0"/>
              <a:t>, </a:t>
            </a:r>
            <a:r>
              <a:rPr lang="en-US" altLang="en-US" sz="1200" dirty="0"/>
              <a:t>которые</a:t>
            </a:r>
            <a:r>
              <a:rPr lang="en-US" altLang="ru-RU" sz="1200" dirty="0"/>
              <a:t> </a:t>
            </a:r>
            <a:r>
              <a:rPr lang="en-US" altLang="en-US" sz="1200" dirty="0"/>
              <a:t>могут</a:t>
            </a:r>
            <a:r>
              <a:rPr lang="en-US" altLang="ru-RU" sz="1200" dirty="0"/>
              <a:t> </a:t>
            </a:r>
            <a:r>
              <a:rPr lang="en-US" altLang="en-US" sz="1200" dirty="0"/>
              <a:t>быть</a:t>
            </a:r>
            <a:r>
              <a:rPr lang="en-US" altLang="ru-RU" sz="1200" dirty="0"/>
              <a:t> </a:t>
            </a:r>
            <a:r>
              <a:rPr lang="en-US" altLang="en-US" sz="1200" dirty="0"/>
              <a:t>адаптированы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реализации</a:t>
            </a:r>
            <a:r>
              <a:rPr lang="en-US" altLang="ru-RU" sz="1200" dirty="0"/>
              <a:t> </a:t>
            </a:r>
            <a:r>
              <a:rPr lang="en-US" altLang="en-US" sz="1200" dirty="0"/>
              <a:t>проекта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2. </a:t>
            </a:r>
            <a:r>
              <a:rPr lang="en-US" altLang="en-US" sz="1400" b="1" dirty="0"/>
              <a:t>Разработка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программы</a:t>
            </a:r>
            <a:r>
              <a:rPr lang="ru-RU" altLang="en-US" sz="1200" dirty="0"/>
              <a:t>(</a:t>
            </a:r>
            <a:r>
              <a:rPr lang="en-US" altLang="en-US" sz="1200" dirty="0"/>
              <a:t>Создание</a:t>
            </a:r>
            <a:r>
              <a:rPr lang="en-US" altLang="ru-RU" sz="1200" dirty="0"/>
              <a:t> </a:t>
            </a:r>
            <a:r>
              <a:rPr lang="en-US" altLang="en-US" sz="1200" dirty="0"/>
              <a:t>учебной</a:t>
            </a:r>
            <a:r>
              <a:rPr lang="en-US" altLang="ru-RU" sz="1200" dirty="0"/>
              <a:t> </a:t>
            </a:r>
            <a:r>
              <a:rPr lang="en-US" altLang="en-US" sz="1200" dirty="0"/>
              <a:t>программы</a:t>
            </a:r>
            <a:r>
              <a:rPr lang="en-US" altLang="ru-RU" sz="1200" dirty="0"/>
              <a:t>, </a:t>
            </a:r>
            <a:r>
              <a:rPr lang="en-US" altLang="en-US" sz="1200" dirty="0"/>
              <a:t>включающей</a:t>
            </a:r>
            <a:r>
              <a:rPr lang="en-US" altLang="ru-RU" sz="1200" dirty="0"/>
              <a:t> </a:t>
            </a:r>
            <a:r>
              <a:rPr lang="en-US" altLang="en-US" sz="1200" dirty="0"/>
              <a:t>занятия</a:t>
            </a:r>
            <a:r>
              <a:rPr lang="en-US" altLang="ru-RU" sz="1200" dirty="0"/>
              <a:t>, </a:t>
            </a:r>
            <a:r>
              <a:rPr lang="en-US" altLang="en-US" sz="1200" dirty="0"/>
              <a:t>игры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мероприятия</a:t>
            </a:r>
            <a:r>
              <a:rPr lang="en-US" altLang="ru-RU" sz="1200" dirty="0"/>
              <a:t>, </a:t>
            </a:r>
            <a:r>
              <a:rPr lang="en-US" altLang="en-US" sz="1200" dirty="0"/>
              <a:t>направленные</a:t>
            </a:r>
            <a:r>
              <a:rPr lang="en-US" altLang="ru-RU" sz="1200" dirty="0"/>
              <a:t> </a:t>
            </a:r>
            <a:r>
              <a:rPr lang="en-US" altLang="en-US" sz="1200" dirty="0"/>
              <a:t>на</a:t>
            </a:r>
            <a:r>
              <a:rPr lang="en-US" altLang="ru-RU" sz="1200" dirty="0"/>
              <a:t> </a:t>
            </a:r>
            <a:r>
              <a:rPr lang="en-US" altLang="en-US" sz="1200" dirty="0"/>
              <a:t>формирование</a:t>
            </a:r>
            <a:r>
              <a:rPr lang="en-US" altLang="ru-RU" sz="1200" dirty="0"/>
              <a:t> </a:t>
            </a:r>
            <a:r>
              <a:rPr lang="en-US" altLang="en-US" sz="1200" dirty="0"/>
              <a:t>здорового</a:t>
            </a:r>
            <a:r>
              <a:rPr lang="en-US" altLang="ru-RU" sz="1200" dirty="0"/>
              <a:t> </a:t>
            </a:r>
            <a:r>
              <a:rPr lang="en-US" altLang="en-US" sz="1200" dirty="0"/>
              <a:t>психологического</a:t>
            </a:r>
            <a:r>
              <a:rPr lang="en-US" altLang="ru-RU" sz="1200" dirty="0"/>
              <a:t> </a:t>
            </a:r>
            <a:r>
              <a:rPr lang="en-US" altLang="en-US" sz="1200" dirty="0"/>
              <a:t>образа</a:t>
            </a:r>
            <a:r>
              <a:rPr lang="en-US" altLang="ru-RU" sz="1200" dirty="0"/>
              <a:t> </a:t>
            </a:r>
            <a:r>
              <a:rPr lang="en-US" altLang="en-US" sz="1200" dirty="0"/>
              <a:t>жизни</a:t>
            </a:r>
            <a:r>
              <a:rPr lang="en-US" altLang="ru-RU" sz="1200" dirty="0"/>
              <a:t>.</a:t>
            </a:r>
            <a:r>
              <a:rPr lang="ru-RU" altLang="en-US" sz="1200" dirty="0"/>
              <a:t> </a:t>
            </a:r>
            <a:r>
              <a:rPr lang="en-US" altLang="en-US" sz="1200" dirty="0"/>
              <a:t>Определение</a:t>
            </a:r>
            <a:r>
              <a:rPr lang="en-US" altLang="ru-RU" sz="1200" dirty="0"/>
              <a:t> </a:t>
            </a:r>
            <a:r>
              <a:rPr lang="en-US" altLang="en-US" sz="1200" dirty="0"/>
              <a:t>ключевых</a:t>
            </a:r>
            <a:r>
              <a:rPr lang="en-US" altLang="ru-RU" sz="1200" dirty="0"/>
              <a:t> </a:t>
            </a:r>
            <a:r>
              <a:rPr lang="en-US" altLang="en-US" sz="1200" dirty="0"/>
              <a:t>тем</a:t>
            </a:r>
            <a:r>
              <a:rPr lang="en-US" altLang="ru-RU" sz="1200" dirty="0"/>
              <a:t>, </a:t>
            </a:r>
            <a:r>
              <a:rPr lang="en-US" altLang="en-US" sz="1200" dirty="0"/>
              <a:t>таких</a:t>
            </a:r>
            <a:r>
              <a:rPr lang="en-US" altLang="ru-RU" sz="1200" dirty="0"/>
              <a:t> </a:t>
            </a:r>
            <a:r>
              <a:rPr lang="en-US" altLang="en-US" sz="1200" dirty="0"/>
              <a:t>как</a:t>
            </a:r>
            <a:r>
              <a:rPr lang="en-US" altLang="ru-RU" sz="1200" dirty="0"/>
              <a:t> </a:t>
            </a:r>
            <a:r>
              <a:rPr lang="en-US" altLang="en-US" sz="1200" dirty="0"/>
              <a:t>эмоциональная</a:t>
            </a:r>
            <a:r>
              <a:rPr lang="en-US" altLang="ru-RU" sz="1200" dirty="0"/>
              <a:t> </a:t>
            </a:r>
            <a:r>
              <a:rPr lang="en-US" altLang="en-US" sz="1200" dirty="0"/>
              <a:t>грамотность</a:t>
            </a:r>
            <a:r>
              <a:rPr lang="en-US" altLang="ru-RU" sz="1200" dirty="0"/>
              <a:t>, </a:t>
            </a:r>
            <a:r>
              <a:rPr lang="en-US" altLang="en-US" sz="1200" dirty="0"/>
              <a:t>стрессоустойчивость</a:t>
            </a:r>
            <a:r>
              <a:rPr lang="en-US" altLang="ru-RU" sz="1200" dirty="0"/>
              <a:t>, </a:t>
            </a:r>
            <a:r>
              <a:rPr lang="en-US" altLang="en-US" sz="1200" dirty="0"/>
              <a:t>навыки</a:t>
            </a:r>
            <a:r>
              <a:rPr lang="en-US" altLang="ru-RU" sz="1200" dirty="0"/>
              <a:t> </a:t>
            </a:r>
            <a:r>
              <a:rPr lang="en-US" altLang="en-US" sz="1200" dirty="0"/>
              <a:t>общения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сотрудничества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3. </a:t>
            </a:r>
            <a:r>
              <a:rPr lang="en-US" altLang="en-US" sz="1400" b="1" dirty="0"/>
              <a:t>Подготовка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кадров</a:t>
            </a:r>
            <a:r>
              <a:rPr lang="ru-RU" altLang="en-US" sz="1200" dirty="0"/>
              <a:t>(</a:t>
            </a:r>
            <a:r>
              <a:rPr lang="en-US" altLang="en-US" sz="1200" dirty="0"/>
              <a:t>Обучение</a:t>
            </a:r>
            <a:r>
              <a:rPr lang="en-US" altLang="ru-RU" sz="1200" dirty="0"/>
              <a:t> </a:t>
            </a:r>
            <a:r>
              <a:rPr lang="en-US" altLang="en-US" sz="1200" dirty="0"/>
              <a:t>педагогов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воспитателей</a:t>
            </a:r>
            <a:r>
              <a:rPr lang="en-US" altLang="ru-RU" sz="1200" dirty="0"/>
              <a:t> </a:t>
            </a:r>
            <a:r>
              <a:rPr lang="en-US" altLang="en-US" sz="1200" dirty="0"/>
              <a:t>методикам</a:t>
            </a:r>
            <a:r>
              <a:rPr lang="en-US" altLang="ru-RU" sz="1200" dirty="0"/>
              <a:t> </a:t>
            </a:r>
            <a:r>
              <a:rPr lang="en-US" altLang="en-US" sz="1200" dirty="0"/>
              <a:t>работы</a:t>
            </a:r>
            <a:r>
              <a:rPr lang="en-US" altLang="ru-RU" sz="1200" dirty="0"/>
              <a:t> </a:t>
            </a:r>
            <a:r>
              <a:rPr lang="en-US" altLang="en-US" sz="1200" dirty="0"/>
              <a:t>с</a:t>
            </a:r>
            <a:r>
              <a:rPr lang="en-US" altLang="ru-RU" sz="1200" dirty="0"/>
              <a:t> </a:t>
            </a:r>
            <a:r>
              <a:rPr lang="en-US" altLang="en-US" sz="1200" dirty="0"/>
              <a:t>детьми</a:t>
            </a:r>
            <a:r>
              <a:rPr lang="en-US" altLang="ru-RU" sz="1200" dirty="0"/>
              <a:t> </a:t>
            </a:r>
            <a:r>
              <a:rPr lang="en-US" altLang="en-US" sz="1200" dirty="0"/>
              <a:t>по</a:t>
            </a:r>
            <a:r>
              <a:rPr lang="en-US" altLang="ru-RU" sz="1200" dirty="0"/>
              <a:t> </a:t>
            </a:r>
            <a:r>
              <a:rPr lang="en-US" altLang="en-US" sz="1200" dirty="0"/>
              <a:t>формированию</a:t>
            </a:r>
            <a:r>
              <a:rPr lang="en-US" altLang="ru-RU" sz="1200" dirty="0"/>
              <a:t> </a:t>
            </a:r>
            <a:r>
              <a:rPr lang="en-US" altLang="en-US" sz="1200" dirty="0"/>
              <a:t>здорового</a:t>
            </a:r>
            <a:r>
              <a:rPr lang="en-US" altLang="ru-RU" sz="1200" dirty="0"/>
              <a:t> </a:t>
            </a:r>
            <a:r>
              <a:rPr lang="en-US" altLang="en-US" sz="1200" dirty="0"/>
              <a:t>психологического</a:t>
            </a:r>
            <a:r>
              <a:rPr lang="en-US" altLang="ru-RU" sz="1200" dirty="0"/>
              <a:t> </a:t>
            </a:r>
            <a:r>
              <a:rPr lang="en-US" altLang="en-US" sz="1200" dirty="0"/>
              <a:t>образа</a:t>
            </a:r>
            <a:r>
              <a:rPr lang="en-US" altLang="ru-RU" sz="1200" dirty="0"/>
              <a:t> </a:t>
            </a:r>
            <a:r>
              <a:rPr lang="en-US" altLang="en-US" sz="1200" dirty="0"/>
              <a:t>жизни</a:t>
            </a:r>
            <a:r>
              <a:rPr lang="en-US" altLang="ru-RU" sz="1200" dirty="0"/>
              <a:t>.</a:t>
            </a:r>
            <a:r>
              <a:rPr lang="ru-RU" altLang="en-US" sz="1200" dirty="0"/>
              <a:t> </a:t>
            </a:r>
            <a:r>
              <a:rPr lang="en-US" altLang="en-US" sz="1200" dirty="0"/>
              <a:t>Проведение</a:t>
            </a:r>
            <a:r>
              <a:rPr lang="en-US" altLang="ru-RU" sz="1200" dirty="0"/>
              <a:t> </a:t>
            </a:r>
            <a:r>
              <a:rPr lang="en-US" altLang="en-US" sz="1200" dirty="0"/>
              <a:t>семинаров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тренингов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повышения</a:t>
            </a:r>
            <a:r>
              <a:rPr lang="en-US" altLang="ru-RU" sz="1200" dirty="0"/>
              <a:t> </a:t>
            </a:r>
            <a:r>
              <a:rPr lang="en-US" altLang="en-US" sz="1200" dirty="0"/>
              <a:t>квалификации</a:t>
            </a:r>
            <a:r>
              <a:rPr lang="en-US" altLang="ru-RU" sz="1200" dirty="0"/>
              <a:t> </a:t>
            </a:r>
            <a:r>
              <a:rPr lang="en-US" altLang="en-US" sz="1200" dirty="0"/>
              <a:t>специалистов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4. </a:t>
            </a:r>
            <a:r>
              <a:rPr lang="en-US" altLang="en-US" sz="1400" b="1" dirty="0"/>
              <a:t>Создание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групп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в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ДОУ</a:t>
            </a:r>
            <a:r>
              <a:rPr lang="ru-RU" altLang="en-US" sz="1200" dirty="0"/>
              <a:t>(</a:t>
            </a:r>
            <a:r>
              <a:rPr lang="en-US" altLang="en-US" sz="1200" dirty="0"/>
              <a:t>Формирование</a:t>
            </a:r>
            <a:r>
              <a:rPr lang="en-US" altLang="ru-RU" sz="1200" dirty="0"/>
              <a:t> </a:t>
            </a:r>
            <a:r>
              <a:rPr lang="en-US" altLang="en-US" sz="1200" dirty="0"/>
              <a:t>групп</a:t>
            </a:r>
            <a:r>
              <a:rPr lang="en-US" altLang="ru-RU" sz="1200" dirty="0"/>
              <a:t> </a:t>
            </a:r>
            <a:r>
              <a:rPr lang="en-US" altLang="en-US" sz="1200" dirty="0"/>
              <a:t>по</a:t>
            </a:r>
            <a:r>
              <a:rPr lang="en-US" altLang="ru-RU" sz="1200" dirty="0"/>
              <a:t> </a:t>
            </a:r>
            <a:r>
              <a:rPr lang="en-US" altLang="en-US" sz="1200" dirty="0"/>
              <a:t>интересам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возрастным</a:t>
            </a:r>
            <a:r>
              <a:rPr lang="en-US" altLang="ru-RU" sz="1200" dirty="0"/>
              <a:t> </a:t>
            </a:r>
            <a:r>
              <a:rPr lang="en-US" altLang="en-US" sz="1200" dirty="0"/>
              <a:t>категориям</a:t>
            </a:r>
            <a:r>
              <a:rPr lang="en-US" altLang="ru-RU" sz="1200" dirty="0"/>
              <a:t>, </a:t>
            </a:r>
            <a:r>
              <a:rPr lang="en-US" altLang="en-US" sz="1200" dirty="0"/>
              <a:t>где</a:t>
            </a:r>
            <a:r>
              <a:rPr lang="en-US" altLang="ru-RU" sz="1200" dirty="0"/>
              <a:t> </a:t>
            </a:r>
            <a:r>
              <a:rPr lang="en-US" altLang="en-US" sz="1200" dirty="0"/>
              <a:t>будут</a:t>
            </a:r>
            <a:r>
              <a:rPr lang="en-US" altLang="ru-RU" sz="1200" dirty="0"/>
              <a:t> </a:t>
            </a:r>
            <a:r>
              <a:rPr lang="en-US" altLang="en-US" sz="1200" dirty="0"/>
              <a:t>проводиться</a:t>
            </a:r>
            <a:r>
              <a:rPr lang="en-US" altLang="ru-RU" sz="1200" dirty="0"/>
              <a:t> </a:t>
            </a:r>
            <a:r>
              <a:rPr lang="en-US" altLang="en-US" sz="1200" dirty="0"/>
              <a:t>занятия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мероприятия</a:t>
            </a:r>
            <a:r>
              <a:rPr lang="en-US" altLang="ru-RU" sz="1200" dirty="0"/>
              <a:t>.</a:t>
            </a:r>
            <a:r>
              <a:rPr lang="ru-RU" altLang="en-US" sz="1200" dirty="0"/>
              <a:t> </a:t>
            </a:r>
            <a:r>
              <a:rPr lang="en-US" altLang="en-US" sz="1200" dirty="0"/>
              <a:t>Обеспечение</a:t>
            </a:r>
            <a:r>
              <a:rPr lang="en-US" altLang="ru-RU" sz="1200" dirty="0"/>
              <a:t> </a:t>
            </a:r>
            <a:r>
              <a:rPr lang="en-US" altLang="en-US" sz="1200" dirty="0"/>
              <a:t>необходимых</a:t>
            </a:r>
            <a:r>
              <a:rPr lang="en-US" altLang="ru-RU" sz="1200" dirty="0"/>
              <a:t> </a:t>
            </a:r>
            <a:r>
              <a:rPr lang="en-US" altLang="en-US" sz="1200" dirty="0"/>
              <a:t>ресурсов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материалов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работы</a:t>
            </a:r>
            <a:r>
              <a:rPr lang="en-US" altLang="ru-RU" sz="1200" dirty="0"/>
              <a:t> </a:t>
            </a:r>
            <a:r>
              <a:rPr lang="en-US" altLang="en-US" sz="1200" dirty="0"/>
              <a:t>групп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5. </a:t>
            </a:r>
            <a:r>
              <a:rPr lang="en-US" altLang="en-US" sz="1200" dirty="0"/>
              <a:t>Р</a:t>
            </a:r>
            <a:r>
              <a:rPr lang="en-US" altLang="en-US" sz="1400" b="1" dirty="0"/>
              <a:t>еализация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мероприятий</a:t>
            </a:r>
            <a:r>
              <a:rPr lang="ru-RU" altLang="en-US" sz="1200" dirty="0"/>
              <a:t>(</a:t>
            </a:r>
            <a:r>
              <a:rPr lang="en-US" altLang="en-US" sz="1200" dirty="0"/>
              <a:t>Проведение</a:t>
            </a:r>
            <a:r>
              <a:rPr lang="en-US" altLang="ru-RU" sz="1200" dirty="0"/>
              <a:t> </a:t>
            </a:r>
            <a:r>
              <a:rPr lang="en-US" altLang="en-US" sz="1200" dirty="0"/>
              <a:t>регулярных</a:t>
            </a:r>
            <a:r>
              <a:rPr lang="en-US" altLang="ru-RU" sz="1200" dirty="0"/>
              <a:t> </a:t>
            </a:r>
            <a:r>
              <a:rPr lang="en-US" altLang="en-US" sz="1200" dirty="0"/>
              <a:t>занятий</a:t>
            </a:r>
            <a:r>
              <a:rPr lang="en-US" altLang="ru-RU" sz="1200" dirty="0"/>
              <a:t>, </a:t>
            </a:r>
            <a:r>
              <a:rPr lang="en-US" altLang="en-US" sz="1200" dirty="0"/>
              <a:t>мастер</a:t>
            </a:r>
            <a:r>
              <a:rPr lang="en-US" altLang="ru-RU" sz="1200" dirty="0"/>
              <a:t>-</a:t>
            </a:r>
            <a:r>
              <a:rPr lang="en-US" altLang="en-US" sz="1200" dirty="0"/>
              <a:t>классов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интерактивных</a:t>
            </a:r>
            <a:r>
              <a:rPr lang="en-US" altLang="ru-RU" sz="1200" dirty="0"/>
              <a:t> </a:t>
            </a:r>
            <a:r>
              <a:rPr lang="en-US" altLang="en-US" sz="1200" dirty="0"/>
              <a:t>игр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детей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ru-RU" altLang="en-US" sz="1200" dirty="0"/>
              <a:t> </a:t>
            </a:r>
            <a:r>
              <a:rPr lang="en-US" altLang="en-US" sz="1200" dirty="0"/>
              <a:t>Организация</a:t>
            </a:r>
            <a:r>
              <a:rPr lang="en-US" altLang="ru-RU" sz="1200" dirty="0"/>
              <a:t> </a:t>
            </a:r>
            <a:r>
              <a:rPr lang="en-US" altLang="en-US" sz="1200" dirty="0"/>
              <a:t>семейных</a:t>
            </a:r>
            <a:r>
              <a:rPr lang="en-US" altLang="ru-RU" sz="1200" dirty="0"/>
              <a:t> </a:t>
            </a:r>
            <a:r>
              <a:rPr lang="en-US" altLang="en-US" sz="1200" dirty="0"/>
              <a:t>мероприятий</a:t>
            </a:r>
            <a:r>
              <a:rPr lang="en-US" altLang="ru-RU" sz="1200" dirty="0"/>
              <a:t>, </a:t>
            </a:r>
            <a:r>
              <a:rPr lang="en-US" altLang="en-US" sz="1200" dirty="0"/>
              <a:t>где</a:t>
            </a:r>
            <a:r>
              <a:rPr lang="en-US" altLang="ru-RU" sz="1200" dirty="0"/>
              <a:t> </a:t>
            </a:r>
            <a:r>
              <a:rPr lang="en-US" altLang="en-US" sz="1200" dirty="0"/>
              <a:t>родители</a:t>
            </a:r>
            <a:r>
              <a:rPr lang="en-US" altLang="ru-RU" sz="1200" dirty="0"/>
              <a:t> </a:t>
            </a:r>
            <a:r>
              <a:rPr lang="en-US" altLang="en-US" sz="1200" dirty="0"/>
              <a:t>могут</a:t>
            </a:r>
            <a:r>
              <a:rPr lang="en-US" altLang="ru-RU" sz="1200" dirty="0"/>
              <a:t> </a:t>
            </a:r>
            <a:r>
              <a:rPr lang="en-US" altLang="en-US" sz="1200" dirty="0"/>
              <a:t>участвовать</a:t>
            </a:r>
            <a:r>
              <a:rPr lang="en-US" altLang="ru-RU" sz="1200" dirty="0"/>
              <a:t> </a:t>
            </a:r>
            <a:r>
              <a:rPr lang="en-US" altLang="en-US" sz="1200" dirty="0"/>
              <a:t>вместе</a:t>
            </a:r>
            <a:r>
              <a:rPr lang="en-US" altLang="ru-RU" sz="1200" dirty="0"/>
              <a:t> </a:t>
            </a:r>
            <a:r>
              <a:rPr lang="en-US" altLang="en-US" sz="1200" dirty="0"/>
              <a:t>с</a:t>
            </a:r>
            <a:r>
              <a:rPr lang="en-US" altLang="ru-RU" sz="1200" dirty="0"/>
              <a:t> </a:t>
            </a:r>
            <a:r>
              <a:rPr lang="en-US" altLang="en-US" sz="1200" dirty="0"/>
              <a:t>детьми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6. </a:t>
            </a:r>
            <a:r>
              <a:rPr lang="en-US" altLang="en-US" sz="1400" b="1" dirty="0"/>
              <a:t>Информирование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и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вовлечение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родителей</a:t>
            </a:r>
            <a:r>
              <a:rPr lang="ru-RU" altLang="en-US" sz="1200" dirty="0"/>
              <a:t>(</a:t>
            </a:r>
            <a:r>
              <a:rPr lang="en-US" altLang="en-US" sz="1200" dirty="0"/>
              <a:t>Разработка</a:t>
            </a:r>
            <a:r>
              <a:rPr lang="en-US" altLang="ru-RU" sz="1200" dirty="0"/>
              <a:t> </a:t>
            </a:r>
            <a:r>
              <a:rPr lang="en-US" altLang="en-US" sz="1200" dirty="0"/>
              <a:t>информационных</a:t>
            </a:r>
            <a:r>
              <a:rPr lang="en-US" altLang="ru-RU" sz="1200" dirty="0"/>
              <a:t> </a:t>
            </a:r>
            <a:r>
              <a:rPr lang="en-US" altLang="en-US" sz="1200" dirty="0"/>
              <a:t>материалов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родителей</a:t>
            </a:r>
            <a:r>
              <a:rPr lang="en-US" altLang="ru-RU" sz="1200" dirty="0"/>
              <a:t> </a:t>
            </a:r>
            <a:r>
              <a:rPr lang="en-US" altLang="en-US" sz="1200" dirty="0"/>
              <a:t>о</a:t>
            </a:r>
            <a:r>
              <a:rPr lang="en-US" altLang="ru-RU" sz="1200" dirty="0"/>
              <a:t> </a:t>
            </a:r>
            <a:r>
              <a:rPr lang="en-US" altLang="en-US" sz="1200" dirty="0"/>
              <a:t>важности</a:t>
            </a:r>
            <a:r>
              <a:rPr lang="en-US" altLang="ru-RU" sz="1200" dirty="0"/>
              <a:t> </a:t>
            </a:r>
            <a:r>
              <a:rPr lang="en-US" altLang="en-US" sz="1200" dirty="0"/>
              <a:t>психологического</a:t>
            </a:r>
            <a:r>
              <a:rPr lang="en-US" altLang="ru-RU" sz="1200" dirty="0"/>
              <a:t> </a:t>
            </a:r>
            <a:r>
              <a:rPr lang="en-US" altLang="en-US" sz="1200" dirty="0"/>
              <a:t>здоровья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методах</a:t>
            </a:r>
            <a:r>
              <a:rPr lang="en-US" altLang="ru-RU" sz="1200" dirty="0"/>
              <a:t> </a:t>
            </a:r>
            <a:r>
              <a:rPr lang="en-US" altLang="en-US" sz="1200" dirty="0"/>
              <a:t>его</a:t>
            </a:r>
            <a:r>
              <a:rPr lang="en-US" altLang="ru-RU" sz="1200" dirty="0"/>
              <a:t> </a:t>
            </a:r>
            <a:r>
              <a:rPr lang="en-US" altLang="en-US" sz="1200" dirty="0"/>
              <a:t>формирования</a:t>
            </a:r>
            <a:r>
              <a:rPr lang="en-US" altLang="ru-RU" sz="1200" dirty="0"/>
              <a:t>.</a:t>
            </a:r>
            <a:r>
              <a:rPr lang="ru-RU" altLang="en-US" sz="1200" dirty="0"/>
              <a:t> </a:t>
            </a:r>
            <a:r>
              <a:rPr lang="en-US" altLang="en-US" sz="1200" dirty="0"/>
              <a:t>Проведение</a:t>
            </a:r>
            <a:r>
              <a:rPr lang="en-US" altLang="ru-RU" sz="1200" dirty="0"/>
              <a:t> </a:t>
            </a:r>
            <a:r>
              <a:rPr lang="en-US" altLang="en-US" sz="1200" dirty="0"/>
              <a:t>встреч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консультаций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родителей</a:t>
            </a:r>
            <a:r>
              <a:rPr lang="en-US" altLang="ru-RU" sz="1200" dirty="0"/>
              <a:t> </a:t>
            </a:r>
            <a:r>
              <a:rPr lang="en-US" altLang="en-US" sz="1200" dirty="0"/>
              <a:t>по</a:t>
            </a:r>
            <a:r>
              <a:rPr lang="en-US" altLang="ru-RU" sz="1200" dirty="0"/>
              <a:t> </a:t>
            </a:r>
            <a:r>
              <a:rPr lang="en-US" altLang="en-US" sz="1200" dirty="0"/>
              <a:t>вопросам</a:t>
            </a:r>
            <a:r>
              <a:rPr lang="en-US" altLang="ru-RU" sz="1200" dirty="0"/>
              <a:t> </a:t>
            </a:r>
            <a:r>
              <a:rPr lang="en-US" altLang="en-US" sz="1200" dirty="0"/>
              <a:t>поддержки</a:t>
            </a:r>
            <a:r>
              <a:rPr lang="en-US" altLang="ru-RU" sz="1200" dirty="0"/>
              <a:t> </a:t>
            </a:r>
            <a:r>
              <a:rPr lang="en-US" altLang="en-US" sz="1200" dirty="0"/>
              <a:t>детей</a:t>
            </a:r>
            <a:r>
              <a:rPr lang="en-US" altLang="ru-RU" sz="1200" dirty="0"/>
              <a:t> </a:t>
            </a:r>
            <a:r>
              <a:rPr lang="en-US" altLang="en-US" sz="1200" dirty="0"/>
              <a:t>в</a:t>
            </a:r>
            <a:r>
              <a:rPr lang="en-US" altLang="ru-RU" sz="1200" dirty="0"/>
              <a:t> </a:t>
            </a:r>
            <a:r>
              <a:rPr lang="en-US" altLang="en-US" sz="1200" dirty="0"/>
              <a:t>процессе</a:t>
            </a:r>
            <a:r>
              <a:rPr lang="en-US" altLang="ru-RU" sz="1200" dirty="0"/>
              <a:t> </a:t>
            </a:r>
            <a:r>
              <a:rPr lang="en-US" altLang="en-US" sz="1200" dirty="0"/>
              <a:t>обучения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7. </a:t>
            </a:r>
            <a:r>
              <a:rPr lang="en-US" altLang="en-US" sz="1400" b="1" dirty="0"/>
              <a:t>Мониторинг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и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оценка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результатов</a:t>
            </a:r>
            <a:r>
              <a:rPr lang="ru-RU" altLang="en-US" sz="1200" dirty="0"/>
              <a:t>(</a:t>
            </a:r>
            <a:r>
              <a:rPr lang="en-US" altLang="en-US" sz="1200" dirty="0"/>
              <a:t>Проведение</a:t>
            </a:r>
            <a:r>
              <a:rPr lang="en-US" altLang="ru-RU" sz="1200" dirty="0"/>
              <a:t> </a:t>
            </a:r>
            <a:r>
              <a:rPr lang="en-US" altLang="en-US" sz="1200" dirty="0"/>
              <a:t>регулярных</a:t>
            </a:r>
            <a:r>
              <a:rPr lang="en-US" altLang="ru-RU" sz="1200" dirty="0"/>
              <a:t> </a:t>
            </a:r>
            <a:r>
              <a:rPr lang="en-US" altLang="en-US" sz="1200" dirty="0"/>
              <a:t>опросов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анкетирования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оценки</a:t>
            </a:r>
            <a:r>
              <a:rPr lang="en-US" altLang="ru-RU" sz="1200" dirty="0"/>
              <a:t> </a:t>
            </a:r>
            <a:r>
              <a:rPr lang="en-US" altLang="en-US" sz="1200" dirty="0"/>
              <a:t>изменений</a:t>
            </a:r>
            <a:r>
              <a:rPr lang="en-US" altLang="ru-RU" sz="1200" dirty="0"/>
              <a:t> </a:t>
            </a:r>
            <a:r>
              <a:rPr lang="en-US" altLang="en-US" sz="1200" dirty="0"/>
              <a:t>в</a:t>
            </a:r>
            <a:r>
              <a:rPr lang="en-US" altLang="ru-RU" sz="1200" dirty="0"/>
              <a:t> </a:t>
            </a:r>
            <a:r>
              <a:rPr lang="en-US" altLang="en-US" sz="1200" dirty="0"/>
              <a:t>психологическом</a:t>
            </a:r>
            <a:r>
              <a:rPr lang="en-US" altLang="ru-RU" sz="1200" dirty="0"/>
              <a:t> </a:t>
            </a:r>
            <a:r>
              <a:rPr lang="en-US" altLang="en-US" sz="1200" dirty="0"/>
              <a:t>состоянии</a:t>
            </a:r>
            <a:r>
              <a:rPr lang="en-US" altLang="ru-RU" sz="1200" dirty="0"/>
              <a:t> </a:t>
            </a:r>
            <a:r>
              <a:rPr lang="en-US" altLang="en-US" sz="1200" dirty="0"/>
              <a:t>детей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удовлетворенности</a:t>
            </a:r>
            <a:r>
              <a:rPr lang="en-US" altLang="ru-RU" sz="1200" dirty="0"/>
              <a:t> </a:t>
            </a:r>
            <a:r>
              <a:rPr lang="en-US" altLang="en-US" sz="1200" dirty="0"/>
              <a:t>родителей</a:t>
            </a:r>
            <a:r>
              <a:rPr lang="en-US" altLang="ru-RU" sz="1200" dirty="0"/>
              <a:t>.</a:t>
            </a:r>
            <a:r>
              <a:rPr lang="ru-RU" altLang="en-US" sz="1200" dirty="0"/>
              <a:t> </a:t>
            </a:r>
            <a:r>
              <a:rPr lang="en-US" altLang="en-US" sz="1200" dirty="0"/>
              <a:t>Анализ</a:t>
            </a:r>
            <a:r>
              <a:rPr lang="en-US" altLang="ru-RU" sz="1200" dirty="0"/>
              <a:t> </a:t>
            </a:r>
            <a:r>
              <a:rPr lang="en-US" altLang="en-US" sz="1200" dirty="0"/>
              <a:t>полученных</a:t>
            </a:r>
            <a:r>
              <a:rPr lang="en-US" altLang="ru-RU" sz="1200" dirty="0"/>
              <a:t> </a:t>
            </a:r>
            <a:r>
              <a:rPr lang="en-US" altLang="en-US" sz="1200" dirty="0"/>
              <a:t>данных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корректировки</a:t>
            </a:r>
            <a:r>
              <a:rPr lang="en-US" altLang="ru-RU" sz="1200" dirty="0"/>
              <a:t> </a:t>
            </a:r>
            <a:r>
              <a:rPr lang="en-US" altLang="en-US" sz="1200" dirty="0"/>
              <a:t>программы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методов</a:t>
            </a:r>
            <a:r>
              <a:rPr lang="en-US" altLang="ru-RU" sz="1200" dirty="0"/>
              <a:t> </a:t>
            </a:r>
            <a:r>
              <a:rPr lang="en-US" altLang="en-US" sz="1200" dirty="0"/>
              <a:t>работы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en-US" altLang="ru-RU" sz="1200" dirty="0"/>
              <a:t>8. </a:t>
            </a:r>
            <a:r>
              <a:rPr lang="en-US" altLang="en-US" sz="1400" b="1" dirty="0"/>
              <a:t>Распространение</a:t>
            </a:r>
            <a:r>
              <a:rPr lang="en-US" altLang="ru-RU" sz="1400" b="1" dirty="0"/>
              <a:t> </a:t>
            </a:r>
            <a:r>
              <a:rPr lang="en-US" altLang="en-US" sz="1400" b="1" dirty="0"/>
              <a:t>результатов</a:t>
            </a:r>
            <a:r>
              <a:rPr lang="ru-RU" altLang="en-US" sz="1200" dirty="0"/>
              <a:t>(</a:t>
            </a:r>
            <a:r>
              <a:rPr lang="en-US" altLang="en-US" sz="1200" dirty="0"/>
              <a:t>Подготовка</a:t>
            </a:r>
            <a:r>
              <a:rPr lang="en-US" altLang="ru-RU" sz="1200" dirty="0"/>
              <a:t> </a:t>
            </a:r>
            <a:r>
              <a:rPr lang="en-US" altLang="en-US" sz="1200" dirty="0"/>
              <a:t>отчётов</a:t>
            </a:r>
            <a:r>
              <a:rPr lang="en-US" altLang="ru-RU" sz="1200" dirty="0"/>
              <a:t> </a:t>
            </a:r>
            <a:r>
              <a:rPr lang="en-US" altLang="en-US" sz="1200" dirty="0"/>
              <a:t>о</a:t>
            </a:r>
            <a:r>
              <a:rPr lang="en-US" altLang="ru-RU" sz="1200" dirty="0"/>
              <a:t> </a:t>
            </a:r>
            <a:r>
              <a:rPr lang="en-US" altLang="en-US" sz="1200" dirty="0"/>
              <a:t>результатах</a:t>
            </a:r>
            <a:r>
              <a:rPr lang="en-US" altLang="ru-RU" sz="1200" dirty="0"/>
              <a:t> </a:t>
            </a:r>
            <a:r>
              <a:rPr lang="en-US" altLang="en-US" sz="1200" dirty="0"/>
              <a:t>проекта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успешных</a:t>
            </a:r>
            <a:r>
              <a:rPr lang="en-US" altLang="ru-RU" sz="1200" dirty="0"/>
              <a:t> </a:t>
            </a:r>
            <a:r>
              <a:rPr lang="en-US" altLang="en-US" sz="1200" dirty="0"/>
              <a:t>практиках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представления</a:t>
            </a:r>
            <a:r>
              <a:rPr lang="en-US" altLang="ru-RU" sz="1200" dirty="0"/>
              <a:t> </a:t>
            </a:r>
            <a:r>
              <a:rPr lang="en-US" altLang="en-US" sz="1200" dirty="0"/>
              <a:t>на</a:t>
            </a:r>
            <a:r>
              <a:rPr lang="en-US" altLang="ru-RU" sz="1200" dirty="0"/>
              <a:t> </a:t>
            </a:r>
            <a:r>
              <a:rPr lang="en-US" altLang="en-US" sz="1200" dirty="0"/>
              <a:t>конференциях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форумах</a:t>
            </a:r>
            <a:r>
              <a:rPr lang="en-US" altLang="ru-RU" sz="1200" dirty="0"/>
              <a:t>.</a:t>
            </a:r>
            <a:endParaRPr lang="en-US" altLang="ru-RU" sz="1200" dirty="0"/>
          </a:p>
          <a:p>
            <a:pPr algn="ctr"/>
            <a:r>
              <a:rPr lang="ru-RU" altLang="en-US" sz="1200" dirty="0"/>
              <a:t> </a:t>
            </a:r>
            <a:r>
              <a:rPr lang="en-US" altLang="en-US" sz="1200" dirty="0"/>
              <a:t>Создание</a:t>
            </a:r>
            <a:r>
              <a:rPr lang="en-US" altLang="ru-RU" sz="1200" dirty="0"/>
              <a:t> </a:t>
            </a:r>
            <a:r>
              <a:rPr lang="en-US" altLang="en-US" sz="1200" dirty="0"/>
              <a:t>платформы</a:t>
            </a:r>
            <a:r>
              <a:rPr lang="en-US" altLang="ru-RU" sz="1200" dirty="0"/>
              <a:t> </a:t>
            </a:r>
            <a:r>
              <a:rPr lang="en-US" altLang="en-US" sz="1200" dirty="0"/>
              <a:t>для</a:t>
            </a:r>
            <a:r>
              <a:rPr lang="en-US" altLang="ru-RU" sz="1200" dirty="0"/>
              <a:t> </a:t>
            </a:r>
            <a:r>
              <a:rPr lang="en-US" altLang="en-US" sz="1200" dirty="0"/>
              <a:t>обмена</a:t>
            </a:r>
            <a:r>
              <a:rPr lang="en-US" altLang="ru-RU" sz="1200" dirty="0"/>
              <a:t> </a:t>
            </a:r>
            <a:r>
              <a:rPr lang="en-US" altLang="en-US" sz="1200" dirty="0"/>
              <a:t>опытом</a:t>
            </a:r>
            <a:r>
              <a:rPr lang="en-US" altLang="ru-RU" sz="1200" dirty="0"/>
              <a:t> </a:t>
            </a:r>
            <a:r>
              <a:rPr lang="en-US" altLang="en-US" sz="1200" dirty="0"/>
              <a:t>с</a:t>
            </a:r>
            <a:r>
              <a:rPr lang="en-US" altLang="ru-RU" sz="1200" dirty="0"/>
              <a:t> </a:t>
            </a:r>
            <a:r>
              <a:rPr lang="en-US" altLang="en-US" sz="1200" dirty="0"/>
              <a:t>другими</a:t>
            </a:r>
            <a:r>
              <a:rPr lang="en-US" altLang="ru-RU" sz="1200" dirty="0"/>
              <a:t> </a:t>
            </a:r>
            <a:r>
              <a:rPr lang="en-US" altLang="en-US" sz="1200" dirty="0"/>
              <a:t>ДОУ</a:t>
            </a:r>
            <a:r>
              <a:rPr lang="en-US" altLang="ru-RU" sz="1200" dirty="0"/>
              <a:t> </a:t>
            </a:r>
            <a:r>
              <a:rPr lang="en-US" altLang="en-US" sz="1200" dirty="0"/>
              <a:t>и</a:t>
            </a:r>
            <a:r>
              <a:rPr lang="en-US" altLang="ru-RU" sz="1200" dirty="0"/>
              <a:t> </a:t>
            </a:r>
            <a:r>
              <a:rPr lang="en-US" altLang="en-US" sz="1200" dirty="0"/>
              <a:t>заинтересованными</a:t>
            </a:r>
            <a:r>
              <a:rPr lang="en-US" altLang="ru-RU" sz="1200" dirty="0"/>
              <a:t> </a:t>
            </a:r>
            <a:r>
              <a:rPr lang="en-US" altLang="en-US" sz="1200" dirty="0"/>
              <a:t>организациями</a:t>
            </a:r>
            <a:r>
              <a:rPr lang="ru-RU" altLang="en-US" sz="1200" dirty="0"/>
              <a:t>)</a:t>
            </a:r>
            <a:r>
              <a:rPr lang="en-US" altLang="ru-RU" sz="1200" dirty="0"/>
              <a:t>.</a:t>
            </a:r>
            <a:endParaRPr lang="en-US" altLang="ru-RU" sz="1200" dirty="0"/>
          </a:p>
        </p:txBody>
      </p:sp>
      <p:sp>
        <p:nvSpPr>
          <p:cNvPr id="11" name="Прямоугольник: скругленные углы 22"/>
          <p:cNvSpPr/>
          <p:nvPr/>
        </p:nvSpPr>
        <p:spPr>
          <a:xfrm>
            <a:off x="532130" y="5956935"/>
            <a:ext cx="11308080" cy="75120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hlinkClick r:id="rId2"/>
              </a:rPr>
              <a:t>https://korablik382.edusite.ru/magicpage.html?page=291954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hlinkClick r:id="rId3"/>
              </a:rPr>
              <a:t>https://vk.com/club205803715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9824</Words>
  <Application>WPS Presentation</Application>
  <PresentationFormat>Произвольный</PresentationFormat>
  <Paragraphs>232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Playfair Display SemiBold</vt:lpstr>
      <vt:lpstr>Segoe Print</vt:lpstr>
      <vt:lpstr>Calibri</vt:lpstr>
      <vt:lpstr>Playfair Display SemiBold</vt:lpstr>
      <vt:lpstr>Dita Sweet</vt:lpstr>
      <vt:lpstr>Candara</vt:lpstr>
      <vt:lpstr>Microsoft YaHei</vt:lpstr>
      <vt:lpstr>Arial Unicode MS</vt:lpstr>
      <vt:lpstr>Calibri Light</vt:lpstr>
      <vt:lpstr>Yu Gothic UI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nnnir</cp:lastModifiedBy>
  <cp:revision>104</cp:revision>
  <dcterms:created xsi:type="dcterms:W3CDTF">2025-03-26T12:04:00Z</dcterms:created>
  <dcterms:modified xsi:type="dcterms:W3CDTF">2025-04-11T19:38:20Z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F069F014A25E4798B286F3B7E256E291_12</vt:lpwstr>
  </property>
  <property fmtid="{D5CDD505-2E9C-101B-9397-08002B2CF9AE}" pid="3" name="KSOProductBuildVer">
    <vt:lpwstr>1049-12.2.0.20795</vt:lpwstr>
  </property>
</Properties>
</file>