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3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6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png" ContentType="image/png"/>
  <Override PartName="/ppt/media/image2.jpeg" ContentType="image/jpeg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94" r:id="rId22"/>
    <p:sldMasterId id="2147483696" r:id="rId23"/>
  </p:sldMasterIdLst>
  <p:notesMasterIdLst>
    <p:notesMasterId r:id="rId24"/>
  </p:notes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notesMaster" Target="notesMasters/notesMaster1.xml"/><Relationship Id="rId25" Type="http://schemas.openxmlformats.org/officeDocument/2006/relationships/slide" Target="slides/slide1.xml"/><Relationship Id="rId26" Type="http://schemas.openxmlformats.org/officeDocument/2006/relationships/slide" Target="slides/slide2.xml"/><Relationship Id="rId27" Type="http://schemas.openxmlformats.org/officeDocument/2006/relationships/slide" Target="slides/slide3.xml"/><Relationship Id="rId28" Type="http://schemas.openxmlformats.org/officeDocument/2006/relationships/slide" Target="slides/slide4.xml"/><Relationship Id="rId29" Type="http://schemas.openxmlformats.org/officeDocument/2006/relationships/slide" Target="slides/slide5.xml"/><Relationship Id="rId30" Type="http://schemas.openxmlformats.org/officeDocument/2006/relationships/slide" Target="slides/slide6.xml"/><Relationship Id="rId31" Type="http://schemas.openxmlformats.org/officeDocument/2006/relationships/slide" Target="slides/slide7.xml"/><Relationship Id="rId32" Type="http://schemas.openxmlformats.org/officeDocument/2006/relationships/slide" Target="slides/slide8.xml"/><Relationship Id="rId3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Для перемещения страницы щёлкните мышью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&lt;верхний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dt" idx="6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ftr" idx="6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 type="sldNum" idx="6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DABD4722-6F31-46AB-BFDB-2AADAC1F4E67}" type="slidenum"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Num" idx="77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A73A11C-0FDE-4DAD-B19F-AF977D477A69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ldImg"/>
          </p:nvPr>
        </p:nvSpPr>
        <p:spPr>
          <a:xfrm>
            <a:off x="720000" y="900000"/>
            <a:ext cx="6119640" cy="3441240"/>
          </a:xfrm>
          <a:prstGeom prst="rect">
            <a:avLst/>
          </a:prstGeom>
          <a:ln w="0">
            <a:noFill/>
          </a:ln>
        </p:spPr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19640" cy="50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Num" idx="78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CED9459-50AA-44B4-A8AE-E73C19A98CB6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ldImg"/>
          </p:nvPr>
        </p:nvSpPr>
        <p:spPr>
          <a:xfrm>
            <a:off x="720720" y="900000"/>
            <a:ext cx="6119280" cy="3441240"/>
          </a:xfrm>
          <a:prstGeom prst="rect">
            <a:avLst/>
          </a:prstGeom>
          <a:ln w="0">
            <a:noFill/>
          </a:ln>
        </p:spPr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19640" cy="504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Num" idx="79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B508A46-FAD5-4C0F-B3BB-A034402CC02B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ldImg"/>
          </p:nvPr>
        </p:nvSpPr>
        <p:spPr>
          <a:xfrm>
            <a:off x="720720" y="900000"/>
            <a:ext cx="6119280" cy="3441240"/>
          </a:xfrm>
          <a:prstGeom prst="rect">
            <a:avLst/>
          </a:prstGeom>
          <a:ln w="0">
            <a:noFill/>
          </a:ln>
        </p:spPr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19640" cy="50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Num" idx="80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16F8D15-E03F-4544-8CDE-F0BD851D19B8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ldImg"/>
          </p:nvPr>
        </p:nvSpPr>
        <p:spPr>
          <a:xfrm>
            <a:off x="720720" y="900000"/>
            <a:ext cx="6119280" cy="3441240"/>
          </a:xfrm>
          <a:prstGeom prst="rect">
            <a:avLst/>
          </a:prstGeom>
          <a:ln w="0">
            <a:noFill/>
          </a:ln>
        </p:spPr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19640" cy="50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Num" idx="81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93E4C4B-567D-4B4C-A43D-1586F6D1363A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ldImg"/>
          </p:nvPr>
        </p:nvSpPr>
        <p:spPr>
          <a:xfrm>
            <a:off x="720720" y="900000"/>
            <a:ext cx="6119280" cy="3441240"/>
          </a:xfrm>
          <a:prstGeom prst="rect">
            <a:avLst/>
          </a:prstGeom>
          <a:ln w="0">
            <a:noFill/>
          </a:ln>
        </p:spPr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19640" cy="50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Num" idx="82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42FC68F-25E6-4625-8144-2D8672CD6DA8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ldImg"/>
          </p:nvPr>
        </p:nvSpPr>
        <p:spPr>
          <a:xfrm>
            <a:off x="720720" y="900000"/>
            <a:ext cx="6119280" cy="3441240"/>
          </a:xfrm>
          <a:prstGeom prst="rect">
            <a:avLst/>
          </a:prstGeom>
          <a:ln w="0">
            <a:noFill/>
          </a:ln>
        </p:spPr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19640" cy="50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Num" idx="83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A7CA8CA-C036-458A-9BAA-87224BD0E815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sldImg"/>
          </p:nvPr>
        </p:nvSpPr>
        <p:spPr>
          <a:xfrm>
            <a:off x="720720" y="900000"/>
            <a:ext cx="6119280" cy="3441240"/>
          </a:xfrm>
          <a:prstGeom prst="rect">
            <a:avLst/>
          </a:prstGeom>
          <a:ln w="0">
            <a:noFill/>
          </a:ln>
        </p:spPr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19640" cy="50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Num" idx="84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F83B906-B3F2-4322-AFF8-EB4BDA6618FA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sldImg"/>
          </p:nvPr>
        </p:nvSpPr>
        <p:spPr>
          <a:xfrm>
            <a:off x="720720" y="900000"/>
            <a:ext cx="6119280" cy="3441240"/>
          </a:xfrm>
          <a:prstGeom prst="rect">
            <a:avLst/>
          </a:prstGeom>
          <a:ln w="0">
            <a:noFill/>
          </a:ln>
        </p:spPr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19640" cy="50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5B980B-7D7C-460B-8011-17D4B0231A4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F4F766A-73F0-4AFB-A536-28543BC7CC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1B18E607-7158-4E11-BD3B-198444D7159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8F4428A6-E022-4CC1-8BFD-444615C2D8B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4FEDB613-D140-48B7-8D4B-482A18A170C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28DFA644-61D2-46DC-9EB3-817C14F8CB6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BDC90FA2-08FF-441C-8A2C-5805A2CB9CD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383ED134-6DA8-473E-B936-F3A7B9CAE2C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B9A91109-8341-4C38-A9EA-713550AB23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2DFD9467-F394-4435-8475-98436D96E3D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B4426D7E-B13D-4B33-BBD4-3C21DBC3F7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C9B4BED-2CB7-4936-BE5D-7D6A2FAE79C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6EDB407A-8E27-4949-A9FF-7E1F166C8F6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12696B67-4D5A-4953-8A80-0CD17850097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9B383EB2-A87B-4C17-A623-CA4D59C9FE9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C5CE41F7-A374-420A-884B-B18B13F3B74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5AC87291-2C72-4598-A19D-38748DC7EB5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49413155-C134-4A03-9972-81F3B4CD474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0"/>
          </p:nvPr>
        </p:nvSpPr>
        <p:spPr/>
        <p:txBody>
          <a:bodyPr/>
          <a:p>
            <a:fld id="{F5670AA3-953F-48AA-84A8-3D898431734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3"/>
          </p:nvPr>
        </p:nvSpPr>
        <p:spPr/>
        <p:txBody>
          <a:bodyPr/>
          <a:p>
            <a:fld id="{4C98F9EA-D51A-460F-AF2B-8F8C33913B8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6"/>
          </p:nvPr>
        </p:nvSpPr>
        <p:spPr/>
        <p:txBody>
          <a:bodyPr/>
          <a:p>
            <a:fld id="{8261938F-1E5D-434B-9C0F-D6319E1B5BD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01C90F8-7D68-48A8-895A-5D7C75F79FD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94B81AA-45EF-4797-8A0B-D96E84B7E4A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57D1F05-EF4C-491B-9171-FF57007C05A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83E78B0-8F1F-416C-B1D2-7333173B217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1E8EE811-ADB7-4291-A555-98F203B7B22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5EC33DD1-BF63-434E-AA88-02742F0D9D6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B329DDE-2300-4346-99AC-C028347E571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7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8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reeform 1"/>
          <p:cNvSpPr/>
          <p:nvPr/>
        </p:nvSpPr>
        <p:spPr>
          <a:xfrm flipH="1" flipV="1">
            <a:off x="-720" y="4499280"/>
            <a:ext cx="10079640" cy="1169640"/>
          </a:xfrm>
          <a:custGeom>
            <a:avLst/>
            <a:gdLst>
              <a:gd name="textAreaLeft" fmla="*/ -360 w 10079640"/>
              <a:gd name="textAreaRight" fmla="*/ 10079640 w 10079640"/>
              <a:gd name="textAreaTop" fmla="*/ -360 h 1169640"/>
              <a:gd name="textAreaBottom" fmla="*/ 939960 h 116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60"/>
                </a:lnTo>
                <a:cubicBezTo>
                  <a:pt x="13050" y="17220"/>
                  <a:pt x="13340" y="20770"/>
                  <a:pt x="5620" y="21600"/>
                </a:cubicBezTo>
                <a:cubicBezTo>
                  <a:pt x="2860" y="21100"/>
                  <a:pt x="1850" y="20700"/>
                  <a:pt x="0" y="20120"/>
                </a:cubicBez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45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260360" y="928800"/>
            <a:ext cx="7559280" cy="197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6000" strike="noStrike" u="none">
                <a:solidFill>
                  <a:srgbClr val="dd4100"/>
                </a:solidFill>
                <a:uFillTx/>
                <a:latin typeface="Arial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D0401CF-DE50-40A2-B210-845C1DC9766F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"/>
          <p:cNvSpPr/>
          <p:nvPr/>
        </p:nvSpPr>
        <p:spPr>
          <a:xfrm flipH="1" flipV="1">
            <a:off x="-720" y="4499280"/>
            <a:ext cx="10079640" cy="1169640"/>
          </a:xfrm>
          <a:custGeom>
            <a:avLst/>
            <a:gdLst>
              <a:gd name="textAreaLeft" fmla="*/ -360 w 10079640"/>
              <a:gd name="textAreaRight" fmla="*/ 10079640 w 10079640"/>
              <a:gd name="textAreaTop" fmla="*/ -360 h 1169640"/>
              <a:gd name="textAreaBottom" fmla="*/ 939960 h 116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60"/>
                </a:lnTo>
                <a:cubicBezTo>
                  <a:pt x="13050" y="17220"/>
                  <a:pt x="13340" y="20770"/>
                  <a:pt x="5620" y="21600"/>
                </a:cubicBezTo>
                <a:cubicBezTo>
                  <a:pt x="2860" y="21100"/>
                  <a:pt x="1850" y="20700"/>
                  <a:pt x="0" y="20120"/>
                </a:cubicBez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45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dd4100"/>
                </a:solidFill>
                <a:uFillTx/>
                <a:latin typeface="Arial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5101920" cy="40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32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93720" y="1701720"/>
            <a:ext cx="3250800" cy="315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dt" idx="28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ftr" idx="29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0" name="PlaceHolder 6"/>
          <p:cNvSpPr>
            <a:spLocks noGrp="1"/>
          </p:cNvSpPr>
          <p:nvPr>
            <p:ph type="sldNum" idx="30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A3FEF71-2E82-4518-9864-89939729E3C5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"/>
          <p:cNvSpPr/>
          <p:nvPr/>
        </p:nvSpPr>
        <p:spPr>
          <a:xfrm flipH="1" flipV="1">
            <a:off x="-720" y="4499280"/>
            <a:ext cx="10079640" cy="1169640"/>
          </a:xfrm>
          <a:custGeom>
            <a:avLst/>
            <a:gdLst>
              <a:gd name="textAreaLeft" fmla="*/ -360 w 10079640"/>
              <a:gd name="textAreaRight" fmla="*/ 10079640 w 10079640"/>
              <a:gd name="textAreaTop" fmla="*/ -360 h 1169640"/>
              <a:gd name="textAreaBottom" fmla="*/ 939960 h 116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60"/>
                </a:lnTo>
                <a:cubicBezTo>
                  <a:pt x="13050" y="17220"/>
                  <a:pt x="13340" y="20770"/>
                  <a:pt x="5620" y="21600"/>
                </a:cubicBezTo>
                <a:cubicBezTo>
                  <a:pt x="2860" y="21100"/>
                  <a:pt x="1850" y="20700"/>
                  <a:pt x="0" y="20120"/>
                </a:cubicBez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45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dd4100"/>
                </a:solidFill>
                <a:uFillTx/>
                <a:latin typeface="Arial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5101920" cy="40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9bdd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93720" y="1701720"/>
            <a:ext cx="3250800" cy="315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dt" idx="31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ftr" idx="32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sldNum" idx="33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923AE0C-16AF-425E-8D50-C15AB31702A6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1"/>
          <p:cNvSpPr/>
          <p:nvPr/>
        </p:nvSpPr>
        <p:spPr>
          <a:xfrm>
            <a:off x="0" y="0"/>
            <a:ext cx="10076400" cy="71964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79" name="Freeform 2"/>
          <p:cNvSpPr/>
          <p:nvPr/>
        </p:nvSpPr>
        <p:spPr>
          <a:xfrm>
            <a:off x="3240" y="5040000"/>
            <a:ext cx="10076400" cy="63108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631080"/>
              <a:gd name="textAreaBottom" fmla="*/ 631440 h 631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260360" y="928800"/>
            <a:ext cx="7559280" cy="197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6000" strike="noStrike" u="none">
                <a:solidFill>
                  <a:srgbClr val="ffffff"/>
                </a:solidFill>
                <a:uFillTx/>
                <a:latin typeface="Arial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dt" idx="34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ftr" idx="35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sldNum" idx="36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6288F2D-F3F8-4D69-A0D8-45E555D2AA9F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"/>
          <p:cNvSpPr/>
          <p:nvPr/>
        </p:nvSpPr>
        <p:spPr>
          <a:xfrm>
            <a:off x="0" y="0"/>
            <a:ext cx="10076400" cy="71964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87" name="Freeform 2"/>
          <p:cNvSpPr/>
          <p:nvPr/>
        </p:nvSpPr>
        <p:spPr>
          <a:xfrm>
            <a:off x="3240" y="5040000"/>
            <a:ext cx="10076400" cy="63108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631080"/>
              <a:gd name="textAreaBottom" fmla="*/ 631440 h 631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300" strike="noStrike" u="none">
                <a:solidFill>
                  <a:srgbClr val="ffffff"/>
                </a:solidFill>
                <a:uFillTx/>
                <a:latin typeface="Arial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dt" idx="37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ftr" idx="38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sldNum" idx="39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2612ACC-DB95-4D6E-A596-4E5102BB026E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 1"/>
          <p:cNvSpPr/>
          <p:nvPr/>
        </p:nvSpPr>
        <p:spPr>
          <a:xfrm>
            <a:off x="0" y="0"/>
            <a:ext cx="10076400" cy="71964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94" name="Freeform 2"/>
          <p:cNvSpPr/>
          <p:nvPr/>
        </p:nvSpPr>
        <p:spPr>
          <a:xfrm>
            <a:off x="3240" y="5040000"/>
            <a:ext cx="10076400" cy="63108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631080"/>
              <a:gd name="textAreaBottom" fmla="*/ 631440 h 631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380360" y="179280"/>
            <a:ext cx="2339640" cy="450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300" strike="noStrike" u="none">
                <a:solidFill>
                  <a:srgbClr val="ffffff"/>
                </a:solidFill>
                <a:uFillTx/>
                <a:latin typeface="Arial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60360" y="179280"/>
            <a:ext cx="6867000" cy="450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dt" idx="40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ftr" idx="41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sldNum" idx="42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4E472FA-2691-42F4-BA00-A9787B3D2D1D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"/>
          <p:cNvSpPr/>
          <p:nvPr/>
        </p:nvSpPr>
        <p:spPr>
          <a:xfrm>
            <a:off x="0" y="0"/>
            <a:ext cx="10076400" cy="71964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01" name="Freeform 2"/>
          <p:cNvSpPr/>
          <p:nvPr/>
        </p:nvSpPr>
        <p:spPr>
          <a:xfrm>
            <a:off x="3240" y="5040000"/>
            <a:ext cx="10076400" cy="63108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631080"/>
              <a:gd name="textAreaBottom" fmla="*/ 631440 h 631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300" strike="noStrike" u="none">
                <a:solidFill>
                  <a:srgbClr val="ffffff"/>
                </a:solidFill>
                <a:uFillTx/>
                <a:latin typeface="Arial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dt" idx="43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ftr" idx="44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sldNum" idx="45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8B4173E-9067-40F7-8C42-A0C5B97AFD18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1"/>
          <p:cNvSpPr/>
          <p:nvPr/>
        </p:nvSpPr>
        <p:spPr>
          <a:xfrm>
            <a:off x="0" y="0"/>
            <a:ext cx="10076400" cy="71964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10" name="Freeform 2"/>
          <p:cNvSpPr/>
          <p:nvPr/>
        </p:nvSpPr>
        <p:spPr>
          <a:xfrm>
            <a:off x="3240" y="5040000"/>
            <a:ext cx="10076400" cy="63108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631080"/>
              <a:gd name="textAreaBottom" fmla="*/ 631440 h 631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7240" y="1414440"/>
            <a:ext cx="8694360" cy="235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6000" strike="noStrike" u="none">
                <a:solidFill>
                  <a:srgbClr val="ffffff"/>
                </a:solidFill>
                <a:uFillTx/>
                <a:latin typeface="Arial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7240" y="3794040"/>
            <a:ext cx="8694360" cy="124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dt" idx="46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ftr" idx="47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sldNum" idx="48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EB7CA12-37F6-4E10-A2FF-CE7EB35310AD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1"/>
          <p:cNvSpPr/>
          <p:nvPr/>
        </p:nvSpPr>
        <p:spPr>
          <a:xfrm>
            <a:off x="0" y="0"/>
            <a:ext cx="10076400" cy="71964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17" name="Freeform 2"/>
          <p:cNvSpPr/>
          <p:nvPr/>
        </p:nvSpPr>
        <p:spPr>
          <a:xfrm>
            <a:off x="3240" y="5040000"/>
            <a:ext cx="10076400" cy="63108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631080"/>
              <a:gd name="textAreaBottom" fmla="*/ 631440 h 631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300" strike="noStrike" u="none">
                <a:solidFill>
                  <a:srgbClr val="ffffff"/>
                </a:solidFill>
                <a:uFillTx/>
                <a:latin typeface="Arial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60360" y="1079640"/>
            <a:ext cx="460332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116680" y="1079640"/>
            <a:ext cx="460332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dt" idx="49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ftr" idx="50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sldNum" idx="51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654805E-823A-4061-A63F-66C8C127BA53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reeform 1"/>
          <p:cNvSpPr/>
          <p:nvPr/>
        </p:nvSpPr>
        <p:spPr>
          <a:xfrm>
            <a:off x="0" y="0"/>
            <a:ext cx="10076400" cy="71964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28" name="Freeform 2"/>
          <p:cNvSpPr/>
          <p:nvPr/>
        </p:nvSpPr>
        <p:spPr>
          <a:xfrm>
            <a:off x="3240" y="5040000"/>
            <a:ext cx="10076400" cy="63108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631080"/>
              <a:gd name="textAreaBottom" fmla="*/ 631440 h 631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93720" y="301680"/>
            <a:ext cx="8694360" cy="109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300" strike="noStrike" u="none">
                <a:solidFill>
                  <a:srgbClr val="ffffff"/>
                </a:solidFill>
                <a:uFillTx/>
                <a:latin typeface="Arial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93720" y="1390680"/>
            <a:ext cx="4265280" cy="6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93720" y="2071800"/>
            <a:ext cx="4265280" cy="30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03720" y="1390680"/>
            <a:ext cx="4284360" cy="6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5103720" y="2071800"/>
            <a:ext cx="4284360" cy="30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dt" idx="52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ftr" idx="53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6" name="PlaceHolder 8"/>
          <p:cNvSpPr>
            <a:spLocks noGrp="1"/>
          </p:cNvSpPr>
          <p:nvPr>
            <p:ph type="sldNum" idx="54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397663-BB95-4D89-A6EC-5835D62AE945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"/>
          <p:cNvSpPr/>
          <p:nvPr/>
        </p:nvSpPr>
        <p:spPr>
          <a:xfrm>
            <a:off x="0" y="0"/>
            <a:ext cx="10076400" cy="71964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38" name="Freeform 2"/>
          <p:cNvSpPr/>
          <p:nvPr/>
        </p:nvSpPr>
        <p:spPr>
          <a:xfrm>
            <a:off x="3240" y="5040000"/>
            <a:ext cx="10076400" cy="63108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631080"/>
              <a:gd name="textAreaBottom" fmla="*/ 631440 h 631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300" strike="noStrike" u="none">
                <a:solidFill>
                  <a:srgbClr val="ffffff"/>
                </a:solidFill>
                <a:uFillTx/>
                <a:latin typeface="Arial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dt" idx="55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ftr" idx="56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sldNum" idx="57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2EFC724-78C9-417E-B2AA-E19741A46D03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"/>
          <p:cNvSpPr/>
          <p:nvPr/>
        </p:nvSpPr>
        <p:spPr>
          <a:xfrm flipH="1" flipV="1">
            <a:off x="-720" y="4499280"/>
            <a:ext cx="10079640" cy="1169640"/>
          </a:xfrm>
          <a:custGeom>
            <a:avLst/>
            <a:gdLst>
              <a:gd name="textAreaLeft" fmla="*/ -360 w 10079640"/>
              <a:gd name="textAreaRight" fmla="*/ 10079640 w 10079640"/>
              <a:gd name="textAreaTop" fmla="*/ -360 h 1169640"/>
              <a:gd name="textAreaBottom" fmla="*/ 939960 h 116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60"/>
                </a:lnTo>
                <a:cubicBezTo>
                  <a:pt x="13050" y="17220"/>
                  <a:pt x="13340" y="20770"/>
                  <a:pt x="5620" y="21600"/>
                </a:cubicBezTo>
                <a:cubicBezTo>
                  <a:pt x="2860" y="21100"/>
                  <a:pt x="1850" y="20700"/>
                  <a:pt x="0" y="20120"/>
                </a:cubicBez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45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0" y="1620000"/>
            <a:ext cx="8999640" cy="10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300" strike="noStrike" u="none">
                <a:solidFill>
                  <a:srgbClr val="dd4100"/>
                </a:solidFill>
                <a:uFillTx/>
                <a:latin typeface="Arial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60000" y="2880000"/>
            <a:ext cx="9359640" cy="16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dt" idx="4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ftr" idx="5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sldNum" idx="6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E0539E5-4FD6-47EE-8B87-63367D19CA36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 1"/>
          <p:cNvSpPr/>
          <p:nvPr/>
        </p:nvSpPr>
        <p:spPr>
          <a:xfrm>
            <a:off x="0" y="0"/>
            <a:ext cx="10076400" cy="71964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45" name="Freeform 2"/>
          <p:cNvSpPr/>
          <p:nvPr/>
        </p:nvSpPr>
        <p:spPr>
          <a:xfrm>
            <a:off x="3240" y="5040000"/>
            <a:ext cx="10076400" cy="63108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631080"/>
              <a:gd name="textAreaBottom" fmla="*/ 631440 h 631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46" name="PlaceHolder 1"/>
          <p:cNvSpPr>
            <a:spLocks noGrp="1"/>
          </p:cNvSpPr>
          <p:nvPr>
            <p:ph type="dt" idx="58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ftr" idx="59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sldNum" idx="60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4E8164B-412D-4519-AA14-D03A0BD52241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9bdd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reeform 1"/>
          <p:cNvSpPr/>
          <p:nvPr/>
        </p:nvSpPr>
        <p:spPr>
          <a:xfrm>
            <a:off x="0" y="0"/>
            <a:ext cx="10076400" cy="71964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60" name="Freeform 2"/>
          <p:cNvSpPr/>
          <p:nvPr/>
        </p:nvSpPr>
        <p:spPr>
          <a:xfrm>
            <a:off x="3240" y="5040000"/>
            <a:ext cx="10076400" cy="63108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631080"/>
              <a:gd name="textAreaBottom" fmla="*/ 631440 h 631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5101920" cy="4030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32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93720" y="1701720"/>
            <a:ext cx="3250800" cy="315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dt" idx="61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ftr" idx="62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sldNum" idx="63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05E707F-DC28-460A-A0AB-022C970C17FB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"/>
          <p:cNvSpPr/>
          <p:nvPr/>
        </p:nvSpPr>
        <p:spPr>
          <a:xfrm>
            <a:off x="0" y="0"/>
            <a:ext cx="10076400" cy="71964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719640"/>
              <a:gd name="textAreaBottom" fmla="*/ 720000 h 71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68" name="Freeform 2"/>
          <p:cNvSpPr/>
          <p:nvPr/>
        </p:nvSpPr>
        <p:spPr>
          <a:xfrm>
            <a:off x="3240" y="5040000"/>
            <a:ext cx="10076400" cy="631080"/>
          </a:xfrm>
          <a:custGeom>
            <a:avLst/>
            <a:gdLst>
              <a:gd name="textAreaLeft" fmla="*/ 0 w 10076400"/>
              <a:gd name="textAreaRight" fmla="*/ 10076760 w 10076400"/>
              <a:gd name="textAreaTop" fmla="*/ 0 h 631080"/>
              <a:gd name="textAreaBottom" fmla="*/ 631440 h 631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37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0800" cy="13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286160" y="816120"/>
            <a:ext cx="5101920" cy="40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9bdd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93720" y="1701720"/>
            <a:ext cx="3250800" cy="315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dt" idx="64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ftr" idx="65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 type="sldNum" idx="66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9E15B01-1E1F-4BB9-B857-3ABDA494EC5C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"/>
          <p:cNvSpPr/>
          <p:nvPr/>
        </p:nvSpPr>
        <p:spPr>
          <a:xfrm flipH="1" flipV="1">
            <a:off x="-720" y="4499280"/>
            <a:ext cx="10079640" cy="1169640"/>
          </a:xfrm>
          <a:custGeom>
            <a:avLst/>
            <a:gdLst>
              <a:gd name="textAreaLeft" fmla="*/ -360 w 10079640"/>
              <a:gd name="textAreaRight" fmla="*/ 10079640 w 10079640"/>
              <a:gd name="textAreaTop" fmla="*/ -360 h 1169640"/>
              <a:gd name="textAreaBottom" fmla="*/ 939960 h 116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60"/>
                </a:lnTo>
                <a:cubicBezTo>
                  <a:pt x="13050" y="17220"/>
                  <a:pt x="13340" y="20770"/>
                  <a:pt x="5620" y="21600"/>
                </a:cubicBezTo>
                <a:cubicBezTo>
                  <a:pt x="2860" y="21100"/>
                  <a:pt x="1850" y="20700"/>
                  <a:pt x="0" y="20120"/>
                </a:cubicBez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45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291440" y="1619280"/>
            <a:ext cx="2428560" cy="288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300" strike="noStrike" u="none">
                <a:solidFill>
                  <a:srgbClr val="dd4100"/>
                </a:solidFill>
                <a:uFillTx/>
                <a:latin typeface="Arial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0" y="1619280"/>
            <a:ext cx="7138800" cy="288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dt" idx="7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ftr" idx="8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sldNum" idx="9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F19E209-DDDD-4D7C-9618-0EBF628D4241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"/>
          <p:cNvSpPr/>
          <p:nvPr/>
        </p:nvSpPr>
        <p:spPr>
          <a:xfrm flipH="1" flipV="1">
            <a:off x="-720" y="4499280"/>
            <a:ext cx="10079640" cy="1169640"/>
          </a:xfrm>
          <a:custGeom>
            <a:avLst/>
            <a:gdLst>
              <a:gd name="textAreaLeft" fmla="*/ -360 w 10079640"/>
              <a:gd name="textAreaRight" fmla="*/ 10079640 w 10079640"/>
              <a:gd name="textAreaTop" fmla="*/ -360 h 1169640"/>
              <a:gd name="textAreaBottom" fmla="*/ 939960 h 116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60"/>
                </a:lnTo>
                <a:cubicBezTo>
                  <a:pt x="13050" y="17220"/>
                  <a:pt x="13340" y="20770"/>
                  <a:pt x="5620" y="21600"/>
                </a:cubicBezTo>
                <a:cubicBezTo>
                  <a:pt x="2860" y="21100"/>
                  <a:pt x="1850" y="20700"/>
                  <a:pt x="0" y="20120"/>
                </a:cubicBez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45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0" y="1620000"/>
            <a:ext cx="8999640" cy="10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300" strike="noStrike" u="none">
                <a:solidFill>
                  <a:srgbClr val="dd4100"/>
                </a:solidFill>
                <a:uFillTx/>
                <a:latin typeface="Arial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60000" y="2880000"/>
            <a:ext cx="9359640" cy="16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0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11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12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E50F065-9637-45FE-A3ED-25A6138213B8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"/>
          <p:cNvSpPr/>
          <p:nvPr/>
        </p:nvSpPr>
        <p:spPr>
          <a:xfrm flipH="1" flipV="1">
            <a:off x="-720" y="4499280"/>
            <a:ext cx="10079640" cy="1169640"/>
          </a:xfrm>
          <a:custGeom>
            <a:avLst/>
            <a:gdLst>
              <a:gd name="textAreaLeft" fmla="*/ -360 w 10079640"/>
              <a:gd name="textAreaRight" fmla="*/ 10079640 w 10079640"/>
              <a:gd name="textAreaTop" fmla="*/ -360 h 1169640"/>
              <a:gd name="textAreaBottom" fmla="*/ 939960 h 116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60"/>
                </a:lnTo>
                <a:cubicBezTo>
                  <a:pt x="13050" y="17220"/>
                  <a:pt x="13340" y="20770"/>
                  <a:pt x="5620" y="21600"/>
                </a:cubicBezTo>
                <a:cubicBezTo>
                  <a:pt x="2860" y="21100"/>
                  <a:pt x="1850" y="20700"/>
                  <a:pt x="0" y="20120"/>
                </a:cubicBez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45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7240" y="1414440"/>
            <a:ext cx="8694360" cy="235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6000" strike="noStrike" u="none">
                <a:solidFill>
                  <a:srgbClr val="dd4100"/>
                </a:solidFill>
                <a:uFillTx/>
                <a:latin typeface="Arial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87240" y="3794040"/>
            <a:ext cx="8694360" cy="124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13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ftr" idx="14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sldNum" idx="15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41CCB6B-FFD5-4FE0-9259-883C42BC92B2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"/>
          <p:cNvSpPr/>
          <p:nvPr/>
        </p:nvSpPr>
        <p:spPr>
          <a:xfrm flipH="1" flipV="1">
            <a:off x="-720" y="4499280"/>
            <a:ext cx="10079640" cy="1169640"/>
          </a:xfrm>
          <a:custGeom>
            <a:avLst/>
            <a:gdLst>
              <a:gd name="textAreaLeft" fmla="*/ -360 w 10079640"/>
              <a:gd name="textAreaRight" fmla="*/ 10079640 w 10079640"/>
              <a:gd name="textAreaTop" fmla="*/ -360 h 1169640"/>
              <a:gd name="textAreaBottom" fmla="*/ 939960 h 116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60"/>
                </a:lnTo>
                <a:cubicBezTo>
                  <a:pt x="13050" y="17220"/>
                  <a:pt x="13340" y="20770"/>
                  <a:pt x="5620" y="21600"/>
                </a:cubicBezTo>
                <a:cubicBezTo>
                  <a:pt x="2860" y="21100"/>
                  <a:pt x="1850" y="20700"/>
                  <a:pt x="0" y="20120"/>
                </a:cubicBez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45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0" y="1620000"/>
            <a:ext cx="8999640" cy="10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300" strike="noStrike" u="none">
                <a:solidFill>
                  <a:srgbClr val="dd4100"/>
                </a:solidFill>
                <a:uFillTx/>
                <a:latin typeface="Arial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60360" y="2879640"/>
            <a:ext cx="4603320" cy="162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16680" y="2879640"/>
            <a:ext cx="4603320" cy="162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16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ftr" idx="17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sldNum" idx="18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785C4EC-FD7B-4585-8249-1CC9655D5DBC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1"/>
          <p:cNvSpPr/>
          <p:nvPr/>
        </p:nvSpPr>
        <p:spPr>
          <a:xfrm flipH="1" flipV="1">
            <a:off x="-720" y="4499280"/>
            <a:ext cx="10079640" cy="1169640"/>
          </a:xfrm>
          <a:custGeom>
            <a:avLst/>
            <a:gdLst>
              <a:gd name="textAreaLeft" fmla="*/ -360 w 10079640"/>
              <a:gd name="textAreaRight" fmla="*/ 10079640 w 10079640"/>
              <a:gd name="textAreaTop" fmla="*/ -360 h 1169640"/>
              <a:gd name="textAreaBottom" fmla="*/ 939960 h 116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60"/>
                </a:lnTo>
                <a:cubicBezTo>
                  <a:pt x="13050" y="17220"/>
                  <a:pt x="13340" y="20770"/>
                  <a:pt x="5620" y="21600"/>
                </a:cubicBezTo>
                <a:cubicBezTo>
                  <a:pt x="2860" y="21100"/>
                  <a:pt x="1850" y="20700"/>
                  <a:pt x="0" y="20120"/>
                </a:cubicBez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45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93720" y="301680"/>
            <a:ext cx="8694360" cy="109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300" strike="noStrike" u="none">
                <a:solidFill>
                  <a:srgbClr val="dd4100"/>
                </a:solidFill>
                <a:uFillTx/>
                <a:latin typeface="Arial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93720" y="1390680"/>
            <a:ext cx="4265280" cy="6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93720" y="2071800"/>
            <a:ext cx="4265280" cy="30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5103720" y="1390680"/>
            <a:ext cx="4284360" cy="68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5103720" y="2071800"/>
            <a:ext cx="4284360" cy="304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9bdd"/>
                </a:solidFill>
                <a:uFillTx/>
                <a:latin typeface="Arial"/>
              </a:rPr>
              <a:t>Edit Master text styles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dt" idx="19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ftr" idx="20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8"/>
          <p:cNvSpPr>
            <a:spLocks noGrp="1"/>
          </p:cNvSpPr>
          <p:nvPr>
            <p:ph type="sldNum" idx="21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F18E9CD-C541-4ACD-B845-F96AFA82758D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1"/>
          <p:cNvSpPr/>
          <p:nvPr/>
        </p:nvSpPr>
        <p:spPr>
          <a:xfrm flipH="1" flipV="1">
            <a:off x="-720" y="4499280"/>
            <a:ext cx="10079640" cy="1169640"/>
          </a:xfrm>
          <a:custGeom>
            <a:avLst/>
            <a:gdLst>
              <a:gd name="textAreaLeft" fmla="*/ -360 w 10079640"/>
              <a:gd name="textAreaRight" fmla="*/ 10079640 w 10079640"/>
              <a:gd name="textAreaTop" fmla="*/ -360 h 1169640"/>
              <a:gd name="textAreaBottom" fmla="*/ 939960 h 116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60"/>
                </a:lnTo>
                <a:cubicBezTo>
                  <a:pt x="13050" y="17220"/>
                  <a:pt x="13340" y="20770"/>
                  <a:pt x="5620" y="21600"/>
                </a:cubicBezTo>
                <a:cubicBezTo>
                  <a:pt x="2860" y="21100"/>
                  <a:pt x="1850" y="20700"/>
                  <a:pt x="0" y="20120"/>
                </a:cubicBez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45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0" y="1620000"/>
            <a:ext cx="8999640" cy="10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300" strike="noStrike" u="none">
                <a:solidFill>
                  <a:srgbClr val="dd4100"/>
                </a:solidFill>
                <a:uFillTx/>
                <a:latin typeface="Arial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dt" idx="22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ftr" idx="23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sldNum" idx="24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70A0940-1E3A-439F-85DE-7DAC53D6BAB9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1"/>
          <p:cNvSpPr/>
          <p:nvPr/>
        </p:nvSpPr>
        <p:spPr>
          <a:xfrm flipH="1" flipV="1">
            <a:off x="-720" y="4499280"/>
            <a:ext cx="10079640" cy="1169640"/>
          </a:xfrm>
          <a:custGeom>
            <a:avLst/>
            <a:gdLst>
              <a:gd name="textAreaLeft" fmla="*/ -360 w 10079640"/>
              <a:gd name="textAreaRight" fmla="*/ 10079640 w 10079640"/>
              <a:gd name="textAreaTop" fmla="*/ -360 h 1169640"/>
              <a:gd name="textAreaBottom" fmla="*/ 939960 h 116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7360"/>
                </a:lnTo>
                <a:cubicBezTo>
                  <a:pt x="13050" y="17220"/>
                  <a:pt x="13340" y="20770"/>
                  <a:pt x="5620" y="21600"/>
                </a:cubicBezTo>
                <a:cubicBezTo>
                  <a:pt x="2860" y="21100"/>
                  <a:pt x="1850" y="20700"/>
                  <a:pt x="0" y="20120"/>
                </a:cubicBezTo>
                <a:close/>
              </a:path>
            </a:pathLst>
          </a:cu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4580000"/>
          </a:gradFill>
          <a:ln w="0">
            <a:noFill/>
          </a:ln>
          <a:effectLst>
            <a:outerShdw algn="tl" dir="5400000" dist="1080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Arial"/>
              <a:ea typeface="Noto Sans CJK JP:palt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dt" idx="25"/>
          </p:nvPr>
        </p:nvSpPr>
        <p:spPr>
          <a:xfrm>
            <a:off x="36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ftr" idx="26"/>
          </p:nvPr>
        </p:nvSpPr>
        <p:spPr>
          <a:xfrm>
            <a:off x="3420000" y="5220000"/>
            <a:ext cx="32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sldNum" idx="27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8FC6787-B8E0-40A2-971B-32EBE9A378DD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9bdd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2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6.xml"/><Relationship Id="rId3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60000" y="179640"/>
            <a:ext cx="8999640" cy="108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300" strike="noStrike" u="none">
                <a:solidFill>
                  <a:srgbClr val="3465a4"/>
                </a:solidFill>
                <a:uFillTx/>
                <a:latin typeface="Arial"/>
              </a:rPr>
              <a:t>Вторая молодость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 rot="18000">
            <a:off x="1814760" y="1310040"/>
            <a:ext cx="6411960" cy="3206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ldNum" idx="70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940163A-F540-4A86-A3CA-9AA813D20C3A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title"/>
          </p:nvPr>
        </p:nvSpPr>
        <p:spPr>
          <a:xfrm>
            <a:off x="360000" y="174960"/>
            <a:ext cx="9359640" cy="48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16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b="0" lang="ru-RU" sz="1600" strike="noStrike" u="none">
                <a:solidFill>
                  <a:srgbClr val="ffffff"/>
                </a:solidFill>
                <a:uFillTx/>
                <a:latin typeface="Arial"/>
              </a:rPr>
              <a:t>Программа по организации и проведению занятий   по фитнесу</a:t>
            </a:r>
            <a:br>
              <a:rPr sz="1600"/>
            </a:br>
            <a:r>
              <a:rPr b="0" lang="ru-RU" sz="1600" strike="noStrike" u="none">
                <a:solidFill>
                  <a:srgbClr val="ffffff"/>
                </a:solidFill>
                <a:uFillTx/>
                <a:latin typeface="Arial"/>
              </a:rPr>
              <a:t>      для возрастной группы женщин 56-75 лет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1" lang="ru-RU" sz="1600" strike="noStrike" u="none">
                <a:solidFill>
                  <a:srgbClr val="009bdd"/>
                </a:solidFill>
                <a:uFillTx/>
                <a:latin typeface="Arial"/>
              </a:rPr>
              <a:t>Поскольку большая часть посетителей  находится в зрелом возрасте, то программа представляет собой  методику уроков, состоящих из совокупности упражнений применяемых в различных видах фитнес-программ для: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- развития силы всех групп мышц и их выносливости;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- улучшения осанки;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-тренировки координации движений и баланса необходимых в повседневной активной жизни;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- увеличения гибкости опорно- двигательного аппарата и подвижности суставов в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качестве профилактического эффекта;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- укрепления сердечно-сосудистой системы;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- улучшения трофики тканей и активизации обмена веществ.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ldNum" idx="71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2F07FB9-1525-4E24-8979-A85EAB3580E8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300" strike="noStrike" u="none">
                <a:solidFill>
                  <a:srgbClr val="ffffff"/>
                </a:solidFill>
                <a:uFillTx/>
                <a:latin typeface="Arial"/>
              </a:rPr>
              <a:t>Актуальность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just">
              <a:lnSpc>
                <a:spcPct val="115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ru-RU" sz="1600" strike="noStrike" u="none">
                <a:solidFill>
                  <a:srgbClr val="3465a4"/>
                </a:solidFill>
                <a:uFillTx/>
                <a:latin typeface="Nimbus Roman"/>
              </a:rPr>
              <a:t>С возрастом потребность в физической активности не уменьшается, а наоборот, становится жизненно важной. Обеспечить её могут разные физически активные занятия  во многих направлениях, включая фитнес.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3465a4"/>
                </a:solidFill>
                <a:uFillTx/>
                <a:latin typeface="Nimbus Roman"/>
              </a:rPr>
              <a:t>  </a:t>
            </a:r>
            <a:r>
              <a:rPr b="0" lang="ru-RU" sz="1600" strike="noStrike" u="none">
                <a:solidFill>
                  <a:srgbClr val="3465a4"/>
                </a:solidFill>
                <a:uFillTx/>
                <a:latin typeface="Nimbus Roman"/>
              </a:rPr>
              <a:t>Фитнес для людей в возрасте — это в первую очередь возможность увеличить продолжительность активной жизни. 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3465a4"/>
                </a:solidFill>
                <a:uFillTx/>
                <a:latin typeface="Nimbus Roman"/>
              </a:rPr>
              <a:t>  </a:t>
            </a:r>
            <a:r>
              <a:rPr b="0" lang="ru-RU" sz="1600" strike="noStrike" u="none">
                <a:solidFill>
                  <a:srgbClr val="3465a4"/>
                </a:solidFill>
                <a:uFillTx/>
                <a:latin typeface="Nimbus Roman"/>
              </a:rPr>
              <a:t>Тело — сложный биологический “механизм”. Со временем он становится более требовательным к уходу: ресурсы постепенно заканчиваются, все системы изнашиваются. Человек вынужден устранять негативные для организма факторы, чтобы продлить его жизнь. А так же умеренная физическая нагрузка помогает вырабатывать нужные гормоны и выводить продукты распада через лимфатические каналы и позитивно влияет на сердечно-сосудистую систему.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060"/>
              </a:spcBef>
              <a:buNone/>
              <a:tabLst>
                <a:tab algn="l" pos="0"/>
              </a:tabLst>
            </a:pP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Num" idx="72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B6D6EA2-8CA1-4078-BEE1-688509BCB7CD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3300" strike="noStrike" u="none">
                <a:solidFill>
                  <a:srgbClr val="ffffff"/>
                </a:solidFill>
                <a:uFillTx/>
                <a:latin typeface="Arial"/>
              </a:rPr>
              <a:t>Цель и задачи  программы: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trike="noStrike" u="sng">
                <a:solidFill>
                  <a:srgbClr val="2a6099"/>
                </a:solidFill>
                <a:uFillTx/>
                <a:latin typeface="PT Astra Serif"/>
              </a:rPr>
              <a:t>Цель:</a:t>
            </a:r>
            <a:endParaRPr b="0" lang="ru-RU" sz="1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2a6099"/>
                </a:solidFill>
                <a:uFillTx/>
                <a:latin typeface="PT Astra Serif"/>
              </a:rPr>
              <a:t>Создание условий формирования здорового образа жизни и активного долголетия, организация и проведение фитнес занятий по адаптивной физической активности  с элементами лечебной физкультуры.</a:t>
            </a:r>
            <a:endParaRPr b="0" lang="ru-RU" sz="1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trike="noStrike" u="none">
                <a:solidFill>
                  <a:srgbClr val="2a6099"/>
                </a:solidFill>
                <a:uFillTx/>
                <a:latin typeface="PT Astra Serif"/>
              </a:rPr>
              <a:t>Задачи:</a:t>
            </a:r>
            <a:endParaRPr b="0" lang="ru-RU" sz="1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trike="noStrike" u="none">
                <a:solidFill>
                  <a:srgbClr val="2a6099"/>
                </a:solidFill>
                <a:uFillTx/>
                <a:latin typeface="PT Astra Serif"/>
              </a:rPr>
              <a:t>- </a:t>
            </a:r>
            <a:r>
              <a:rPr b="0" lang="ru-RU" sz="1400" strike="noStrike" u="none">
                <a:solidFill>
                  <a:srgbClr val="2a6099"/>
                </a:solidFill>
                <a:uFillTx/>
                <a:latin typeface="PT Astra Serif"/>
              </a:rPr>
              <a:t>улучшить общее состояние здоровья и  качества жизни людей пожилого возраста посредством укрепления физического и психического здоровья, создания спортивно-оздоровительной среды;</a:t>
            </a:r>
            <a:endParaRPr b="0" lang="ru-RU" sz="1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2a6099"/>
                </a:solidFill>
                <a:uFillTx/>
                <a:latin typeface="PT Astra Serif"/>
              </a:rPr>
              <a:t>- вовлечение в сохранение своего здоровья и пропаганда физической активности среди граждан пожилого возраста и инвалидов;</a:t>
            </a:r>
            <a:endParaRPr b="0" lang="ru-RU" sz="1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2a6099"/>
                </a:solidFill>
                <a:uFillTx/>
                <a:latin typeface="PT Astra Serif"/>
              </a:rPr>
              <a:t>- содействие увеличению продолжительности активной жизни;</a:t>
            </a:r>
            <a:endParaRPr b="0" lang="ru-RU" sz="1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2a6099"/>
                </a:solidFill>
                <a:uFillTx/>
                <a:latin typeface="PT Astra Serif"/>
              </a:rPr>
              <a:t>- повышение компетентности по вопросам здорового образа жизни и профилактике здоровья.</a:t>
            </a:r>
            <a:endParaRPr b="0" lang="ru-RU" sz="1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trike="noStrike" u="sng">
                <a:solidFill>
                  <a:srgbClr val="2a6099"/>
                </a:solidFill>
                <a:uFillTx/>
                <a:latin typeface="PT Astra Serif"/>
              </a:rPr>
              <a:t>Целевая группа:</a:t>
            </a:r>
            <a:r>
              <a:rPr b="0" lang="ru-RU" sz="1400" strike="noStrike" u="none">
                <a:solidFill>
                  <a:srgbClr val="2a6099"/>
                </a:solidFill>
                <a:uFillTx/>
                <a:latin typeface="PT Astra Serif"/>
              </a:rPr>
              <a:t> граждане пожилого возраста и инвалиды, сохранившие способность к самообслуживанию или частично ее утратившие, не имеющие медицинских противопоказаний для физической активности и занятием спорта. (Формирование группы происходит  с учетом диагноза и сопутствующих заболеваний и учитывается индивидуальная возможность каждого).</a:t>
            </a:r>
            <a:endParaRPr b="0" lang="ru-RU" sz="14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4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ldNum" idx="73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2778413-5076-4780-92D3-95F8450CFFF6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3300" strike="noStrike" u="none">
                <a:solidFill>
                  <a:srgbClr val="000000"/>
                </a:solidFill>
                <a:uFillTx/>
                <a:latin typeface="Arial"/>
              </a:rPr>
              <a:t>         </a:t>
            </a:r>
            <a:r>
              <a:rPr b="1" lang="ru-RU" sz="2000" strike="noStrike" u="none">
                <a:solidFill>
                  <a:srgbClr val="fff5ce"/>
                </a:solidFill>
                <a:uFillTx/>
                <a:latin typeface="Arial"/>
              </a:rPr>
              <a:t>Качественные показатели :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rgbClr val="009bdd"/>
                </a:solidFill>
                <a:uFillTx/>
                <a:latin typeface="Arial"/>
              </a:rPr>
              <a:t>   </a:t>
            </a:r>
            <a:r>
              <a:rPr b="0" lang="ru-RU" sz="1800" strike="noStrike" u="none">
                <a:solidFill>
                  <a:srgbClr val="009bdd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rgbClr val="2a6099"/>
                </a:solidFill>
                <a:uFillTx/>
                <a:latin typeface="Arial"/>
              </a:rPr>
              <a:t>Программа позволит решать следующие задачи:</a:t>
            </a:r>
            <a:endParaRPr b="0" lang="ru-RU" sz="18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2a6099"/>
                </a:solidFill>
                <a:uFillTx/>
                <a:latin typeface="Arial"/>
              </a:rPr>
              <a:t>1.Сохранить и улучшить здоровье  людям взрослого возраста;</a:t>
            </a:r>
            <a:endParaRPr b="0" lang="ru-RU" sz="18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2a6099"/>
                </a:solidFill>
                <a:uFillTx/>
                <a:latin typeface="Arial"/>
              </a:rPr>
              <a:t>3.Уменьшить риски и замедлить возрастные изменения;</a:t>
            </a:r>
            <a:endParaRPr b="0" lang="ru-RU" sz="18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2a6099"/>
                </a:solidFill>
                <a:uFillTx/>
                <a:latin typeface="Arial"/>
              </a:rPr>
              <a:t>4.Обеспечить расширение функциональных возможностей организма, а    </a:t>
            </a:r>
            <a:endParaRPr b="0" lang="ru-RU" sz="18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2a6099"/>
                </a:solidFill>
                <a:uFillTx/>
                <a:latin typeface="Arial"/>
              </a:rPr>
              <a:t>    </a:t>
            </a:r>
            <a:r>
              <a:rPr b="0" lang="ru-RU" sz="1800" strike="noStrike" u="none">
                <a:solidFill>
                  <a:srgbClr val="2a6099"/>
                </a:solidFill>
                <a:uFillTx/>
                <a:latin typeface="Arial"/>
              </a:rPr>
              <a:t>также способствовать одному из мотивов к занятиям физических     </a:t>
            </a:r>
            <a:endParaRPr b="0" lang="ru-RU" sz="18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2a6099"/>
                </a:solidFill>
                <a:uFillTx/>
                <a:latin typeface="Arial"/>
              </a:rPr>
              <a:t>    </a:t>
            </a:r>
            <a:r>
              <a:rPr b="0" lang="ru-RU" sz="1800" strike="noStrike" u="none">
                <a:solidFill>
                  <a:srgbClr val="2a6099"/>
                </a:solidFill>
                <a:uFillTx/>
                <a:latin typeface="Arial"/>
              </a:rPr>
              <a:t>упражнений, лиц  старшего возраста.</a:t>
            </a:r>
            <a:endParaRPr b="0" lang="ru-RU" sz="18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Num" idx="74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C64827B-AD71-4AE2-8ACA-E679C429F8CF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000" strike="noStrike" u="none">
                <a:solidFill>
                  <a:srgbClr val="ffffff"/>
                </a:solidFill>
                <a:uFillTx/>
                <a:latin typeface="PT Astra Serif"/>
              </a:rPr>
              <a:t>Рекомендации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1" lang="ru-RU" sz="1600" strike="noStrike" u="none">
                <a:solidFill>
                  <a:srgbClr val="2a6099"/>
                </a:solidFill>
                <a:uFillTx/>
                <a:latin typeface="Arial"/>
              </a:rPr>
              <a:t>1.  </a:t>
            </a: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Уделять физической активности около двух часов в неделю — либо по 30 минут занятий пять раз в неделю. Для тех, кто только начинает, достаточно заниматься по 10–15 минут в день, постепенно увеличивая время до получаса. 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ru-RU" sz="1600" strike="noStrike" u="none">
                <a:solidFill>
                  <a:srgbClr val="2a6099"/>
                </a:solidFill>
                <a:uFillTx/>
                <a:latin typeface="Arial"/>
              </a:rPr>
              <a:t>2.</a:t>
            </a: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 Чередовать разные виды нагрузок — прогулки, мягкую растяжку и простые упражнения. 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ru-RU" sz="1600" strike="noStrike" u="none">
                <a:solidFill>
                  <a:srgbClr val="2a6099"/>
                </a:solidFill>
                <a:uFillTx/>
                <a:latin typeface="Arial"/>
              </a:rPr>
              <a:t>3.</a:t>
            </a: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 Заниматься в удобной обуви и одежде — она не должна натирать, стеснять движения, сдавливать кожу. Если повышенная потливость, брать с собой запасную одежду.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ru-RU" sz="1600" strike="noStrike" u="none">
                <a:solidFill>
                  <a:srgbClr val="2a6099"/>
                </a:solidFill>
                <a:uFillTx/>
                <a:latin typeface="Arial"/>
              </a:rPr>
              <a:t>4.</a:t>
            </a: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 Во время тренировки обязательно пить воду — недостаточное водопотребление приводит к быстрой утомляемости, ухудшению координации движений, обезвоживанию организма.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ru-RU" sz="1600" strike="noStrike" u="none">
                <a:solidFill>
                  <a:srgbClr val="c9211e"/>
                </a:solidFill>
                <a:uFillTx/>
                <a:latin typeface="Arial"/>
              </a:rPr>
              <a:t>Противопоказания к фитнес занятиям!!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*Острые заболевания сердечно – сосудистой системы;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*Острые воспалительные заболевания;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* Все острые и хронические заболевания в стадии обострения;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*Нервно-психические заболевания;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ff0000"/>
                </a:solidFill>
                <a:uFillTx/>
                <a:latin typeface="PT Astra Serif"/>
              </a:rPr>
              <a:t>После перенесённых инфаркта или инсульта фитнес противопоказан — в этих случаях проводят реабилитацию под контролем врача. 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Num" idx="75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6315DBC-15E0-455B-9B3E-F2A7C9B93043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000" strike="noStrike" u="none">
                <a:solidFill>
                  <a:srgbClr val="ffffff"/>
                </a:solidFill>
                <a:uFillTx/>
                <a:latin typeface="PT Astra Serif"/>
              </a:rPr>
              <a:t>Методика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60000" y="1080000"/>
            <a:ext cx="935964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1. Начинать занятия всегда с лёгкой разминки — это помогает разогреть мышцы и подготовить тело к нагрузке.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2. Основная часть  включает в себя упражнения на разные группы мышц: подъёмы на носки, отжимания от стены, приседы, выпады, поднятие колена в сгибе, махи руками, повороты и т. п. Все они выполняются в медленном темпе, без резких рывков и задержки дыхания.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3. По возможности добавляем допустимые кардионагрузки, контролируя дыхание.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4. Завершаем фитнес занятие дыхательными упражнениями и лёгкой растяжкой — это помогает восстановиться и снять напряжение.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5. Нагрузку и длительность занятий увеличиваем постепенно, позволяя организму привыкать к новым нагрузкам.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6. Исключаем тяжёлые силовые тренировки, быстрый бег или интенсивные аэробные занятия — они могут перегрузить сердечную мышцу.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rgbClr val="2a6099"/>
                </a:solidFill>
                <a:uFillTx/>
                <a:latin typeface="Arial"/>
              </a:rPr>
              <a:t>7. Обязательно прислушиваться к своему телу: если появляются неприятные ощущения, уменьшаем нагрузку или делаем перерывы.</a:t>
            </a:r>
            <a:endParaRPr b="0" lang="ru-RU" sz="1600" strike="noStrike" u="none">
              <a:solidFill>
                <a:srgbClr val="009bdd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ldNum" idx="76"/>
          </p:nvPr>
        </p:nvSpPr>
        <p:spPr>
          <a:xfrm>
            <a:off x="7380000" y="5220000"/>
            <a:ext cx="233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0C2C8C6-9085-48B5-8390-CD6D6B4C2226}" type="slidenum">
              <a:rPr b="0" lang="ru-RU" sz="1400" strike="noStrike" u="none">
                <a:solidFill>
                  <a:srgbClr val="ffffff"/>
                </a:solidFill>
                <a:uFillTx/>
                <a:latin typeface="Arial"/>
                <a:ea typeface="Noto Sans CJK JP:palt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9640" cy="47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3300" strike="noStrike" u="none">
                <a:solidFill>
                  <a:srgbClr val="ffffff"/>
                </a:solidFill>
                <a:uFillTx/>
                <a:latin typeface="Arial"/>
              </a:rPr>
              <a:t>Движение = жизнь! Спорт=здоровье!</a:t>
            </a:r>
            <a:endParaRPr b="0" lang="en-US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203" name="" descr=""/>
          <p:cNvPicPr/>
          <p:nvPr/>
        </p:nvPicPr>
        <p:blipFill>
          <a:blip r:embed="rId1"/>
          <a:stretch/>
        </p:blipFill>
        <p:spPr>
          <a:xfrm>
            <a:off x="2621880" y="1011240"/>
            <a:ext cx="4857120" cy="3656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lue_Curv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Blue_Curv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Blue_Curv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Blue_Curv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Blue_Curv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Blue_Curv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Blue_Curv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Blue_Curv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Blue_Curv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Blue_Curv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Blue_Curv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_Curv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Blue_Curv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Blue_Curv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Blue_Curv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ue_Curv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lue_Curv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Blue_Curv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Blue_Curv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Blue_Curv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Blue_Curv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Blue_Curv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LibreOffice/24.8.4.2$Linux_X86_64 LibreOffice_project/480$Build-2</Application>
  <AppVersion>15.0000</AppVersion>
  <Words>751</Words>
  <Paragraphs>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2026-01-26T10:04:14Z</dcterms:created>
  <dc:creator/>
  <dc:description/>
  <dc:language>ru-RU</dc:language>
  <cp:lastModifiedBy/>
  <dcterms:modified xsi:type="dcterms:W3CDTF">2026-01-26T11:37:22Z</dcterms:modified>
  <cp:revision>3</cp:revision>
  <dc:subject/>
  <dc:title>Blue Curve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8</vt:i4>
  </property>
  <property fmtid="{D5CDD505-2E9C-101B-9397-08002B2CF9AE}" pid="3" name="PresentationFormat">
    <vt:lpwstr>Widescreen</vt:lpwstr>
  </property>
  <property fmtid="{D5CDD505-2E9C-101B-9397-08002B2CF9AE}" pid="4" name="Slides">
    <vt:i4>8</vt:i4>
  </property>
</Properties>
</file>