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71" r:id="rId14"/>
    <p:sldId id="268" r:id="rId15"/>
    <p:sldId id="270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9EDC3-4E47-462A-B3C2-2EF6605C81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920E36-B1A4-4FB5-9463-CCEB7265E39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анкетирования родителей</a:t>
          </a:r>
          <a:endParaRPr lang="ru-RU" sz="20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EE039-8A5F-4BEE-B547-D69B229AF3FC}" type="parTrans" cxnId="{EE00B40E-6EC5-4BDB-A938-64FFE839688C}">
      <dgm:prSet/>
      <dgm:spPr/>
      <dgm:t>
        <a:bodyPr/>
        <a:lstStyle/>
        <a:p>
          <a:endParaRPr lang="ru-RU"/>
        </a:p>
      </dgm:t>
    </dgm:pt>
    <dgm:pt modelId="{415D6670-3098-4C1D-8983-D5B04CC5272C}" type="sibTrans" cxnId="{EE00B40E-6EC5-4BDB-A938-64FFE839688C}">
      <dgm:prSet/>
      <dgm:spPr/>
      <dgm:t>
        <a:bodyPr/>
        <a:lstStyle/>
        <a:p>
          <a:endParaRPr lang="ru-RU"/>
        </a:p>
      </dgm:t>
    </dgm:pt>
    <dgm:pt modelId="{66D649C3-C804-45DA-8139-4591F24E863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календарно-тематического планирования</a:t>
          </a:r>
          <a:endParaRPr lang="ru-RU" sz="20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AC9DC-B4C6-45F2-894C-BC3C6D6268F1}" type="parTrans" cxnId="{1745435C-61A3-484D-90A4-5B265A58D0E4}">
      <dgm:prSet/>
      <dgm:spPr/>
      <dgm:t>
        <a:bodyPr/>
        <a:lstStyle/>
        <a:p>
          <a:endParaRPr lang="ru-RU"/>
        </a:p>
      </dgm:t>
    </dgm:pt>
    <dgm:pt modelId="{A0931FDC-6299-47CD-9833-432E5BDDF4D5}" type="sibTrans" cxnId="{1745435C-61A3-484D-90A4-5B265A58D0E4}">
      <dgm:prSet/>
      <dgm:spPr/>
      <dgm:t>
        <a:bodyPr/>
        <a:lstStyle/>
        <a:p>
          <a:endParaRPr lang="ru-RU"/>
        </a:p>
      </dgm:t>
    </dgm:pt>
    <dgm:pt modelId="{841A4FD4-837A-427D-AD1A-D5EAB675C41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организации работы с родителями</a:t>
          </a:r>
          <a:endParaRPr lang="ru-RU" sz="20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80919-8DFC-4460-9F4A-A0FC13B5CBD1}" type="parTrans" cxnId="{887A08AF-C943-429B-BD67-3A4447953648}">
      <dgm:prSet/>
      <dgm:spPr/>
      <dgm:t>
        <a:bodyPr/>
        <a:lstStyle/>
        <a:p>
          <a:endParaRPr lang="ru-RU"/>
        </a:p>
      </dgm:t>
    </dgm:pt>
    <dgm:pt modelId="{3D949E91-30DF-4D70-A76E-DAC1FA1112AE}" type="sibTrans" cxnId="{887A08AF-C943-429B-BD67-3A4447953648}">
      <dgm:prSet/>
      <dgm:spPr/>
      <dgm:t>
        <a:bodyPr/>
        <a:lstStyle/>
        <a:p>
          <a:endParaRPr lang="ru-RU"/>
        </a:p>
      </dgm:t>
    </dgm:pt>
    <dgm:pt modelId="{498D8C81-A0C8-4D75-B819-07B547BB0798}" type="pres">
      <dgm:prSet presAssocID="{3F19EDC3-4E47-462A-B3C2-2EF6605C81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BE51142-2CC7-484B-8238-270366DA528E}" type="pres">
      <dgm:prSet presAssocID="{3F19EDC3-4E47-462A-B3C2-2EF6605C819D}" presName="Name1" presStyleCnt="0"/>
      <dgm:spPr/>
    </dgm:pt>
    <dgm:pt modelId="{8D54BB10-519B-4A51-B859-5B2F3A8C80B0}" type="pres">
      <dgm:prSet presAssocID="{3F19EDC3-4E47-462A-B3C2-2EF6605C819D}" presName="cycle" presStyleCnt="0"/>
      <dgm:spPr/>
    </dgm:pt>
    <dgm:pt modelId="{530D0791-C364-4347-A227-92D99D4B0EFB}" type="pres">
      <dgm:prSet presAssocID="{3F19EDC3-4E47-462A-B3C2-2EF6605C819D}" presName="srcNode" presStyleLbl="node1" presStyleIdx="0" presStyleCnt="3"/>
      <dgm:spPr/>
    </dgm:pt>
    <dgm:pt modelId="{71069AA8-BAEB-4A04-9E42-10ACF144A37E}" type="pres">
      <dgm:prSet presAssocID="{3F19EDC3-4E47-462A-B3C2-2EF6605C819D}" presName="conn" presStyleLbl="parChTrans1D2" presStyleIdx="0" presStyleCnt="1"/>
      <dgm:spPr/>
      <dgm:t>
        <a:bodyPr/>
        <a:lstStyle/>
        <a:p>
          <a:endParaRPr lang="ru-RU"/>
        </a:p>
      </dgm:t>
    </dgm:pt>
    <dgm:pt modelId="{0DD11F2D-BDE2-4A3A-A3C6-D05FA04F90E5}" type="pres">
      <dgm:prSet presAssocID="{3F19EDC3-4E47-462A-B3C2-2EF6605C819D}" presName="extraNode" presStyleLbl="node1" presStyleIdx="0" presStyleCnt="3"/>
      <dgm:spPr/>
    </dgm:pt>
    <dgm:pt modelId="{64EEEF31-C1AF-411A-BEBA-E683F4879E06}" type="pres">
      <dgm:prSet presAssocID="{3F19EDC3-4E47-462A-B3C2-2EF6605C819D}" presName="dstNode" presStyleLbl="node1" presStyleIdx="0" presStyleCnt="3"/>
      <dgm:spPr/>
    </dgm:pt>
    <dgm:pt modelId="{EA019FB3-A12E-4783-A6B8-C74178582B2F}" type="pres">
      <dgm:prSet presAssocID="{D7920E36-B1A4-4FB5-9463-CCEB7265E39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3393E-FFF8-4E76-B5B2-E42F0030C701}" type="pres">
      <dgm:prSet presAssocID="{D7920E36-B1A4-4FB5-9463-CCEB7265E397}" presName="accent_1" presStyleCnt="0"/>
      <dgm:spPr/>
    </dgm:pt>
    <dgm:pt modelId="{178A3E53-018D-4D77-B2C6-68C301D47E92}" type="pres">
      <dgm:prSet presAssocID="{D7920E36-B1A4-4FB5-9463-CCEB7265E397}" presName="accentRepeatNode" presStyleLbl="solidFgAcc1" presStyleIdx="0" presStyleCnt="3"/>
      <dgm:spPr/>
    </dgm:pt>
    <dgm:pt modelId="{9716EC80-A58C-4634-AF62-6A642340AB8B}" type="pres">
      <dgm:prSet presAssocID="{66D649C3-C804-45DA-8139-4591F24E8630}" presName="text_2" presStyleLbl="node1" presStyleIdx="1" presStyleCnt="3" custLinFactNeighborX="7141" custLinFactNeighborY="3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3BD7-1B95-42B5-8147-F3538F09AF04}" type="pres">
      <dgm:prSet presAssocID="{66D649C3-C804-45DA-8139-4591F24E8630}" presName="accent_2" presStyleCnt="0"/>
      <dgm:spPr/>
    </dgm:pt>
    <dgm:pt modelId="{797CD413-2C98-4D8B-985E-57C4256E2C9C}" type="pres">
      <dgm:prSet presAssocID="{66D649C3-C804-45DA-8139-4591F24E8630}" presName="accentRepeatNode" presStyleLbl="solidFgAcc1" presStyleIdx="1" presStyleCnt="3" custLinFactNeighborY="1278"/>
      <dgm:spPr/>
    </dgm:pt>
    <dgm:pt modelId="{1F745183-A0E6-41CA-8AAB-4F77BD5D88E7}" type="pres">
      <dgm:prSet presAssocID="{841A4FD4-837A-427D-AD1A-D5EAB675C41A}" presName="text_3" presStyleLbl="node1" presStyleIdx="2" presStyleCnt="3" custScaleX="101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BA6E4-5B0B-4FE6-A576-B1C17DF90544}" type="pres">
      <dgm:prSet presAssocID="{841A4FD4-837A-427D-AD1A-D5EAB675C41A}" presName="accent_3" presStyleCnt="0"/>
      <dgm:spPr/>
    </dgm:pt>
    <dgm:pt modelId="{3A821FF5-4249-459A-AB4E-C4D295642AFB}" type="pres">
      <dgm:prSet presAssocID="{841A4FD4-837A-427D-AD1A-D5EAB675C41A}" presName="accentRepeatNode" presStyleLbl="solidFgAcc1" presStyleIdx="2" presStyleCnt="3"/>
      <dgm:spPr/>
    </dgm:pt>
  </dgm:ptLst>
  <dgm:cxnLst>
    <dgm:cxn modelId="{83F4B9E3-0CE6-4A31-885D-4D83B9886654}" type="presOf" srcId="{415D6670-3098-4C1D-8983-D5B04CC5272C}" destId="{71069AA8-BAEB-4A04-9E42-10ACF144A37E}" srcOrd="0" destOrd="0" presId="urn:microsoft.com/office/officeart/2008/layout/VerticalCurvedList"/>
    <dgm:cxn modelId="{1745435C-61A3-484D-90A4-5B265A58D0E4}" srcId="{3F19EDC3-4E47-462A-B3C2-2EF6605C819D}" destId="{66D649C3-C804-45DA-8139-4591F24E8630}" srcOrd="1" destOrd="0" parTransId="{E58AC9DC-B4C6-45F2-894C-BC3C6D6268F1}" sibTransId="{A0931FDC-6299-47CD-9833-432E5BDDF4D5}"/>
    <dgm:cxn modelId="{4FBE21D0-D280-46DD-BD48-27880D9B0A1A}" type="presOf" srcId="{841A4FD4-837A-427D-AD1A-D5EAB675C41A}" destId="{1F745183-A0E6-41CA-8AAB-4F77BD5D88E7}" srcOrd="0" destOrd="0" presId="urn:microsoft.com/office/officeart/2008/layout/VerticalCurvedList"/>
    <dgm:cxn modelId="{EE00B40E-6EC5-4BDB-A938-64FFE839688C}" srcId="{3F19EDC3-4E47-462A-B3C2-2EF6605C819D}" destId="{D7920E36-B1A4-4FB5-9463-CCEB7265E397}" srcOrd="0" destOrd="0" parTransId="{E8DEE039-8A5F-4BEE-B547-D69B229AF3FC}" sibTransId="{415D6670-3098-4C1D-8983-D5B04CC5272C}"/>
    <dgm:cxn modelId="{0D7F0B24-3509-4E7B-8A12-DC5D205D1708}" type="presOf" srcId="{66D649C3-C804-45DA-8139-4591F24E8630}" destId="{9716EC80-A58C-4634-AF62-6A642340AB8B}" srcOrd="0" destOrd="0" presId="urn:microsoft.com/office/officeart/2008/layout/VerticalCurvedList"/>
    <dgm:cxn modelId="{887A08AF-C943-429B-BD67-3A4447953648}" srcId="{3F19EDC3-4E47-462A-B3C2-2EF6605C819D}" destId="{841A4FD4-837A-427D-AD1A-D5EAB675C41A}" srcOrd="2" destOrd="0" parTransId="{35180919-8DFC-4460-9F4A-A0FC13B5CBD1}" sibTransId="{3D949E91-30DF-4D70-A76E-DAC1FA1112AE}"/>
    <dgm:cxn modelId="{1A724E48-1F0B-46D0-BD8A-497850F23B43}" type="presOf" srcId="{3F19EDC3-4E47-462A-B3C2-2EF6605C819D}" destId="{498D8C81-A0C8-4D75-B819-07B547BB0798}" srcOrd="0" destOrd="0" presId="urn:microsoft.com/office/officeart/2008/layout/VerticalCurvedList"/>
    <dgm:cxn modelId="{92CE6FB0-9BA8-4F38-93B0-7E488A7EBDB7}" type="presOf" srcId="{D7920E36-B1A4-4FB5-9463-CCEB7265E397}" destId="{EA019FB3-A12E-4783-A6B8-C74178582B2F}" srcOrd="0" destOrd="0" presId="urn:microsoft.com/office/officeart/2008/layout/VerticalCurvedList"/>
    <dgm:cxn modelId="{70720CF6-37F7-4068-9719-E3B2497384A2}" type="presParOf" srcId="{498D8C81-A0C8-4D75-B819-07B547BB0798}" destId="{BBE51142-2CC7-484B-8238-270366DA528E}" srcOrd="0" destOrd="0" presId="urn:microsoft.com/office/officeart/2008/layout/VerticalCurvedList"/>
    <dgm:cxn modelId="{51AC554C-6704-46F2-909A-BD6D3A089F6E}" type="presParOf" srcId="{BBE51142-2CC7-484B-8238-270366DA528E}" destId="{8D54BB10-519B-4A51-B859-5B2F3A8C80B0}" srcOrd="0" destOrd="0" presId="urn:microsoft.com/office/officeart/2008/layout/VerticalCurvedList"/>
    <dgm:cxn modelId="{428E4BD5-73A7-4C3E-B099-0871765BCCFD}" type="presParOf" srcId="{8D54BB10-519B-4A51-B859-5B2F3A8C80B0}" destId="{530D0791-C364-4347-A227-92D99D4B0EFB}" srcOrd="0" destOrd="0" presId="urn:microsoft.com/office/officeart/2008/layout/VerticalCurvedList"/>
    <dgm:cxn modelId="{2BEF1546-CB7D-4500-8F1F-3704D77B4F77}" type="presParOf" srcId="{8D54BB10-519B-4A51-B859-5B2F3A8C80B0}" destId="{71069AA8-BAEB-4A04-9E42-10ACF144A37E}" srcOrd="1" destOrd="0" presId="urn:microsoft.com/office/officeart/2008/layout/VerticalCurvedList"/>
    <dgm:cxn modelId="{26744C54-7373-4D96-BDD4-A6859857D1B8}" type="presParOf" srcId="{8D54BB10-519B-4A51-B859-5B2F3A8C80B0}" destId="{0DD11F2D-BDE2-4A3A-A3C6-D05FA04F90E5}" srcOrd="2" destOrd="0" presId="urn:microsoft.com/office/officeart/2008/layout/VerticalCurvedList"/>
    <dgm:cxn modelId="{0B09C4CE-247C-4102-970E-94E08C31BF37}" type="presParOf" srcId="{8D54BB10-519B-4A51-B859-5B2F3A8C80B0}" destId="{64EEEF31-C1AF-411A-BEBA-E683F4879E06}" srcOrd="3" destOrd="0" presId="urn:microsoft.com/office/officeart/2008/layout/VerticalCurvedList"/>
    <dgm:cxn modelId="{B2E6B3F6-5CCC-4BE5-AD7E-0803FD1F932D}" type="presParOf" srcId="{BBE51142-2CC7-484B-8238-270366DA528E}" destId="{EA019FB3-A12E-4783-A6B8-C74178582B2F}" srcOrd="1" destOrd="0" presId="urn:microsoft.com/office/officeart/2008/layout/VerticalCurvedList"/>
    <dgm:cxn modelId="{27C9FF98-1F70-4038-A8AA-AC0177575E41}" type="presParOf" srcId="{BBE51142-2CC7-484B-8238-270366DA528E}" destId="{CBF3393E-FFF8-4E76-B5B2-E42F0030C701}" srcOrd="2" destOrd="0" presId="urn:microsoft.com/office/officeart/2008/layout/VerticalCurvedList"/>
    <dgm:cxn modelId="{73FB340F-E150-4D74-BCAE-C72D9C24E886}" type="presParOf" srcId="{CBF3393E-FFF8-4E76-B5B2-E42F0030C701}" destId="{178A3E53-018D-4D77-B2C6-68C301D47E92}" srcOrd="0" destOrd="0" presId="urn:microsoft.com/office/officeart/2008/layout/VerticalCurvedList"/>
    <dgm:cxn modelId="{B6B77E2D-CE9D-4B81-8B07-86702E2B2003}" type="presParOf" srcId="{BBE51142-2CC7-484B-8238-270366DA528E}" destId="{9716EC80-A58C-4634-AF62-6A642340AB8B}" srcOrd="3" destOrd="0" presId="urn:microsoft.com/office/officeart/2008/layout/VerticalCurvedList"/>
    <dgm:cxn modelId="{355879B4-734B-4D4F-8CAA-34FDB74E3E07}" type="presParOf" srcId="{BBE51142-2CC7-484B-8238-270366DA528E}" destId="{447E3BD7-1B95-42B5-8147-F3538F09AF04}" srcOrd="4" destOrd="0" presId="urn:microsoft.com/office/officeart/2008/layout/VerticalCurvedList"/>
    <dgm:cxn modelId="{9B0FBF6A-380E-46A3-9400-FAB32D28CF02}" type="presParOf" srcId="{447E3BD7-1B95-42B5-8147-F3538F09AF04}" destId="{797CD413-2C98-4D8B-985E-57C4256E2C9C}" srcOrd="0" destOrd="0" presId="urn:microsoft.com/office/officeart/2008/layout/VerticalCurvedList"/>
    <dgm:cxn modelId="{ECC1D1AE-03B8-4090-828B-AB8C8CC801A7}" type="presParOf" srcId="{BBE51142-2CC7-484B-8238-270366DA528E}" destId="{1F745183-A0E6-41CA-8AAB-4F77BD5D88E7}" srcOrd="5" destOrd="0" presId="urn:microsoft.com/office/officeart/2008/layout/VerticalCurvedList"/>
    <dgm:cxn modelId="{AED7ED6F-4023-4564-8337-7263C7B1370A}" type="presParOf" srcId="{BBE51142-2CC7-484B-8238-270366DA528E}" destId="{692BA6E4-5B0B-4FE6-A576-B1C17DF90544}" srcOrd="6" destOrd="0" presId="urn:microsoft.com/office/officeart/2008/layout/VerticalCurvedList"/>
    <dgm:cxn modelId="{B3BE5491-FFF0-41BA-A299-B791FDB4A98C}" type="presParOf" srcId="{692BA6E4-5B0B-4FE6-A576-B1C17DF90544}" destId="{3A821FF5-4249-459A-AB4E-C4D295642A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9AA8-BAEB-4A04-9E42-10ACF144A37E}">
      <dsp:nvSpPr>
        <dsp:cNvPr id="0" name=""/>
        <dsp:cNvSpPr/>
      </dsp:nvSpPr>
      <dsp:spPr>
        <a:xfrm>
          <a:off x="-5000274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9FB3-A12E-4783-A6B8-C74178582B2F}">
      <dsp:nvSpPr>
        <dsp:cNvPr id="0" name=""/>
        <dsp:cNvSpPr/>
      </dsp:nvSpPr>
      <dsp:spPr>
        <a:xfrm>
          <a:off x="588534" y="440266"/>
          <a:ext cx="6300648" cy="880533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9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анкетирования родителей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534" y="440266"/>
        <a:ext cx="6300648" cy="880533"/>
      </dsp:txXfrm>
    </dsp:sp>
    <dsp:sp modelId="{178A3E53-018D-4D77-B2C6-68C301D47E92}">
      <dsp:nvSpPr>
        <dsp:cNvPr id="0" name=""/>
        <dsp:cNvSpPr/>
      </dsp:nvSpPr>
      <dsp:spPr>
        <a:xfrm>
          <a:off x="38201" y="3302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6EC80-A58C-4634-AF62-6A642340AB8B}">
      <dsp:nvSpPr>
        <dsp:cNvPr id="0" name=""/>
        <dsp:cNvSpPr/>
      </dsp:nvSpPr>
      <dsp:spPr>
        <a:xfrm>
          <a:off x="991920" y="1789199"/>
          <a:ext cx="5980574" cy="88053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9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календарно-тематического планирования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1920" y="1789199"/>
        <a:ext cx="5980574" cy="880533"/>
      </dsp:txXfrm>
    </dsp:sp>
    <dsp:sp modelId="{797CD413-2C98-4D8B-985E-57C4256E2C9C}">
      <dsp:nvSpPr>
        <dsp:cNvPr id="0" name=""/>
        <dsp:cNvSpPr/>
      </dsp:nvSpPr>
      <dsp:spPr>
        <a:xfrm>
          <a:off x="358275" y="1665066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45183-A0E6-41CA-8AAB-4F77BD5D88E7}">
      <dsp:nvSpPr>
        <dsp:cNvPr id="0" name=""/>
        <dsp:cNvSpPr/>
      </dsp:nvSpPr>
      <dsp:spPr>
        <a:xfrm>
          <a:off x="542981" y="3081866"/>
          <a:ext cx="6391755" cy="880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организации работы с родителями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981" y="3081866"/>
        <a:ext cx="6391755" cy="880533"/>
      </dsp:txXfrm>
    </dsp:sp>
    <dsp:sp modelId="{3A821FF5-4249-459A-AB4E-C4D295642AFB}">
      <dsp:nvSpPr>
        <dsp:cNvPr id="0" name=""/>
        <dsp:cNvSpPr/>
      </dsp:nvSpPr>
      <dsp:spPr>
        <a:xfrm>
          <a:off x="38201" y="29718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6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1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1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3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9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3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5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9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3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8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1D74-19F1-4546-8ECA-ECE3B29DB64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6346-69CF-4E2F-8857-FB5201EE2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3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208935082_3103" TargetMode="External"/><Relationship Id="rId3" Type="http://schemas.openxmlformats.org/officeDocument/2006/relationships/hyperlink" Target="https://vk.com/wall-208935082_2261" TargetMode="External"/><Relationship Id="rId7" Type="http://schemas.openxmlformats.org/officeDocument/2006/relationships/hyperlink" Target="https://vk.com/wall-208935082_29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-208935082_2369" TargetMode="External"/><Relationship Id="rId5" Type="http://schemas.openxmlformats.org/officeDocument/2006/relationships/hyperlink" Target="https://vk.com/photo-208935082_457242431" TargetMode="External"/><Relationship Id="rId4" Type="http://schemas.openxmlformats.org/officeDocument/2006/relationships/hyperlink" Target="https://vk.com/photo-208935082_457242450" TargetMode="External"/><Relationship Id="rId9" Type="http://schemas.openxmlformats.org/officeDocument/2006/relationships/hyperlink" Target="https://vk.com/wall-208935082_335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391" y="1055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06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«Умка»</a:t>
            </a: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Детско-родительский проект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вместе»</a:t>
            </a:r>
          </a:p>
          <a:p>
            <a:pPr algn="ctr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инструкторы по ФК Белова Н.А.,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Новый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ренгой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655" y="1125415"/>
            <a:ext cx="844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9064" y="2194561"/>
            <a:ext cx="4051495" cy="12344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9064" y="3840954"/>
            <a:ext cx="4051495" cy="12042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детей и взрослых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97415" y="2194561"/>
            <a:ext cx="3854549" cy="123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двигательно-игровой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7415" y="3840954"/>
            <a:ext cx="3854545" cy="12042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детьми игр и игровых упражнений в самостоятельной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403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7958" y="492369"/>
            <a:ext cx="804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реализации проекта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3699497"/>
              </p:ext>
            </p:extLst>
          </p:nvPr>
        </p:nvGraphicFramePr>
        <p:xfrm>
          <a:off x="1651000" y="1227666"/>
          <a:ext cx="6972495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2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490" y="506437"/>
            <a:ext cx="92706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реализация цели и задач проекта, вовлечение родителей, воспитателей и детей в мероприятия </a:t>
            </a: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vk.com/wall-208935082_2261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https://vk.com/photo-208935082_457242450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онлайн-конкурс нетрадиционного оборудования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помощники».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vk.com/photo-208935082_457242431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занятие «Путешествие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осеннюю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тундру».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vk.com/wall-208935082_2369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досуг «С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мамой весело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играем, быть здоровыми желаем».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vk.com/wall-208935082_2906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Шашечный турнир с папами «Веселые клетки»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vk.com/wall-208935082_3103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занятие «Северные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заигрыши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vk.com/wall-208935082_3353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Онлайн-конкурс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"Семейная зарядка".</a:t>
            </a:r>
          </a:p>
        </p:txBody>
      </p:sp>
    </p:spTree>
    <p:extLst>
      <p:ext uri="{BB962C8B-B14F-4D97-AF65-F5344CB8AC3E}">
        <p14:creationId xmlns:p14="http://schemas.microsoft.com/office/powerpoint/2010/main" val="8957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490" y="506437"/>
            <a:ext cx="9270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реализация цели и задач проекта, вовлечение родителей, воспитателей и детей в мероприятия </a:t>
            </a: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20" y="1819830"/>
            <a:ext cx="2966059" cy="1977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" y="3920767"/>
            <a:ext cx="2726971" cy="184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6" y="1599572"/>
            <a:ext cx="2744142" cy="182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90" y="1975613"/>
            <a:ext cx="2053632" cy="23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86" y="4370655"/>
            <a:ext cx="2729501" cy="191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75" y="4801614"/>
            <a:ext cx="2399630" cy="1938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2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5582" y="998806"/>
            <a:ext cx="739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- заключительный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1434" y="3499001"/>
            <a:ext cx="3488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реализации проекта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304714" y="2703704"/>
            <a:ext cx="1758461" cy="65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217919" y="2145323"/>
            <a:ext cx="3249637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информированности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7919" y="3744575"/>
            <a:ext cx="3249637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качества 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52657" y="4017747"/>
            <a:ext cx="1522827" cy="3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10222" y="4658975"/>
            <a:ext cx="1807697" cy="86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316394" y="5301287"/>
            <a:ext cx="3151162" cy="9588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311" y="1922135"/>
            <a:ext cx="734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1514" y="1631852"/>
            <a:ext cx="268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1483" y="1631852"/>
            <a:ext cx="384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94" y="3252715"/>
            <a:ext cx="2729132" cy="2729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0" y="3503234"/>
            <a:ext cx="2641650" cy="22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8258" y="2700997"/>
            <a:ext cx="3151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1.Игра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2.Родители</a:t>
            </a:r>
          </a:p>
          <a:p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16" y="4009292"/>
            <a:ext cx="4204167" cy="2568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7083" y="1631853"/>
            <a:ext cx="16878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666" y="844062"/>
            <a:ext cx="69072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детского сада</a:t>
            </a: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Педагоги</a:t>
            </a: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(законные представители воспитанников)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715931" y="1265193"/>
            <a:ext cx="5700418" cy="5401994"/>
          </a:xfrm>
          <a:custGeom>
            <a:avLst/>
            <a:gdLst>
              <a:gd name="connsiteX0" fmla="*/ 4861498 w 5700418"/>
              <a:gd name="connsiteY0" fmla="*/ 0 h 5401994"/>
              <a:gd name="connsiteX1" fmla="*/ 1414913 w 5700418"/>
              <a:gd name="connsiteY1" fmla="*/ 1237957 h 5401994"/>
              <a:gd name="connsiteX2" fmla="*/ 5691492 w 5700418"/>
              <a:gd name="connsiteY2" fmla="*/ 2489982 h 5401994"/>
              <a:gd name="connsiteX3" fmla="*/ 22212 w 5700418"/>
              <a:gd name="connsiteY3" fmla="*/ 4360985 h 5401994"/>
              <a:gd name="connsiteX4" fmla="*/ 3693879 w 5700418"/>
              <a:gd name="connsiteY4" fmla="*/ 5176911 h 5401994"/>
              <a:gd name="connsiteX5" fmla="*/ 2976427 w 5700418"/>
              <a:gd name="connsiteY5" fmla="*/ 5247249 h 5401994"/>
              <a:gd name="connsiteX6" fmla="*/ 2033892 w 5700418"/>
              <a:gd name="connsiteY6" fmla="*/ 5401994 h 5401994"/>
              <a:gd name="connsiteX7" fmla="*/ 2033892 w 5700418"/>
              <a:gd name="connsiteY7" fmla="*/ 5401994 h 5401994"/>
              <a:gd name="connsiteX8" fmla="*/ 2033892 w 5700418"/>
              <a:gd name="connsiteY8" fmla="*/ 5401994 h 540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0418" h="5401994">
                <a:moveTo>
                  <a:pt x="4861498" y="0"/>
                </a:moveTo>
                <a:cubicBezTo>
                  <a:pt x="3069039" y="411480"/>
                  <a:pt x="1276581" y="822960"/>
                  <a:pt x="1414913" y="1237957"/>
                </a:cubicBezTo>
                <a:cubicBezTo>
                  <a:pt x="1553245" y="1652954"/>
                  <a:pt x="5923609" y="1969477"/>
                  <a:pt x="5691492" y="2489982"/>
                </a:cubicBezTo>
                <a:cubicBezTo>
                  <a:pt x="5459375" y="3010487"/>
                  <a:pt x="355147" y="3913164"/>
                  <a:pt x="22212" y="4360985"/>
                </a:cubicBezTo>
                <a:cubicBezTo>
                  <a:pt x="-310724" y="4808807"/>
                  <a:pt x="3201510" y="5029200"/>
                  <a:pt x="3693879" y="5176911"/>
                </a:cubicBezTo>
                <a:cubicBezTo>
                  <a:pt x="4186248" y="5324622"/>
                  <a:pt x="3253092" y="5209735"/>
                  <a:pt x="2976427" y="5247249"/>
                </a:cubicBezTo>
                <a:cubicBezTo>
                  <a:pt x="2699762" y="5284763"/>
                  <a:pt x="2033892" y="5401994"/>
                  <a:pt x="2033892" y="5401994"/>
                </a:cubicBezTo>
                <a:lnTo>
                  <a:pt x="2033892" y="5401994"/>
                </a:lnTo>
                <a:lnTo>
                  <a:pt x="2033892" y="54019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50373"/>
            <a:ext cx="9232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algn="ctr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ПРИОБЩЕНИЯ ДЕТЕЙ И ВЗРОСЛЫХ У УЧАСТИЮ В СОВМЕСТНОЙ ИГРОВОЙ ДЕЯТЕЛЬНОСТИ. 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2236763"/>
            <a:ext cx="95238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ИГРОВАЯ ДЕЯТЕЛЬНОСТЬ РОДИТЕЛЕЙ И ДЕТЕЙ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ГАРМОНИЗАЦИЮ ДЕТСКО-РОДИТЕЛЬСКИХ ОТНОШЕНИЙ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335215" y="601448"/>
            <a:ext cx="3235569" cy="1139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338" y="2514600"/>
            <a:ext cx="2883877" cy="14243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роль семьи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физическом воспитании детей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5058" y="2053883"/>
            <a:ext cx="2895600" cy="43609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навыки взаимодействия со своими детьми с целью установления эмоционально положительных контактов, доверительных отношений, а также поддержки инициативы и самостоятельности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50501" y="2514600"/>
            <a:ext cx="2971801" cy="14243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детей и взрослых к здоровому образу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151" y="717452"/>
            <a:ext cx="93831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предопределяющие успех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еализации проекта</a:t>
            </a:r>
          </a:p>
          <a:p>
            <a:pPr algn="ctr"/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268" y="2465359"/>
            <a:ext cx="4459458" cy="12098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необходимой информации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реализации проекта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45722" y="2489979"/>
            <a:ext cx="4135902" cy="11852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42672" y="2729133"/>
            <a:ext cx="378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 обмен опытом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 семьями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268" y="4712676"/>
            <a:ext cx="4459458" cy="112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которые способствуют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ктивному времяпрепровождению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сближению семьи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45722" y="4712676"/>
            <a:ext cx="4276580" cy="11254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мотивации и личная заинтересованность родителя при организации деятельности с детьми 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656" y="1125415"/>
            <a:ext cx="322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при реализации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234" y="2695075"/>
            <a:ext cx="4051495" cy="11254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9656" y="2841673"/>
            <a:ext cx="364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заинтересованность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6437" y="4408765"/>
            <a:ext cx="3896751" cy="9988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отношение педагогов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9" y="1184728"/>
            <a:ext cx="353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6228" y="2635158"/>
            <a:ext cx="3685735" cy="1185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 социальных сетях учреждения о ходе  реализации мероприятий проекта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6227" y="4304713"/>
            <a:ext cx="3685735" cy="11028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путей взаимовыгодного сотрудничества с родителями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3046" y="5739619"/>
            <a:ext cx="3770142" cy="998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рабочих процессах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355</Words>
  <Application>Microsoft Office PowerPoint</Application>
  <PresentationFormat>Лист A4 (210x297 мм)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PPC-6</dc:creator>
  <cp:lastModifiedBy>PPC-6</cp:lastModifiedBy>
  <cp:revision>111</cp:revision>
  <dcterms:created xsi:type="dcterms:W3CDTF">2024-05-16T10:25:45Z</dcterms:created>
  <dcterms:modified xsi:type="dcterms:W3CDTF">2026-03-03T05:03:40Z</dcterms:modified>
</cp:coreProperties>
</file>