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232FD-B7BA-408A-B09B-79A5D8396C3E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E68C-88AE-4148-A621-F3564E2A5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14044b8aa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14044b8aa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0f9e629e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0f9e629e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14044b8aaf_0_17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14044b8aaf_0_17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0448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16a3734ac4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16a3734ac4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930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16a3734ac4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216a3734ac4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14044b8aa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14044b8aa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4119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14044b8aa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14044b8aa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1925100" y="4294267"/>
            <a:ext cx="5293800" cy="1850400"/>
          </a:xfrm>
          <a:prstGeom prst="rect">
            <a:avLst/>
          </a:prstGeom>
          <a:gradFill>
            <a:gsLst>
              <a:gs pos="0">
                <a:srgbClr val="F5EDED">
                  <a:alpha val="65490"/>
                  <a:alpha val="65410"/>
                </a:srgbClr>
              </a:gs>
              <a:gs pos="100000">
                <a:srgbClr val="FF9CA0">
                  <a:alpha val="43921"/>
                  <a:alpha val="65410"/>
                </a:srgbClr>
              </a:gs>
            </a:gsLst>
            <a:lin ang="1619866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2065439" y="1932167"/>
            <a:ext cx="5466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2065439" y="3122648"/>
            <a:ext cx="54666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-713950" y="1572667"/>
            <a:ext cx="1636500" cy="2182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FF9CA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"/>
          <p:cNvSpPr/>
          <p:nvPr/>
        </p:nvSpPr>
        <p:spPr>
          <a:xfrm>
            <a:off x="-238650" y="1572667"/>
            <a:ext cx="1636500" cy="2182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8551175" y="6069800"/>
            <a:ext cx="494400" cy="659200"/>
          </a:xfrm>
          <a:prstGeom prst="mathPlus">
            <a:avLst>
              <a:gd name="adj1" fmla="val 9931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subTitle" idx="1"/>
          </p:nvPr>
        </p:nvSpPr>
        <p:spPr>
          <a:xfrm>
            <a:off x="720000" y="1695833"/>
            <a:ext cx="7704000" cy="2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2"/>
          </p:nvPr>
        </p:nvSpPr>
        <p:spPr>
          <a:xfrm>
            <a:off x="720000" y="3993467"/>
            <a:ext cx="7704000" cy="2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720000" y="492265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8421275" y="-1496867"/>
            <a:ext cx="2820900" cy="37612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108785" y="143304"/>
            <a:ext cx="494400" cy="659200"/>
          </a:xfrm>
          <a:prstGeom prst="mathPlus">
            <a:avLst>
              <a:gd name="adj1" fmla="val 9931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-863725" y="6106667"/>
            <a:ext cx="1636500" cy="2182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FF9CA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-388425" y="6106667"/>
            <a:ext cx="1636500" cy="2182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7901950" y="6144667"/>
            <a:ext cx="1636500" cy="2182000"/>
          </a:xfrm>
          <a:prstGeom prst="ellipse">
            <a:avLst/>
          </a:prstGeom>
          <a:gradFill>
            <a:gsLst>
              <a:gs pos="0">
                <a:srgbClr val="FFD1FC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715100" y="1164400"/>
            <a:ext cx="3998100" cy="2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-1751975" y="5158967"/>
            <a:ext cx="2820900" cy="37612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109275" y="138349"/>
            <a:ext cx="494400" cy="659200"/>
          </a:xfrm>
          <a:prstGeom prst="mathPlus">
            <a:avLst>
              <a:gd name="adj1" fmla="val 9931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43;p15"/>
          <p:cNvGrpSpPr/>
          <p:nvPr/>
        </p:nvGrpSpPr>
        <p:grpSpPr>
          <a:xfrm>
            <a:off x="6117176" y="6144667"/>
            <a:ext cx="2603475" cy="2182000"/>
            <a:chOff x="1579325" y="4336675"/>
            <a:chExt cx="2603475" cy="1636500"/>
          </a:xfrm>
        </p:grpSpPr>
        <p:sp>
          <p:nvSpPr>
            <p:cNvPr id="144" name="Google Shape;144;p15"/>
            <p:cNvSpPr/>
            <p:nvPr/>
          </p:nvSpPr>
          <p:spPr>
            <a:xfrm>
              <a:off x="1579325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1901650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2223975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2546300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15"/>
          <p:cNvSpPr txBox="1">
            <a:spLocks noGrp="1"/>
          </p:cNvSpPr>
          <p:nvPr>
            <p:ph type="subTitle" idx="1"/>
          </p:nvPr>
        </p:nvSpPr>
        <p:spPr>
          <a:xfrm>
            <a:off x="715100" y="4078200"/>
            <a:ext cx="3998100" cy="1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>
            <a:spLocks noGrp="1"/>
          </p:cNvSpPr>
          <p:nvPr>
            <p:ph type="pic" idx="2"/>
          </p:nvPr>
        </p:nvSpPr>
        <p:spPr>
          <a:xfrm>
            <a:off x="5069015" y="-570800"/>
            <a:ext cx="4695300" cy="6260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388100" y="1742800"/>
            <a:ext cx="6367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5914550" y="6027500"/>
            <a:ext cx="1636500" cy="2182000"/>
          </a:xfrm>
          <a:prstGeom prst="ellipse">
            <a:avLst/>
          </a:prstGeom>
          <a:gradFill>
            <a:gsLst>
              <a:gs pos="0">
                <a:srgbClr val="FFD1FC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8551175" y="6069800"/>
            <a:ext cx="494400" cy="659200"/>
          </a:xfrm>
          <a:prstGeom prst="mathPlus">
            <a:avLst>
              <a:gd name="adj1" fmla="val 9931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74;p8"/>
          <p:cNvGrpSpPr/>
          <p:nvPr/>
        </p:nvGrpSpPr>
        <p:grpSpPr>
          <a:xfrm>
            <a:off x="4129776" y="6027500"/>
            <a:ext cx="2603475" cy="2182000"/>
            <a:chOff x="1579325" y="4336675"/>
            <a:chExt cx="2603475" cy="1636500"/>
          </a:xfrm>
        </p:grpSpPr>
        <p:sp>
          <p:nvSpPr>
            <p:cNvPr id="75" name="Google Shape;75;p8"/>
            <p:cNvSpPr/>
            <p:nvPr/>
          </p:nvSpPr>
          <p:spPr>
            <a:xfrm>
              <a:off x="1579325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1901650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2223975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546300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8"/>
          <p:cNvSpPr/>
          <p:nvPr/>
        </p:nvSpPr>
        <p:spPr>
          <a:xfrm>
            <a:off x="-131600" y="-983233"/>
            <a:ext cx="1636500" cy="2182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FF9CA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343700" y="-983233"/>
            <a:ext cx="1636500" cy="2182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hyperlink" Target="https://vk.com/video-186145030_456268980?access_key=a4334fffa17ee515e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nmu.ru/" TargetMode="External"/><Relationship Id="rId5" Type="http://schemas.openxmlformats.org/officeDocument/2006/relationships/hyperlink" Target="http://nii_rzdpm.dnmu.ru/?page_id=4837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84112" cy="68580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sp>
        <p:nvSpPr>
          <p:cNvPr id="521" name="Google Shape;521;p42"/>
          <p:cNvSpPr txBox="1">
            <a:spLocks noGrp="1"/>
          </p:cNvSpPr>
          <p:nvPr>
            <p:ph type="title"/>
          </p:nvPr>
        </p:nvSpPr>
        <p:spPr>
          <a:xfrm>
            <a:off x="708918" y="3629026"/>
            <a:ext cx="8363646" cy="1990724"/>
          </a:xfrm>
          <a:prstGeom prst="rect">
            <a:avLst/>
          </a:prstGeom>
          <a:gradFill>
            <a:gsLst>
              <a:gs pos="0">
                <a:srgbClr val="F5EDED">
                  <a:alpha val="23000"/>
                </a:srgbClr>
              </a:gs>
              <a:gs pos="100000">
                <a:srgbClr val="FF9CA0">
                  <a:alpha val="43921"/>
                  <a:alpha val="65410"/>
                </a:srgbClr>
              </a:gs>
            </a:gsLst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600" dirty="0" smtClean="0"/>
              <a:t>«ЖЕНСКОЕ ЗДОРОВЬЕ ЮНЫХ»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Девиз: 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Юная </a:t>
            </a: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сможет быть здоровой, 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быть </a:t>
            </a: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заботливой мамой, </a:t>
            </a: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быть </a:t>
            </a:r>
            <a:r>
              <a:rPr lang="ru-RU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образованной!</a:t>
            </a:r>
          </a:p>
        </p:txBody>
      </p:sp>
      <p:sp>
        <p:nvSpPr>
          <p:cNvPr id="522" name="Google Shape;522;p42"/>
          <p:cNvSpPr/>
          <p:nvPr/>
        </p:nvSpPr>
        <p:spPr>
          <a:xfrm>
            <a:off x="8503025" y="-377651"/>
            <a:ext cx="1636500" cy="2182000"/>
          </a:xfrm>
          <a:prstGeom prst="ellipse">
            <a:avLst/>
          </a:prstGeom>
          <a:gradFill>
            <a:gsLst>
              <a:gs pos="0">
                <a:srgbClr val="FFD1FC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23;p42"/>
          <p:cNvGrpSpPr/>
          <p:nvPr/>
        </p:nvGrpSpPr>
        <p:grpSpPr>
          <a:xfrm>
            <a:off x="6718251" y="-377651"/>
            <a:ext cx="2603475" cy="2182000"/>
            <a:chOff x="1579325" y="4336675"/>
            <a:chExt cx="2603475" cy="1636500"/>
          </a:xfrm>
        </p:grpSpPr>
        <p:sp>
          <p:nvSpPr>
            <p:cNvPr id="524" name="Google Shape;524;p42"/>
            <p:cNvSpPr/>
            <p:nvPr/>
          </p:nvSpPr>
          <p:spPr>
            <a:xfrm>
              <a:off x="1579325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1901650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2223975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2546300" y="4336675"/>
              <a:ext cx="1636500" cy="1636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42"/>
          <p:cNvSpPr/>
          <p:nvPr/>
        </p:nvSpPr>
        <p:spPr>
          <a:xfrm>
            <a:off x="-921400" y="5068000"/>
            <a:ext cx="1636500" cy="2182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rgbClr val="FF9CA0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2"/>
          <p:cNvSpPr/>
          <p:nvPr/>
        </p:nvSpPr>
        <p:spPr>
          <a:xfrm>
            <a:off x="-446100" y="5068000"/>
            <a:ext cx="1636500" cy="21820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2"/>
          <p:cNvSpPr/>
          <p:nvPr/>
        </p:nvSpPr>
        <p:spPr>
          <a:xfrm>
            <a:off x="102705" y="143304"/>
            <a:ext cx="494400" cy="659200"/>
          </a:xfrm>
          <a:prstGeom prst="mathPlus">
            <a:avLst>
              <a:gd name="adj1" fmla="val 9931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6192021" y="1034178"/>
            <a:ext cx="29519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ВСЕРОССИЙСКИЙ КОНКУРС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«ЖЕНЩИНЫ ЗА ЗДОРОВОЕ ОБЩЕСТВО» 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2024Г</a:t>
            </a:r>
          </a:p>
          <a:p>
            <a:pPr algn="ctr"/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НОМИНАЦИЯ 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«МАТЕРИНСТВО И ДЕТСТВО»</a:t>
            </a:r>
          </a:p>
          <a:p>
            <a:pPr algn="ctr"/>
            <a:endParaRPr lang="ru-RU" dirty="0" smtClean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endParaRPr lang="ru-RU" dirty="0" smtClean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99988"/>
            <a:ext cx="3291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Центр охраны репродуктивного здоровья подростков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ДОНЕЦКОГО РЕСПУБЛИКАНСКОГОЙ ПЕРИНАТАЛЬНОГО ЦЕНТРА ИМЕНИ ПРОФ. В.К. ЧАЙКИ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МИНИСТЕРСТВА РФ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2" descr="D:\КЛИНИКА\эмблем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48057"/>
            <a:ext cx="581839" cy="88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>
            <a:spLocks noGrp="1"/>
          </p:cNvSpPr>
          <p:nvPr>
            <p:ph type="title"/>
          </p:nvPr>
        </p:nvSpPr>
        <p:spPr>
          <a:xfrm>
            <a:off x="394402" y="204380"/>
            <a:ext cx="1615153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/>
              <a:t>ЦЕЛЬ ПРОЕКТА</a:t>
            </a:r>
            <a:endParaRPr sz="1200" dirty="0"/>
          </a:p>
        </p:txBody>
      </p:sp>
      <p:sp>
        <p:nvSpPr>
          <p:cNvPr id="399" name="Google Shape;399;p37"/>
          <p:cNvSpPr txBox="1">
            <a:spLocks noGrp="1"/>
          </p:cNvSpPr>
          <p:nvPr>
            <p:ph type="subTitle" idx="1"/>
          </p:nvPr>
        </p:nvSpPr>
        <p:spPr>
          <a:xfrm>
            <a:off x="1509823" y="221753"/>
            <a:ext cx="6047974" cy="2117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Пропаганда сбережения женского здоровья среди подростков, в том числе, </a:t>
            </a:r>
          </a:p>
          <a:p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юных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беременных и родильниц,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развитие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добровольческого движения в молодежной среде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путем практик здорового образа жизни, 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совершенствования межведомственной связи и внедрения результатов в деятельность центров охраны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репродуктивного здоровья подростков и других структур,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занятых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оказанием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первичной медико-санитарной помощи подросткам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территории </a:t>
            </a:r>
          </a:p>
          <a:p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Донецкой Народной Республики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на долгосрочную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перспективу.</a:t>
            </a:r>
          </a:p>
          <a:p>
            <a:pPr algn="l"/>
            <a:endParaRPr lang="ru-RU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Целевая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группа - девушки-подростки, в том числе, несовершеннолетние беременные и родильницы.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7" name="Google Shape;407;p37"/>
          <p:cNvCxnSpPr/>
          <p:nvPr/>
        </p:nvCxnSpPr>
        <p:spPr>
          <a:xfrm>
            <a:off x="2065439" y="1338367"/>
            <a:ext cx="518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398;p37"/>
          <p:cNvSpPr txBox="1">
            <a:spLocks/>
          </p:cNvSpPr>
          <p:nvPr/>
        </p:nvSpPr>
        <p:spPr>
          <a:xfrm>
            <a:off x="181750" y="2104064"/>
            <a:ext cx="1806538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na Nova"/>
              <a:buNone/>
              <a:tabLst/>
              <a:defRPr/>
            </a:pPr>
            <a:r>
              <a:rPr lang="ru-RU" sz="1200" dirty="0" smtClean="0">
                <a:solidFill>
                  <a:schemeClr val="dk1"/>
                </a:solidFill>
                <a:latin typeface="Bona Nova"/>
                <a:ea typeface="Bona Nova"/>
                <a:cs typeface="Bona Nova"/>
                <a:sym typeface="Bona Nova"/>
              </a:rPr>
              <a:t>ЗАДАЧИ 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na Nova"/>
              <a:buNone/>
              <a:tabLst/>
              <a:defRPr/>
            </a:pPr>
            <a:endParaRPr lang="ru-RU" sz="1200" dirty="0">
              <a:solidFill>
                <a:schemeClr val="dk1"/>
              </a:solidFill>
              <a:latin typeface="Bona Nova"/>
              <a:ea typeface="Bona Nova"/>
              <a:cs typeface="Bona Nova"/>
              <a:sym typeface="Bona Nova"/>
            </a:endParaRPr>
          </a:p>
        </p:txBody>
      </p:sp>
      <p:sp>
        <p:nvSpPr>
          <p:cNvPr id="13" name="Google Shape;399;p37"/>
          <p:cNvSpPr txBox="1">
            <a:spLocks/>
          </p:cNvSpPr>
          <p:nvPr/>
        </p:nvSpPr>
        <p:spPr>
          <a:xfrm>
            <a:off x="1956391" y="2044616"/>
            <a:ext cx="6783572" cy="344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  <a:tabLst/>
              <a:defRPr/>
            </a:pPr>
            <a:r>
              <a:rPr lang="ru-RU" sz="1000" dirty="0" smtClean="0">
                <a:solidFill>
                  <a:schemeClr val="dk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Сформировать и сплотить профессиональное сообщество на основе межведомственной связи в работе с подростками, в том числе, беременными и роженицами, что будет содействовать эффективной пропаганде практик здорового образа жизни и сбережения женского здоровья. </a:t>
            </a: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  <a:tabLst/>
              <a:defRPr/>
            </a:pPr>
            <a:r>
              <a:rPr lang="ru-RU" sz="1000" dirty="0" smtClean="0">
                <a:solidFill>
                  <a:schemeClr val="dk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Актуализировать знания и навыки специалистов в совершенствовании и поддержке пропаганды практик здорового образа жизни и сбережения женского здоровья среди подростков, в том числе, беременных и рожениц. </a:t>
            </a: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  <a:tabLst/>
              <a:defRPr/>
            </a:pPr>
            <a:r>
              <a:rPr lang="ru-RU" sz="1000" dirty="0" smtClean="0">
                <a:solidFill>
                  <a:schemeClr val="dk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Популяризовать среди подростков, в том числе, беременных и родильниц здоровый образ жизни,  сбережение женского здоровья, продолжение общеобразовательного и профессионального обучения, семейные традиции и ценности.</a:t>
            </a:r>
          </a:p>
          <a:p>
            <a:pPr marL="457200" marR="0" lvl="0" indent="-317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  <a:tabLst/>
              <a:defRPr/>
            </a:pPr>
            <a:r>
              <a:rPr lang="ru-RU" sz="1000" dirty="0" smtClean="0">
                <a:solidFill>
                  <a:schemeClr val="dk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Вовлечь студентов-медиков в социальную практику пропаганды здорового образа жизни, сбережения женского здоровья путем развития добровольческого движения.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tabLst/>
              <a:defRPr/>
            </a:pPr>
            <a:endParaRPr lang="ru-RU" sz="1200" dirty="0">
              <a:solidFill>
                <a:schemeClr val="dk1"/>
              </a:solidFill>
              <a:latin typeface="Calibri" panose="020F0502020204030204" pitchFamily="34" charset="0"/>
              <a:ea typeface="Didact Gothic"/>
              <a:cs typeface="Calibri" panose="020F0502020204030204" pitchFamily="34" charset="0"/>
              <a:sym typeface="Didact Gothic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1691" y="4477861"/>
            <a:ext cx="83723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5450" indent="-285750" algn="just"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Демографическая ситуация в Донецкой Народной Республике по-прежнему сложная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что  подтверждено данными официальной статистики по численности и составу населения. </a:t>
            </a:r>
          </a:p>
          <a:p>
            <a:pPr marL="4254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Здоровье девушек-подростков Донецкого региона характеризуется устойчивыми и преимущественно неблагоприятными факторами: </a:t>
            </a:r>
            <a:r>
              <a:rPr lang="ru-RU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распространенность нарушений функционирования репродуктивной системы; низкий уровень соматического здоровья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Нарушение менструальной функции на фоне самостоятельного снижения веса тела для соответствия тенденциям моды встречается с частотой 2,2 % у девушек 13–18 лет, что подтверждает важность правильного питания и тесной взаимосвязи его с качеством женского здоровья.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военное время многие социальные запреты утрачивают свою сдерживающую силу:   сформировалась большая группа социального риска - это </a:t>
            </a:r>
            <a:r>
              <a:rPr lang="ru-RU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девочки и девушки-подростки, рано начинающие половую жизнь, употребляющие алкоголь и наркотики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что является основной причиной возрастания у них частоты заболеваний, передающихся половым путём.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Выросла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доля организации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донесовершеннолетних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» семей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, доля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юных беременных и матерей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. Беременность в несовершеннолетнем возрасте, юное материнство на фоне военной обстановки – феномен, который нуждается в изучении и новому подходу. </a:t>
            </a:r>
          </a:p>
        </p:txBody>
      </p:sp>
      <p:sp>
        <p:nvSpPr>
          <p:cNvPr id="15" name="Google Shape;398;p37"/>
          <p:cNvSpPr txBox="1">
            <a:spLocks/>
          </p:cNvSpPr>
          <p:nvPr/>
        </p:nvSpPr>
        <p:spPr>
          <a:xfrm>
            <a:off x="-159488" y="4292008"/>
            <a:ext cx="160906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na Nova"/>
              <a:buNone/>
              <a:tabLst/>
              <a:defRPr/>
            </a:pPr>
            <a:r>
              <a:rPr lang="ru-RU" sz="1200" dirty="0" smtClean="0">
                <a:solidFill>
                  <a:schemeClr val="dk1"/>
                </a:solidFill>
                <a:latin typeface="Bona Nova"/>
                <a:ea typeface="Bona Nova"/>
                <a:cs typeface="Bona Nova"/>
                <a:sym typeface="Bona Nova"/>
              </a:rPr>
              <a:t>ОБОСНОВАНИЕ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na Nova"/>
              <a:buNone/>
              <a:tabLst/>
              <a:defRPr/>
            </a:pPr>
            <a:r>
              <a:rPr lang="ru-RU" sz="1200" dirty="0" smtClean="0">
                <a:solidFill>
                  <a:schemeClr val="dk1"/>
                </a:solidFill>
                <a:latin typeface="Bona Nova"/>
                <a:ea typeface="Bona Nova"/>
                <a:cs typeface="Bona Nova"/>
                <a:sym typeface="Bona Nova"/>
              </a:rPr>
              <a:t>ПРОЕКТА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na Nova"/>
              <a:buNone/>
              <a:tabLst/>
              <a:defRPr/>
            </a:pPr>
            <a:endParaRPr lang="ru-RU" sz="1200" dirty="0">
              <a:solidFill>
                <a:schemeClr val="dk1"/>
              </a:solidFill>
              <a:latin typeface="Bona Nova"/>
              <a:ea typeface="Bona Nova"/>
              <a:cs typeface="Bona Nova"/>
              <a:sym typeface="Bon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3594;p70"/>
          <p:cNvCxnSpPr/>
          <p:nvPr/>
        </p:nvCxnSpPr>
        <p:spPr>
          <a:xfrm rot="10800000">
            <a:off x="8232084" y="2474048"/>
            <a:ext cx="0" cy="1464645"/>
          </a:xfrm>
          <a:prstGeom prst="straightConnector1">
            <a:avLst/>
          </a:prstGeom>
          <a:solidFill>
            <a:schemeClr val="accent2">
              <a:lumMod val="90000"/>
            </a:schemeClr>
          </a:solidFill>
          <a:ln w="2857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549;p44"/>
          <p:cNvSpPr txBox="1">
            <a:spLocks noGrp="1"/>
          </p:cNvSpPr>
          <p:nvPr>
            <p:ph type="title"/>
          </p:nvPr>
        </p:nvSpPr>
        <p:spPr>
          <a:xfrm>
            <a:off x="1" y="6248400"/>
            <a:ext cx="9143999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Опыт профилактической работы среди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подростков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и молодежи под патронатом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Министерства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здравоохранения и молодежной политики, с привлечением добровольцев, был получен специалистами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ЦОРЗП ДРЦОМД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МЗ ДНР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РФ в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Проектах республиканского </a:t>
            </a:r>
            <a:r>
              <a:rPr lang="ru-RU" sz="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значения</a:t>
            </a:r>
            <a:endParaRPr lang="ru-RU" sz="8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oogle Shape;3575;p70"/>
          <p:cNvGrpSpPr/>
          <p:nvPr/>
        </p:nvGrpSpPr>
        <p:grpSpPr>
          <a:xfrm>
            <a:off x="0" y="1676400"/>
            <a:ext cx="5573652" cy="4574939"/>
            <a:chOff x="3530532" y="1385916"/>
            <a:chExt cx="1710761" cy="918333"/>
          </a:xfrm>
          <a:solidFill>
            <a:schemeClr val="accent2">
              <a:lumMod val="40000"/>
              <a:lumOff val="60000"/>
            </a:schemeClr>
          </a:solidFill>
        </p:grpSpPr>
        <p:cxnSp>
          <p:nvCxnSpPr>
            <p:cNvPr id="53" name="Google Shape;3576;p70"/>
            <p:cNvCxnSpPr/>
            <p:nvPr/>
          </p:nvCxnSpPr>
          <p:spPr>
            <a:xfrm flipV="1">
              <a:off x="3583832" y="1857561"/>
              <a:ext cx="1657461" cy="1"/>
            </a:xfrm>
            <a:prstGeom prst="straightConnector1">
              <a:avLst/>
            </a:prstGeom>
            <a:grpFill/>
            <a:ln w="2857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3" name="Google Shape;3577;p70"/>
            <p:cNvGrpSpPr/>
            <p:nvPr/>
          </p:nvGrpSpPr>
          <p:grpSpPr>
            <a:xfrm>
              <a:off x="3530532" y="1388093"/>
              <a:ext cx="472852" cy="563368"/>
              <a:chOff x="3530532" y="1388093"/>
              <a:chExt cx="472852" cy="563368"/>
            </a:xfrm>
            <a:grpFill/>
          </p:grpSpPr>
          <p:grpSp>
            <p:nvGrpSpPr>
              <p:cNvPr id="5" name="Google Shape;3578;p70"/>
              <p:cNvGrpSpPr/>
              <p:nvPr/>
            </p:nvGrpSpPr>
            <p:grpSpPr>
              <a:xfrm>
                <a:off x="3530532" y="1388093"/>
                <a:ext cx="472852" cy="462901"/>
                <a:chOff x="3530532" y="1388093"/>
                <a:chExt cx="472852" cy="462901"/>
              </a:xfrm>
              <a:grpFill/>
            </p:grpSpPr>
            <p:cxnSp>
              <p:nvCxnSpPr>
                <p:cNvPr id="72" name="Google Shape;3579;p70"/>
                <p:cNvCxnSpPr/>
                <p:nvPr/>
              </p:nvCxnSpPr>
              <p:spPr>
                <a:xfrm rot="10800000">
                  <a:off x="3681681" y="1559094"/>
                  <a:ext cx="0" cy="2919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3" name="Google Shape;3580;p70"/>
                <p:cNvSpPr/>
                <p:nvPr/>
              </p:nvSpPr>
              <p:spPr>
                <a:xfrm>
                  <a:off x="3530532" y="1388093"/>
                  <a:ext cx="472852" cy="2079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3581;p70"/>
              <p:cNvSpPr/>
              <p:nvPr/>
            </p:nvSpPr>
            <p:spPr>
              <a:xfrm>
                <a:off x="3573125" y="1763661"/>
                <a:ext cx="21547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dirty="0"/>
              </a:p>
            </p:txBody>
          </p:sp>
        </p:grpSp>
        <p:grpSp>
          <p:nvGrpSpPr>
            <p:cNvPr id="6" name="Google Shape;3582;p70"/>
            <p:cNvGrpSpPr/>
            <p:nvPr/>
          </p:nvGrpSpPr>
          <p:grpSpPr>
            <a:xfrm>
              <a:off x="3531877" y="1763716"/>
              <a:ext cx="566394" cy="540533"/>
              <a:chOff x="3531877" y="1763716"/>
              <a:chExt cx="566394" cy="540533"/>
            </a:xfrm>
            <a:grpFill/>
          </p:grpSpPr>
          <p:grpSp>
            <p:nvGrpSpPr>
              <p:cNvPr id="7" name="Google Shape;3583;p70"/>
              <p:cNvGrpSpPr/>
              <p:nvPr/>
            </p:nvGrpSpPr>
            <p:grpSpPr>
              <a:xfrm>
                <a:off x="3531877" y="1883072"/>
                <a:ext cx="566394" cy="421177"/>
                <a:chOff x="3531877" y="1883072"/>
                <a:chExt cx="566394" cy="421177"/>
              </a:xfrm>
              <a:grpFill/>
            </p:grpSpPr>
            <p:cxnSp>
              <p:nvCxnSpPr>
                <p:cNvPr id="68" name="Google Shape;3584;p70"/>
                <p:cNvCxnSpPr/>
                <p:nvPr/>
              </p:nvCxnSpPr>
              <p:spPr>
                <a:xfrm rot="10800000">
                  <a:off x="3968648" y="1883072"/>
                  <a:ext cx="0" cy="2919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9" name="Google Shape;3585;p70"/>
                <p:cNvSpPr/>
                <p:nvPr/>
              </p:nvSpPr>
              <p:spPr>
                <a:xfrm>
                  <a:off x="3531877" y="2103015"/>
                  <a:ext cx="566394" cy="20123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" name="Google Shape;3586;p70"/>
              <p:cNvSpPr/>
              <p:nvPr/>
            </p:nvSpPr>
            <p:spPr>
              <a:xfrm>
                <a:off x="3860913" y="1763716"/>
                <a:ext cx="21547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3587;p70"/>
            <p:cNvGrpSpPr/>
            <p:nvPr/>
          </p:nvGrpSpPr>
          <p:grpSpPr>
            <a:xfrm>
              <a:off x="4060665" y="1385916"/>
              <a:ext cx="443716" cy="565600"/>
              <a:chOff x="4060665" y="1385916"/>
              <a:chExt cx="443716" cy="565600"/>
            </a:xfrm>
            <a:grpFill/>
          </p:grpSpPr>
          <p:grpSp>
            <p:nvGrpSpPr>
              <p:cNvPr id="9" name="Google Shape;3588;p70"/>
              <p:cNvGrpSpPr/>
              <p:nvPr/>
            </p:nvGrpSpPr>
            <p:grpSpPr>
              <a:xfrm>
                <a:off x="4060665" y="1385916"/>
                <a:ext cx="443716" cy="495399"/>
                <a:chOff x="4060665" y="1385916"/>
                <a:chExt cx="443716" cy="495399"/>
              </a:xfrm>
              <a:grpFill/>
            </p:grpSpPr>
            <p:cxnSp>
              <p:nvCxnSpPr>
                <p:cNvPr id="64" name="Google Shape;3589;p70"/>
                <p:cNvCxnSpPr/>
                <p:nvPr/>
              </p:nvCxnSpPr>
              <p:spPr>
                <a:xfrm rot="10800000">
                  <a:off x="4250427" y="1589415"/>
                  <a:ext cx="0" cy="2919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5" name="Google Shape;3590;p70"/>
                <p:cNvSpPr/>
                <p:nvPr/>
              </p:nvSpPr>
              <p:spPr>
                <a:xfrm>
                  <a:off x="4060665" y="1385916"/>
                  <a:ext cx="443716" cy="2079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" name="Google Shape;3591;p70"/>
              <p:cNvSpPr/>
              <p:nvPr/>
            </p:nvSpPr>
            <p:spPr>
              <a:xfrm>
                <a:off x="4145613" y="1763716"/>
                <a:ext cx="21547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3592;p70"/>
            <p:cNvGrpSpPr/>
            <p:nvPr/>
          </p:nvGrpSpPr>
          <p:grpSpPr>
            <a:xfrm>
              <a:off x="4194085" y="1763661"/>
              <a:ext cx="589526" cy="540588"/>
              <a:chOff x="4194085" y="1763661"/>
              <a:chExt cx="589526" cy="540588"/>
            </a:xfrm>
            <a:grpFill/>
          </p:grpSpPr>
          <p:grpSp>
            <p:nvGrpSpPr>
              <p:cNvPr id="11" name="Google Shape;3593;p70"/>
              <p:cNvGrpSpPr/>
              <p:nvPr/>
            </p:nvGrpSpPr>
            <p:grpSpPr>
              <a:xfrm>
                <a:off x="4194085" y="1879537"/>
                <a:ext cx="589526" cy="424712"/>
                <a:chOff x="4194085" y="1879537"/>
                <a:chExt cx="589526" cy="424712"/>
              </a:xfrm>
              <a:grpFill/>
            </p:grpSpPr>
            <p:cxnSp>
              <p:nvCxnSpPr>
                <p:cNvPr id="60" name="Google Shape;3594;p70"/>
                <p:cNvCxnSpPr/>
                <p:nvPr/>
              </p:nvCxnSpPr>
              <p:spPr>
                <a:xfrm rot="10800000">
                  <a:off x="4541454" y="1879537"/>
                  <a:ext cx="0" cy="2940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1" name="Google Shape;3595;p70"/>
                <p:cNvSpPr/>
                <p:nvPr/>
              </p:nvSpPr>
              <p:spPr>
                <a:xfrm>
                  <a:off x="4194085" y="2103015"/>
                  <a:ext cx="589526" cy="20123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" name="Google Shape;3596;p70"/>
              <p:cNvSpPr/>
              <p:nvPr/>
            </p:nvSpPr>
            <p:spPr>
              <a:xfrm>
                <a:off x="4431472" y="1763661"/>
                <a:ext cx="21547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" name="Google Shape;3575;p70"/>
          <p:cNvGrpSpPr/>
          <p:nvPr/>
        </p:nvGrpSpPr>
        <p:grpSpPr>
          <a:xfrm>
            <a:off x="3402801" y="1632619"/>
            <a:ext cx="5534198" cy="4574276"/>
            <a:chOff x="3208795" y="1388093"/>
            <a:chExt cx="1698651" cy="918200"/>
          </a:xfrm>
          <a:solidFill>
            <a:schemeClr val="accent2">
              <a:lumMod val="40000"/>
              <a:lumOff val="60000"/>
            </a:schemeClr>
          </a:solidFill>
        </p:grpSpPr>
        <p:cxnSp>
          <p:nvCxnSpPr>
            <p:cNvPr id="119" name="Google Shape;3576;p70"/>
            <p:cNvCxnSpPr/>
            <p:nvPr/>
          </p:nvCxnSpPr>
          <p:spPr>
            <a:xfrm flipV="1">
              <a:off x="3583832" y="1857561"/>
              <a:ext cx="1323614" cy="1"/>
            </a:xfrm>
            <a:prstGeom prst="straightConnector1">
              <a:avLst/>
            </a:prstGeom>
            <a:grpFill/>
            <a:ln w="2857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13" name="Google Shape;3577;p70"/>
            <p:cNvGrpSpPr/>
            <p:nvPr/>
          </p:nvGrpSpPr>
          <p:grpSpPr>
            <a:xfrm>
              <a:off x="3208795" y="1388093"/>
              <a:ext cx="537207" cy="563368"/>
              <a:chOff x="3208795" y="1388093"/>
              <a:chExt cx="537207" cy="563368"/>
            </a:xfrm>
            <a:grpFill/>
          </p:grpSpPr>
          <p:grpSp>
            <p:nvGrpSpPr>
              <p:cNvPr id="14" name="Google Shape;3578;p70"/>
              <p:cNvGrpSpPr/>
              <p:nvPr/>
            </p:nvGrpSpPr>
            <p:grpSpPr>
              <a:xfrm>
                <a:off x="3208795" y="1388093"/>
                <a:ext cx="537207" cy="462901"/>
                <a:chOff x="3208795" y="1388093"/>
                <a:chExt cx="537207" cy="462901"/>
              </a:xfrm>
              <a:grpFill/>
            </p:grpSpPr>
            <p:cxnSp>
              <p:nvCxnSpPr>
                <p:cNvPr id="138" name="Google Shape;3579;p70"/>
                <p:cNvCxnSpPr/>
                <p:nvPr/>
              </p:nvCxnSpPr>
              <p:spPr>
                <a:xfrm rot="10800000">
                  <a:off x="3482930" y="1559094"/>
                  <a:ext cx="0" cy="2919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39" name="Google Shape;3580;p70"/>
                <p:cNvSpPr/>
                <p:nvPr/>
              </p:nvSpPr>
              <p:spPr>
                <a:xfrm>
                  <a:off x="3208795" y="1388093"/>
                  <a:ext cx="537207" cy="2079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7" name="Google Shape;3581;p70"/>
              <p:cNvSpPr/>
              <p:nvPr/>
            </p:nvSpPr>
            <p:spPr>
              <a:xfrm>
                <a:off x="3379318" y="1763661"/>
                <a:ext cx="21547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3582;p70"/>
            <p:cNvGrpSpPr/>
            <p:nvPr/>
          </p:nvGrpSpPr>
          <p:grpSpPr>
            <a:xfrm>
              <a:off x="3513358" y="1763661"/>
              <a:ext cx="566394" cy="540588"/>
              <a:chOff x="3513358" y="1763661"/>
              <a:chExt cx="566394" cy="540588"/>
            </a:xfrm>
            <a:grpFill/>
          </p:grpSpPr>
          <p:grpSp>
            <p:nvGrpSpPr>
              <p:cNvPr id="16" name="Google Shape;3583;p70"/>
              <p:cNvGrpSpPr/>
              <p:nvPr/>
            </p:nvGrpSpPr>
            <p:grpSpPr>
              <a:xfrm>
                <a:off x="3513358" y="1887713"/>
                <a:ext cx="566394" cy="416536"/>
                <a:chOff x="3513358" y="1887713"/>
                <a:chExt cx="566394" cy="416536"/>
              </a:xfrm>
              <a:grpFill/>
            </p:grpSpPr>
            <p:cxnSp>
              <p:nvCxnSpPr>
                <p:cNvPr id="134" name="Google Shape;3584;p70"/>
                <p:cNvCxnSpPr/>
                <p:nvPr/>
              </p:nvCxnSpPr>
              <p:spPr>
                <a:xfrm rot="10800000">
                  <a:off x="3784531" y="1887713"/>
                  <a:ext cx="0" cy="2919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35" name="Google Shape;3585;p70"/>
                <p:cNvSpPr/>
                <p:nvPr/>
              </p:nvSpPr>
              <p:spPr>
                <a:xfrm>
                  <a:off x="3513358" y="2103015"/>
                  <a:ext cx="566394" cy="20123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3586;p70"/>
              <p:cNvSpPr/>
              <p:nvPr/>
            </p:nvSpPr>
            <p:spPr>
              <a:xfrm>
                <a:off x="3676851" y="1763661"/>
                <a:ext cx="21547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3587;p70"/>
            <p:cNvGrpSpPr/>
            <p:nvPr/>
          </p:nvGrpSpPr>
          <p:grpSpPr>
            <a:xfrm>
              <a:off x="3797986" y="1388093"/>
              <a:ext cx="547893" cy="563368"/>
              <a:chOff x="3797986" y="1388093"/>
              <a:chExt cx="547893" cy="563368"/>
            </a:xfrm>
            <a:grpFill/>
          </p:grpSpPr>
          <p:grpSp>
            <p:nvGrpSpPr>
              <p:cNvPr id="18" name="Google Shape;3588;p70"/>
              <p:cNvGrpSpPr/>
              <p:nvPr/>
            </p:nvGrpSpPr>
            <p:grpSpPr>
              <a:xfrm>
                <a:off x="3797986" y="1388093"/>
                <a:ext cx="547893" cy="491445"/>
                <a:chOff x="3797986" y="1388093"/>
                <a:chExt cx="547893" cy="491445"/>
              </a:xfrm>
              <a:grpFill/>
            </p:grpSpPr>
            <p:cxnSp>
              <p:nvCxnSpPr>
                <p:cNvPr id="130" name="Google Shape;3589;p70"/>
                <p:cNvCxnSpPr/>
                <p:nvPr/>
              </p:nvCxnSpPr>
              <p:spPr>
                <a:xfrm rot="10800000">
                  <a:off x="4079752" y="1587638"/>
                  <a:ext cx="0" cy="2919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31" name="Google Shape;3590;p70"/>
                <p:cNvSpPr/>
                <p:nvPr/>
              </p:nvSpPr>
              <p:spPr>
                <a:xfrm>
                  <a:off x="3797986" y="1388093"/>
                  <a:ext cx="547893" cy="207992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9" name="Google Shape;3591;p70"/>
              <p:cNvSpPr/>
              <p:nvPr/>
            </p:nvSpPr>
            <p:spPr>
              <a:xfrm>
                <a:off x="3979868" y="1763661"/>
                <a:ext cx="21547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3592;p70"/>
            <p:cNvGrpSpPr/>
            <p:nvPr/>
          </p:nvGrpSpPr>
          <p:grpSpPr>
            <a:xfrm>
              <a:off x="4163837" y="1766387"/>
              <a:ext cx="589526" cy="539906"/>
              <a:chOff x="4163837" y="1766387"/>
              <a:chExt cx="589526" cy="539906"/>
            </a:xfrm>
            <a:grpFill/>
          </p:grpSpPr>
          <p:grpSp>
            <p:nvGrpSpPr>
              <p:cNvPr id="20" name="Google Shape;3593;p70"/>
              <p:cNvGrpSpPr/>
              <p:nvPr/>
            </p:nvGrpSpPr>
            <p:grpSpPr>
              <a:xfrm>
                <a:off x="4163837" y="1912139"/>
                <a:ext cx="589526" cy="394154"/>
                <a:chOff x="4163837" y="1912139"/>
                <a:chExt cx="589526" cy="394154"/>
              </a:xfrm>
              <a:grpFill/>
            </p:grpSpPr>
            <p:cxnSp>
              <p:nvCxnSpPr>
                <p:cNvPr id="126" name="Google Shape;3594;p70"/>
                <p:cNvCxnSpPr/>
                <p:nvPr/>
              </p:nvCxnSpPr>
              <p:spPr>
                <a:xfrm rot="10800000">
                  <a:off x="4388121" y="1912139"/>
                  <a:ext cx="0" cy="294000"/>
                </a:xfrm>
                <a:prstGeom prst="straightConnector1">
                  <a:avLst/>
                </a:prstGeom>
                <a:grpFill/>
                <a:ln w="28575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27" name="Google Shape;3595;p70"/>
                <p:cNvSpPr/>
                <p:nvPr/>
              </p:nvSpPr>
              <p:spPr>
                <a:xfrm>
                  <a:off x="4163837" y="2105059"/>
                  <a:ext cx="589526" cy="20123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5" name="Google Shape;3596;p70"/>
              <p:cNvSpPr/>
              <p:nvPr/>
            </p:nvSpPr>
            <p:spPr>
              <a:xfrm>
                <a:off x="4282246" y="1766387"/>
                <a:ext cx="215470" cy="1878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7" name="Прямоугольник 546"/>
          <p:cNvSpPr/>
          <p:nvPr/>
        </p:nvSpPr>
        <p:spPr>
          <a:xfrm>
            <a:off x="1203940" y="378102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267224" y="377981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2015</a:t>
            </a:r>
          </a:p>
        </p:txBody>
      </p:sp>
      <p:sp>
        <p:nvSpPr>
          <p:cNvPr id="549" name="Прямоугольник 548"/>
          <p:cNvSpPr/>
          <p:nvPr/>
        </p:nvSpPr>
        <p:spPr>
          <a:xfrm>
            <a:off x="2139925" y="377980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552" name="Прямоугольник 551"/>
          <p:cNvSpPr/>
          <p:nvPr/>
        </p:nvSpPr>
        <p:spPr>
          <a:xfrm>
            <a:off x="2971800" y="3779806"/>
            <a:ext cx="685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2018</a:t>
            </a:r>
            <a:endParaRPr lang="ru-RU" dirty="0"/>
          </a:p>
        </p:txBody>
      </p:sp>
      <p:sp>
        <p:nvSpPr>
          <p:cNvPr id="553" name="Прямоугольник 552"/>
          <p:cNvSpPr/>
          <p:nvPr/>
        </p:nvSpPr>
        <p:spPr>
          <a:xfrm>
            <a:off x="4044850" y="377980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554" name="Прямоугольник 553"/>
          <p:cNvSpPr/>
          <p:nvPr/>
        </p:nvSpPr>
        <p:spPr>
          <a:xfrm>
            <a:off x="4988203" y="3636948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2019-</a:t>
            </a:r>
          </a:p>
          <a:p>
            <a:pPr lvl="0"/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555" name="Прямоугольник 554"/>
          <p:cNvSpPr/>
          <p:nvPr/>
        </p:nvSpPr>
        <p:spPr>
          <a:xfrm>
            <a:off x="5988835" y="377980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556" name="Прямоугольник 555"/>
          <p:cNvSpPr/>
          <p:nvPr/>
        </p:nvSpPr>
        <p:spPr>
          <a:xfrm>
            <a:off x="6953935" y="377980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557" name="Прямоугольник 556"/>
          <p:cNvSpPr/>
          <p:nvPr/>
        </p:nvSpPr>
        <p:spPr>
          <a:xfrm>
            <a:off x="138706" y="1935286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Возрождение»</a:t>
            </a:r>
            <a:endParaRPr lang="ru-RU" sz="1100" dirty="0"/>
          </a:p>
        </p:txBody>
      </p:sp>
      <p:sp>
        <p:nvSpPr>
          <p:cNvPr id="558" name="Прямоугольник 557"/>
          <p:cNvSpPr/>
          <p:nvPr/>
        </p:nvSpPr>
        <p:spPr>
          <a:xfrm>
            <a:off x="226776" y="5360231"/>
            <a:ext cx="1602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0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Семья – основа</a:t>
            </a:r>
          </a:p>
          <a:p>
            <a:r>
              <a:rPr lang="ru-RU" sz="10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судьбы человека» </a:t>
            </a:r>
            <a:endParaRPr lang="ru-RU" sz="1000" dirty="0"/>
          </a:p>
        </p:txBody>
      </p:sp>
      <p:sp>
        <p:nvSpPr>
          <p:cNvPr id="559" name="Прямоугольник 558"/>
          <p:cNvSpPr/>
          <p:nvPr/>
        </p:nvSpPr>
        <p:spPr>
          <a:xfrm>
            <a:off x="1814263" y="1935286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Рейд здоровья» </a:t>
            </a:r>
            <a:endParaRPr lang="ru-RU" sz="1100" dirty="0"/>
          </a:p>
        </p:txBody>
      </p:sp>
      <p:sp>
        <p:nvSpPr>
          <p:cNvPr id="560" name="Прямоугольник 559"/>
          <p:cNvSpPr/>
          <p:nvPr/>
        </p:nvSpPr>
        <p:spPr>
          <a:xfrm>
            <a:off x="2470471" y="5514045"/>
            <a:ext cx="11689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«Живи здорово!» </a:t>
            </a:r>
            <a:endParaRPr lang="ru-RU" sz="1000" dirty="0"/>
          </a:p>
        </p:txBody>
      </p:sp>
      <p:sp>
        <p:nvSpPr>
          <p:cNvPr id="561" name="Прямоугольник 560"/>
          <p:cNvSpPr/>
          <p:nvPr/>
        </p:nvSpPr>
        <p:spPr>
          <a:xfrm>
            <a:off x="3438690" y="1666367"/>
            <a:ext cx="178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Мужской формат</a:t>
            </a:r>
            <a:r>
              <a:rPr lang="ru-RU" sz="11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</a:t>
            </a:r>
            <a:endParaRPr lang="ru-RU" sz="1100" dirty="0"/>
          </a:p>
        </p:txBody>
      </p:sp>
      <p:sp>
        <p:nvSpPr>
          <p:cNvPr id="562" name="Прямоугольник 561"/>
          <p:cNvSpPr/>
          <p:nvPr/>
        </p:nvSpPr>
        <p:spPr>
          <a:xfrm>
            <a:off x="3402801" y="1953725"/>
            <a:ext cx="150073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ДКТ профилактика </a:t>
            </a:r>
            <a:endParaRPr lang="ru-RU" sz="1100" dirty="0" smtClean="0">
              <a:solidFill>
                <a:srgbClr val="28282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ВИЧ/СПИДа</a:t>
            </a:r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100" dirty="0"/>
          </a:p>
        </p:txBody>
      </p:sp>
      <p:sp>
        <p:nvSpPr>
          <p:cNvPr id="563" name="Прямоугольник 562"/>
          <p:cNvSpPr/>
          <p:nvPr/>
        </p:nvSpPr>
        <p:spPr>
          <a:xfrm>
            <a:off x="4828412" y="5506521"/>
            <a:ext cx="8643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«Твой мир» </a:t>
            </a:r>
            <a:endParaRPr lang="ru-RU" sz="1000" dirty="0"/>
          </a:p>
        </p:txBody>
      </p:sp>
      <p:sp>
        <p:nvSpPr>
          <p:cNvPr id="564" name="Прямоугольник 563"/>
          <p:cNvSpPr/>
          <p:nvPr/>
        </p:nvSpPr>
        <p:spPr>
          <a:xfrm>
            <a:off x="5403005" y="1677056"/>
            <a:ext cx="1358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Равное </a:t>
            </a:r>
            <a:endParaRPr lang="ru-RU" sz="1100" dirty="0" smtClean="0">
              <a:solidFill>
                <a:srgbClr val="28282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консультирование </a:t>
            </a:r>
          </a:p>
          <a:p>
            <a:pPr algn="ctr"/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err="1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Оnline</a:t>
            </a:r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100" dirty="0"/>
          </a:p>
        </p:txBody>
      </p:sp>
      <p:sp>
        <p:nvSpPr>
          <p:cNvPr id="565" name="Прямоугольник 564"/>
          <p:cNvSpPr/>
          <p:nvPr/>
        </p:nvSpPr>
        <p:spPr>
          <a:xfrm>
            <a:off x="6798643" y="5370415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«Ответственное </a:t>
            </a:r>
            <a:endParaRPr lang="ru-RU" sz="1000" dirty="0" smtClean="0">
              <a:solidFill>
                <a:srgbClr val="282828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0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1000" dirty="0" err="1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родительство</a:t>
            </a:r>
            <a:r>
              <a:rPr lang="ru-RU" sz="10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1000" dirty="0"/>
          </a:p>
        </p:txBody>
      </p:sp>
      <p:sp>
        <p:nvSpPr>
          <p:cNvPr id="74" name="Google Shape;3596;p70"/>
          <p:cNvSpPr/>
          <p:nvPr/>
        </p:nvSpPr>
        <p:spPr>
          <a:xfrm>
            <a:off x="7881084" y="3517199"/>
            <a:ext cx="702000" cy="935580"/>
          </a:xfrm>
          <a:prstGeom prst="ellipse">
            <a:avLst/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3590;p70"/>
          <p:cNvSpPr/>
          <p:nvPr/>
        </p:nvSpPr>
        <p:spPr>
          <a:xfrm>
            <a:off x="7276781" y="1646203"/>
            <a:ext cx="1445625" cy="10361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Прямоугольник 79"/>
          <p:cNvSpPr/>
          <p:nvPr/>
        </p:nvSpPr>
        <p:spPr>
          <a:xfrm>
            <a:off x="7911323" y="3659307"/>
            <a:ext cx="72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2022-</a:t>
            </a:r>
          </a:p>
          <a:p>
            <a:pPr lvl="0"/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7233300" y="1801963"/>
            <a:ext cx="158421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«Женское</a:t>
            </a:r>
          </a:p>
          <a:p>
            <a:pPr algn="ctr"/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100" dirty="0" smtClean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здоровье юных» </a:t>
            </a:r>
          </a:p>
          <a:p>
            <a:r>
              <a:rPr lang="ru-RU" sz="1100" dirty="0">
                <a:solidFill>
                  <a:srgbClr val="2828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100" dirty="0"/>
          </a:p>
        </p:txBody>
      </p:sp>
      <p:sp>
        <p:nvSpPr>
          <p:cNvPr id="77" name="Google Shape;513;p41"/>
          <p:cNvSpPr txBox="1">
            <a:spLocks noGrp="1"/>
          </p:cNvSpPr>
          <p:nvPr>
            <p:ph type="subTitle" idx="1"/>
          </p:nvPr>
        </p:nvSpPr>
        <p:spPr>
          <a:xfrm>
            <a:off x="661319" y="0"/>
            <a:ext cx="2694624" cy="1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ctr"/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В настоящее время у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ЦОРЗП Донецкого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Республиканского Центра Охраны Материнства и Детства </a:t>
            </a:r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МЗ ДНР РФ </a:t>
            </a:r>
          </a:p>
          <a:p>
            <a:pPr indent="0" algn="ctr"/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есть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необходимые ресурсы – специалисты, добровольцы, партнерские связи, помещения, типографская продукция профилактической направленности, </a:t>
            </a:r>
            <a:endParaRPr lang="ru-RU" sz="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ctr"/>
            <a:r>
              <a:rPr lang="ru-RU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опыт </a:t>
            </a:r>
            <a:r>
              <a:rPr lang="ru-RU" sz="800" dirty="0">
                <a:latin typeface="Calibri" panose="020F0502020204030204" pitchFamily="34" charset="0"/>
                <a:cs typeface="Calibri" panose="020F0502020204030204" pitchFamily="34" charset="0"/>
              </a:rPr>
              <a:t>работы</a:t>
            </a:r>
            <a:r>
              <a:rPr lang="ru-RU" sz="800" dirty="0">
                <a:latin typeface="Bahnschrift" panose="020B0502040204020203" pitchFamily="34" charset="0"/>
              </a:rPr>
              <a:t>.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805518" y="1"/>
            <a:ext cx="53384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/>
            <a:r>
              <a:rPr lang="ru-RU" sz="1000" dirty="0" smtClean="0">
                <a:solidFill>
                  <a:schemeClr val="dk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Целенаправленная работа ЦОРЗП  ДРПЦ ИМ.ПРОФ.В.К. ЧАЙКИ по  укреплению репродуктивного здоровья подростков, в том числе, </a:t>
            </a:r>
          </a:p>
          <a:p>
            <a:pPr indent="0" algn="ctr"/>
            <a:r>
              <a:rPr lang="ru-RU" sz="1000" dirty="0" smtClean="0">
                <a:solidFill>
                  <a:schemeClr val="dk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планирующих беременность, беременных, рожениц и родильниц</a:t>
            </a:r>
          </a:p>
          <a:p>
            <a:pPr indent="0" algn="ctr"/>
            <a:r>
              <a:rPr lang="ru-RU" sz="1000" dirty="0" smtClean="0">
                <a:solidFill>
                  <a:schemeClr val="dk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Донецкой Народной Республики, на основе гуманности и любви </a:t>
            </a:r>
          </a:p>
          <a:p>
            <a:pPr indent="0" algn="ctr"/>
            <a:r>
              <a:rPr lang="ru-RU" sz="1000" dirty="0" smtClean="0">
                <a:solidFill>
                  <a:schemeClr val="dk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к женщине и ребенку был разработан и реализован добровольческий проект</a:t>
            </a:r>
          </a:p>
          <a:p>
            <a:pPr indent="0" algn="ctr"/>
            <a:r>
              <a:rPr lang="ru-RU" sz="1000" dirty="0" smtClean="0">
                <a:solidFill>
                  <a:schemeClr val="dk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 «Женское здоровье юных» под девизом: </a:t>
            </a:r>
          </a:p>
          <a:p>
            <a:pPr indent="0" algn="ctr"/>
            <a:r>
              <a:rPr lang="ru-RU" sz="1000" dirty="0" smtClean="0">
                <a:solidFill>
                  <a:schemeClr val="dk1"/>
                </a:solidFill>
                <a:latin typeface="Calibri" panose="020F0502020204030204" pitchFamily="34" charset="0"/>
                <a:ea typeface="Didact Gothic"/>
                <a:cs typeface="Calibri" panose="020F0502020204030204" pitchFamily="34" charset="0"/>
                <a:sym typeface="Didact Gothic"/>
              </a:rPr>
              <a:t>«Юная сможет быть здоровой, быть заботливой мамой, быть образованной!»</a:t>
            </a:r>
            <a:endParaRPr lang="ru-RU" sz="1000" dirty="0">
              <a:solidFill>
                <a:schemeClr val="dk1"/>
              </a:solidFill>
              <a:latin typeface="Calibri" panose="020F0502020204030204" pitchFamily="34" charset="0"/>
              <a:ea typeface="Didact Gothic"/>
              <a:cs typeface="Calibri" panose="020F0502020204030204" pitchFamily="34" charset="0"/>
              <a:sym typeface="Didact Gothic"/>
            </a:endParaRPr>
          </a:p>
        </p:txBody>
      </p:sp>
      <p:pic>
        <p:nvPicPr>
          <p:cNvPr id="79" name="Google Shape;515;p4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8235" y="340659"/>
            <a:ext cx="1038614" cy="1057836"/>
          </a:xfrm>
          <a:prstGeom prst="ellipse">
            <a:avLst/>
          </a:prstGeom>
          <a:noFill/>
          <a:ln>
            <a:noFill/>
          </a:ln>
          <a:effectLst>
            <a:softEdge rad="88900"/>
          </a:effectLst>
        </p:spPr>
      </p:pic>
      <p:pic>
        <p:nvPicPr>
          <p:cNvPr id="82" name="Google Shape;515;p4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89089"/>
            <a:ext cx="1102937" cy="1191548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83" name="Google Shape;515;p4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725271"/>
            <a:ext cx="703731" cy="812164"/>
          </a:xfrm>
          <a:prstGeom prst="ellipse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84" name="Google Shape;515;p4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0495" y="4328203"/>
            <a:ext cx="843300" cy="929598"/>
          </a:xfrm>
          <a:prstGeom prst="ellipse">
            <a:avLst/>
          </a:prstGeom>
          <a:noFill/>
          <a:ln>
            <a:noFill/>
          </a:ln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xmlns="" val="4475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1"/>
          <p:cNvSpPr/>
          <p:nvPr/>
        </p:nvSpPr>
        <p:spPr>
          <a:xfrm>
            <a:off x="4889000" y="-330780"/>
            <a:ext cx="4695300" cy="62604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1"/>
          <p:cNvSpPr txBox="1">
            <a:spLocks noGrp="1"/>
          </p:cNvSpPr>
          <p:nvPr>
            <p:ph type="subTitle" idx="1"/>
          </p:nvPr>
        </p:nvSpPr>
        <p:spPr>
          <a:xfrm>
            <a:off x="-381288" y="1127823"/>
            <a:ext cx="5367958" cy="809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Налажены межведомственные связи в профилактической работе с подростками и повысился уровень знаний и навыков специалистов в совершенствовании и поддержке пропаганды практик здорового образа жизни и сбережения женского здоровья подростков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Разработанный в рамках Проекта Алгоритм «Юная мама» по комплексной помощи несовершеннолетним беременным, который отработан в Донецком Республиканском Центре Охраны материнства и детства лег в основу республиканского Приказа МЗ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ДНР № 178 от 28.01.2022 «Об организации оказания акушерско-гинекологической медицинской помощи несовершеннолетним, беременным, роженицам и родильницам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»,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«с целью обеспечения мероприятий по оказанию высококвалифицированной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комплексной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медицинской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помощи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данной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категории».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Утвержденный </a:t>
            </a: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Алгоритм «Юная мама</a:t>
            </a: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позволил время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беременности использовать для помощи в формировании чувства материнства у несовершеннолетней, как необходимого элемента вынашивания, подготовки к родам, вскармливания ребенка, его заботливого воспитания. 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515;p4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2353" y="914399"/>
            <a:ext cx="2125256" cy="2063395"/>
          </a:xfrm>
          <a:prstGeom prst="ellipse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10" name="Google Shape;515;p4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638" y="1415133"/>
            <a:ext cx="2507342" cy="2090067"/>
          </a:xfrm>
          <a:prstGeom prst="ellipse">
            <a:avLst/>
          </a:prstGeom>
          <a:noFill/>
          <a:ln>
            <a:noFill/>
          </a:ln>
          <a:effectLst>
            <a:softEdge rad="88900"/>
          </a:effectLst>
        </p:spPr>
      </p:pic>
      <p:pic>
        <p:nvPicPr>
          <p:cNvPr id="11" name="Google Shape;515;p41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38" t="1471" r="4724" b="-4248"/>
          <a:stretch/>
        </p:blipFill>
        <p:spPr>
          <a:xfrm>
            <a:off x="7495618" y="4543424"/>
            <a:ext cx="1757362" cy="2314576"/>
          </a:xfrm>
          <a:prstGeom prst="ellipse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9" name="Google Shape;418;p38"/>
          <p:cNvSpPr txBox="1">
            <a:spLocks noGrp="1"/>
          </p:cNvSpPr>
          <p:nvPr>
            <p:ph type="title"/>
          </p:nvPr>
        </p:nvSpPr>
        <p:spPr>
          <a:xfrm>
            <a:off x="-1209798" y="16721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ИТОГИ ПРОЕКТА</a:t>
            </a:r>
            <a:endParaRPr dirty="0"/>
          </a:p>
        </p:txBody>
      </p:sp>
      <p:cxnSp>
        <p:nvCxnSpPr>
          <p:cNvPr id="12" name="Google Shape;407;p37"/>
          <p:cNvCxnSpPr/>
          <p:nvPr/>
        </p:nvCxnSpPr>
        <p:spPr>
          <a:xfrm flipV="1">
            <a:off x="509793" y="786244"/>
            <a:ext cx="4264818" cy="1904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515;p41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99" t="25291" r="36247" b="11068"/>
          <a:stretch/>
        </p:blipFill>
        <p:spPr>
          <a:xfrm>
            <a:off x="5314286" y="2456321"/>
            <a:ext cx="1552005" cy="2317507"/>
          </a:xfrm>
          <a:prstGeom prst="ellipse">
            <a:avLst/>
          </a:prstGeom>
          <a:noFill/>
          <a:ln>
            <a:noFill/>
          </a:ln>
          <a:effectLst>
            <a:softEdge rad="88900"/>
          </a:effectLst>
        </p:spPr>
      </p:pic>
      <p:pic>
        <p:nvPicPr>
          <p:cNvPr id="15" name="Google Shape;515;p41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97" t="11699" r="35032" b="35291"/>
          <a:stretch/>
        </p:blipFill>
        <p:spPr>
          <a:xfrm>
            <a:off x="5453549" y="4159247"/>
            <a:ext cx="2081306" cy="2907821"/>
          </a:xfrm>
          <a:prstGeom prst="ellipse">
            <a:avLst/>
          </a:prstGeom>
          <a:noFill/>
          <a:ln>
            <a:noFill/>
          </a:ln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xmlns="" val="35928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1"/>
          <p:cNvSpPr txBox="1">
            <a:spLocks noGrp="1"/>
          </p:cNvSpPr>
          <p:nvPr>
            <p:ph type="subTitle" idx="1"/>
          </p:nvPr>
        </p:nvSpPr>
        <p:spPr>
          <a:xfrm>
            <a:off x="127592" y="0"/>
            <a:ext cx="3515495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just"/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результат: </a:t>
            </a:r>
          </a:p>
          <a:p>
            <a:pPr marL="628650" indent="-171450" algn="just"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53,7 %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случаях девушками-подростками с нежеланной беременностью было принято положительное решение в отношении рождения ребенка, что подтверждает важность </a:t>
            </a:r>
            <a:r>
              <a:rPr lang="ru-RU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доабортного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консультирования специалистами ЦОРЗП;</a:t>
            </a:r>
          </a:p>
          <a:p>
            <a:pPr marL="6286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удельный вес абортов у впервые беременных девушек 15−17 лет в 2023 г. в Республике составил 1,97 на 1000, что </a:t>
            </a:r>
            <a:r>
              <a:rPr lang="ru-RU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1,2 раза ниже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чем в 2015г., но по прежнему остается высоким и подтверждает необходимость усиления профилактической работы в данном направлении.</a:t>
            </a:r>
          </a:p>
          <a:p>
            <a:pPr indent="0" algn="just"/>
            <a:endParaRPr lang="ru-RU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/>
            <a:endParaRPr lang="ru-RU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/>
            <a:endParaRPr lang="ru-RU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/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профильных стационарах Донецкой Народной Республики за 2022г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269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а за 2023г. 311 </a:t>
            </a:r>
            <a:r>
              <a:rPr lang="ru-RU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девушки-подросткастали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мамами, из них каждая вторая </a:t>
            </a:r>
            <a:r>
              <a:rPr lang="ru-RU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родоразрешена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 в Республиканском 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Перинатальном Центре  им. проф. ВК Чайки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в условиях родильных залов «Юная мама». </a:t>
            </a:r>
            <a:endParaRPr lang="ru-RU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/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Беременность у девушки-подростка - это непростой период в жизни, во время которого она более остро ощущает социальное и психологическое давление, связанное ни только с физиологической перестройкой организма, но и с изменением социального статуса, отношений в семье, обострением возможных психологических проблем, особенно если беременность </a:t>
            </a:r>
            <a:r>
              <a:rPr lang="ru-RU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непланируемая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Поэтому компетентная, комплексная поддержка становится важной необходимостью. </a:t>
            </a:r>
          </a:p>
          <a:p>
            <a:pPr algn="just"/>
            <a:endParaRPr lang="ru-RU" sz="1200" dirty="0" smtClean="0">
              <a:latin typeface="Bahnschrift" panose="020B0502040204020203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894" y="1799929"/>
            <a:ext cx="804175" cy="10820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1" t="3121" r="1583" b="23827"/>
          <a:stretch/>
        </p:blipFill>
        <p:spPr>
          <a:xfrm>
            <a:off x="3996155" y="723156"/>
            <a:ext cx="824040" cy="1087043"/>
          </a:xfrm>
          <a:prstGeom prst="ellipse">
            <a:avLst/>
          </a:prstGeom>
          <a:noFill/>
          <a:ln>
            <a:noFill/>
          </a:ln>
          <a:effectLst>
            <a:softEdge rad="1016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228600"/>
            <a:ext cx="435428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/>
            <a:r>
              <a:rPr lang="ru-RU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данный момент в рамках Проекта проведены организационные и профилактические мероприятия для несовершеннолетних на территории Донецкой Народной Республики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ru-RU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/>
            <a:endParaRPr lang="ru-RU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/>
            <a:endParaRPr lang="ru-RU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ru-RU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онлайн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интерактивных лекций</a:t>
            </a:r>
          </a:p>
          <a:p>
            <a:pPr marL="6286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20 </a:t>
            </a:r>
            <a:r>
              <a:rPr lang="ru-RU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офлайн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открытых групповых занятий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280 индивидуальных консультаций беременных девушек-подростков специалистами (кафедральные сотрудники, психолог, священник, юрист, социальный работник, педагог)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Профилактические </a:t>
            </a:r>
            <a:r>
              <a:rPr lang="ru-RU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квизы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; мероприятия, посвященные «Всероссийскому дню беременных», «Всемирному Дню любви, семьи и верности», «Всемирному Дню контрацепции», «Профилактики ВПЧ», «Борьбе со </a:t>
            </a:r>
            <a:r>
              <a:rPr lang="ru-RU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СПИДом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», выставка рисунков детей из СПБ пациентам ЦОРЗП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Подготовлено 14 добровольцев из числа студентов медиков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Публикация в научном издании («Комплексная помощь несовершеннолетним: поддержка естественного стремления к материнству» журнал «Медико-социальные проблемы семьи» №3) и доклады с результатами реализации Проекта в рамках научно-практических конференций с международным участием (</a:t>
            </a:r>
            <a:r>
              <a:rPr lang="ru-RU" sz="1000" dirty="0" smtClean="0">
                <a:hlinkClick r:id="rId5"/>
              </a:rPr>
              <a:t>http://nii_rzdpm.dnmu.ru/?page_id=4837</a:t>
            </a:r>
            <a:r>
              <a:rPr lang="ru-RU" sz="1000" dirty="0" smtClean="0"/>
              <a:t>; 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https://dnmu.ru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стал победителем в конкурсе проектов в номинации «Мы за здоровое будущее!» (РФ, СПб декабрь 2023г)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тематические видео-передачи на Республиканском телеканалах ОПЛОТ, ЮНИОН</a:t>
            </a:r>
            <a:r>
              <a:rPr lang="en-US" sz="1000" u="sng" dirty="0" smtClean="0">
                <a:hlinkClick r:id="rId7"/>
              </a:rPr>
              <a:t> https://vk.com/video-186145030_456268980?access_key=a4334fffa17ee515e9</a:t>
            </a:r>
            <a:endParaRPr lang="ru-RU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Все девушки-подростки продолжили образование в дистанционном режиме, находясь в стационаре, под патронатом педагогов-добровольцев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Налажена связь с ОО по обеспечению гуманитарной помощью подростков, в сложной жизненной ситуации</a:t>
            </a:r>
          </a:p>
          <a:p>
            <a:pPr marL="742950" indent="-2857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Общий охват подростков в ходе Проекта -  уже более </a:t>
            </a:r>
            <a:r>
              <a:rPr lang="ru-RU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1200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человек</a:t>
            </a:r>
          </a:p>
        </p:txBody>
      </p:sp>
      <p:pic>
        <p:nvPicPr>
          <p:cNvPr id="7" name="Google Shape;515;p41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060" y="2960915"/>
            <a:ext cx="1591334" cy="1626596"/>
          </a:xfrm>
          <a:prstGeom prst="ellipse">
            <a:avLst/>
          </a:prstGeom>
          <a:noFill/>
          <a:ln>
            <a:noFill/>
          </a:ln>
          <a:effectLst>
            <a:softEdge rad="88900"/>
          </a:effectLst>
        </p:spPr>
      </p:pic>
      <p:pic>
        <p:nvPicPr>
          <p:cNvPr id="8" name="Google Shape;515;p41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773" t="-10242" r="-12011" b="-7278"/>
          <a:stretch/>
        </p:blipFill>
        <p:spPr>
          <a:xfrm>
            <a:off x="3816219" y="4423955"/>
            <a:ext cx="1173792" cy="1224568"/>
          </a:xfrm>
          <a:prstGeom prst="ellipse">
            <a:avLst/>
          </a:prstGeom>
          <a:noFill/>
          <a:ln>
            <a:noFill/>
          </a:ln>
          <a:effectLst>
            <a:softEdge rad="88900"/>
          </a:effectLst>
        </p:spPr>
      </p:pic>
      <p:pic>
        <p:nvPicPr>
          <p:cNvPr id="9" name="Google Shape;515;p41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297" y="5486175"/>
            <a:ext cx="859087" cy="1162819"/>
          </a:xfrm>
          <a:prstGeom prst="ellipse">
            <a:avLst/>
          </a:prstGeom>
          <a:noFill/>
          <a:ln>
            <a:noFill/>
          </a:ln>
          <a:effectLst>
            <a:softEdge rad="889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5"/>
          <p:cNvSpPr txBox="1">
            <a:spLocks noGrp="1"/>
          </p:cNvSpPr>
          <p:nvPr>
            <p:ph type="title"/>
          </p:nvPr>
        </p:nvSpPr>
        <p:spPr>
          <a:xfrm>
            <a:off x="1253630" y="0"/>
            <a:ext cx="6367800" cy="2976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/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ряда взаимосвязанных мероприятий в рамках Проекта для девушек-подростков, в том числе, планирующих беременность, в период беременности и подготовки к родам не только помогло справиться с возникшими жизненными проблемами, восстановить свое психоэмоциональное состояние, избежать страха родов, но и в целом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способствовало профилактике раннего сиротства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за счет того, что при поддержке медиков и государства юная мама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приняла решение выносить, с заботой вскармливать и правильно ухаживать за ребенком, при этом продолжая </a:t>
            </a:r>
            <a:r>
              <a:rPr lang="ru-RU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получать образование.</a:t>
            </a:r>
            <a:br>
              <a:rPr lang="ru-RU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Возможность принять участие в групповых мероприятиях (курсах) была предоставлена не только самим девушкам-подросткам но и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членам их семей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 – того окружения, которое оказывает сильное влияние на моральное состояние и здоровье.</a:t>
            </a:r>
          </a:p>
        </p:txBody>
      </p:sp>
      <p:sp>
        <p:nvSpPr>
          <p:cNvPr id="557" name="Google Shape;557;p45"/>
          <p:cNvSpPr/>
          <p:nvPr/>
        </p:nvSpPr>
        <p:spPr>
          <a:xfrm>
            <a:off x="7869727" y="-1573592"/>
            <a:ext cx="2820900" cy="37612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418;p38"/>
          <p:cNvSpPr txBox="1">
            <a:spLocks/>
          </p:cNvSpPr>
          <p:nvPr/>
        </p:nvSpPr>
        <p:spPr>
          <a:xfrm>
            <a:off x="832355" y="2588377"/>
            <a:ext cx="770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na Nova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na Nova"/>
                <a:ea typeface="Bona Nova"/>
                <a:cs typeface="Bona Nova"/>
                <a:sym typeface="Bona Nova"/>
              </a:rPr>
              <a:t>ПЛАН ПРОЕКТА НА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ahnschrift Light Condensed" panose="020B0502040204020203" pitchFamily="34" charset="0"/>
                <a:ea typeface="Bona Nova"/>
                <a:cs typeface="Bona Nova"/>
                <a:sym typeface="Bona Nova"/>
              </a:rPr>
              <a:t>2024-2026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na Nova"/>
                <a:ea typeface="Bona Nova"/>
                <a:cs typeface="Bona Nova"/>
                <a:sym typeface="Bona Nova"/>
              </a:rPr>
              <a:t>ГГ.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na Nova"/>
              <a:ea typeface="Bona Nova"/>
              <a:cs typeface="Bona Nova"/>
              <a:sym typeface="Bona Nova"/>
            </a:endParaRPr>
          </a:p>
        </p:txBody>
      </p:sp>
      <p:sp>
        <p:nvSpPr>
          <p:cNvPr id="5" name="Google Shape;420;p38"/>
          <p:cNvSpPr txBox="1">
            <a:spLocks/>
          </p:cNvSpPr>
          <p:nvPr/>
        </p:nvSpPr>
        <p:spPr>
          <a:xfrm>
            <a:off x="730776" y="3003692"/>
            <a:ext cx="7391248" cy="8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Формирование и сплочение профессионального сообщества на основе межведомственной связи в работе с несовершеннолетними, в том числе, беременными и роженицами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на территории четырех субъектов РФ (Донецкая Народная Республика, Луганская Народная Республика, Херсонская область и Запорожская область)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по пропаганде практик здорового образа жизни и сбережения женского здоровья подростков. 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Google Shape;412;p38"/>
          <p:cNvSpPr/>
          <p:nvPr/>
        </p:nvSpPr>
        <p:spPr>
          <a:xfrm>
            <a:off x="296651" y="3191435"/>
            <a:ext cx="362254" cy="578589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3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5869;p76"/>
          <p:cNvGrpSpPr/>
          <p:nvPr/>
        </p:nvGrpSpPr>
        <p:grpSpPr>
          <a:xfrm>
            <a:off x="364914" y="3263151"/>
            <a:ext cx="240205" cy="342484"/>
            <a:chOff x="-61784125" y="3377700"/>
            <a:chExt cx="316650" cy="317450"/>
          </a:xfrm>
          <a:solidFill>
            <a:schemeClr val="tx1"/>
          </a:solidFill>
        </p:grpSpPr>
        <p:sp>
          <p:nvSpPr>
            <p:cNvPr id="8" name="Google Shape;5870;p76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871;p76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72;p76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73;p76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74;p76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75;p76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876;p76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413;p38"/>
          <p:cNvSpPr/>
          <p:nvPr/>
        </p:nvSpPr>
        <p:spPr>
          <a:xfrm>
            <a:off x="269758" y="6042212"/>
            <a:ext cx="416042" cy="537883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3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13;p38"/>
          <p:cNvSpPr/>
          <p:nvPr/>
        </p:nvSpPr>
        <p:spPr>
          <a:xfrm>
            <a:off x="247346" y="5091954"/>
            <a:ext cx="478796" cy="535341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3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413;p38"/>
          <p:cNvSpPr/>
          <p:nvPr/>
        </p:nvSpPr>
        <p:spPr>
          <a:xfrm>
            <a:off x="265275" y="4500284"/>
            <a:ext cx="460866" cy="505457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3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413;p38"/>
          <p:cNvSpPr/>
          <p:nvPr/>
        </p:nvSpPr>
        <p:spPr>
          <a:xfrm>
            <a:off x="283206" y="3836893"/>
            <a:ext cx="442937" cy="565224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3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422;p38"/>
          <p:cNvGrpSpPr/>
          <p:nvPr/>
        </p:nvGrpSpPr>
        <p:grpSpPr>
          <a:xfrm>
            <a:off x="356362" y="3944470"/>
            <a:ext cx="329439" cy="410620"/>
            <a:chOff x="-28461325" y="3545475"/>
            <a:chExt cx="296950" cy="296175"/>
          </a:xfrm>
        </p:grpSpPr>
        <p:sp>
          <p:nvSpPr>
            <p:cNvPr id="16" name="Google Shape;423;p38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;p38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5;p38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6;p38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7;p38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8;p38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5386;p75"/>
          <p:cNvGrpSpPr/>
          <p:nvPr/>
        </p:nvGrpSpPr>
        <p:grpSpPr>
          <a:xfrm>
            <a:off x="311125" y="4465619"/>
            <a:ext cx="363518" cy="493571"/>
            <a:chOff x="-40742750" y="3972175"/>
            <a:chExt cx="311125" cy="316825"/>
          </a:xfrm>
          <a:solidFill>
            <a:schemeClr val="tx1"/>
          </a:solidFill>
        </p:grpSpPr>
        <p:sp>
          <p:nvSpPr>
            <p:cNvPr id="27" name="Google Shape;5387;p75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88;p75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429;p38"/>
          <p:cNvGrpSpPr/>
          <p:nvPr/>
        </p:nvGrpSpPr>
        <p:grpSpPr>
          <a:xfrm>
            <a:off x="348348" y="5119225"/>
            <a:ext cx="310602" cy="470404"/>
            <a:chOff x="-28069875" y="3175300"/>
            <a:chExt cx="260725" cy="296150"/>
          </a:xfrm>
        </p:grpSpPr>
        <p:sp>
          <p:nvSpPr>
            <p:cNvPr id="30" name="Google Shape;430;p38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1;p38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2;p38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3;p38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4;p38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5;p38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6;p38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7;p38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8;p38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6136;p76"/>
          <p:cNvGrpSpPr/>
          <p:nvPr/>
        </p:nvGrpSpPr>
        <p:grpSpPr>
          <a:xfrm>
            <a:off x="331292" y="6068498"/>
            <a:ext cx="350079" cy="466772"/>
            <a:chOff x="2037825" y="3254050"/>
            <a:chExt cx="296175" cy="296175"/>
          </a:xfrm>
          <a:solidFill>
            <a:schemeClr val="tx1"/>
          </a:solidFill>
        </p:grpSpPr>
        <p:sp>
          <p:nvSpPr>
            <p:cNvPr id="40" name="Google Shape;6137;p76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38;p76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39;p76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140;p76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141;p76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42;p76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19;p38"/>
          <p:cNvSpPr txBox="1">
            <a:spLocks/>
          </p:cNvSpPr>
          <p:nvPr/>
        </p:nvSpPr>
        <p:spPr>
          <a:xfrm>
            <a:off x="745697" y="3904953"/>
            <a:ext cx="7416668" cy="684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Обновление материалов для проведения мероприятий по профилактике рискованного репродуктивного поведения (абортов, ИППП, ВИЧ/СПИД) среди подростков, в том числе, беременных и родильниц (в т.ч. живущих с ВИЧ-инфекцией).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Google Shape;421;p38"/>
          <p:cNvSpPr txBox="1">
            <a:spLocks/>
          </p:cNvSpPr>
          <p:nvPr/>
        </p:nvSpPr>
        <p:spPr>
          <a:xfrm>
            <a:off x="745696" y="4481696"/>
            <a:ext cx="7537692" cy="8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Набор и обучение вновь пришедших добровольцев проекта из числа студентов-медиков с привлечением профильных специалистов.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Google Shape;421;p38"/>
          <p:cNvSpPr txBox="1">
            <a:spLocks/>
          </p:cNvSpPr>
          <p:nvPr/>
        </p:nvSpPr>
        <p:spPr>
          <a:xfrm>
            <a:off x="788783" y="4986479"/>
            <a:ext cx="7454264" cy="8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Проведение на территории четырех субъектов РФ профилактических мероприятий по санитарно-гигиеническому просвещению, выработки установок на здоровый образ жизни, сбережению женского здоровья подростков, правильного питания, формирования чувства материнства, сохранение общеобразовательного и профессионального обучения несовершеннолетними беременными и родильницами, по укреплению семейных ценностей и традиций. 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9" name="Google Shape;421;p38"/>
          <p:cNvSpPr txBox="1">
            <a:spLocks/>
          </p:cNvSpPr>
          <p:nvPr/>
        </p:nvSpPr>
        <p:spPr>
          <a:xfrm>
            <a:off x="777625" y="6029600"/>
            <a:ext cx="7626787" cy="8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Анализ ситуации и оформление полученных результатов в виде научных трудов (выпуск научных статей, докладов), организация и проведение межрегиональной онлайн научно-практической конференции с международным участием, видео передач для подведения итога и обмена опытом.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5"/>
          <p:cNvSpPr txBox="1">
            <a:spLocks noGrp="1"/>
          </p:cNvSpPr>
          <p:nvPr>
            <p:ph type="title"/>
          </p:nvPr>
        </p:nvSpPr>
        <p:spPr>
          <a:xfrm>
            <a:off x="1388100" y="1742800"/>
            <a:ext cx="6367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Благодаря реализации комплекса мероприятий в рамках Проекта «Женское здоровья юных» 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сотрудниками ЦОРЗП Донецкого Республиканского Центра охраны материнства и детства МЗ ДНР РФ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достигнуты устойчивые полезные изменения у подростков, в том числе, беременных и родильниц по 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укреплению женского здоровья, повышению уровня установок на здоровый образ жизни, формированию чувства материнства, сохранению общеобразовательного и профессионального обучения, укреплению семейных ценностей и традиций, что положительно влияет на 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стабилизацию  демографической ситуации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в Донецкой Народной Республике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/>
              <a:t>Мы за здоровое общество, </a:t>
            </a:r>
            <a:br>
              <a:rPr lang="ru-RU" sz="1800" b="1" dirty="0" smtClean="0"/>
            </a:br>
            <a:r>
              <a:rPr lang="ru-RU" sz="1800" b="1" dirty="0" smtClean="0"/>
              <a:t>за счастливое материнство и детство!</a:t>
            </a:r>
            <a:endParaRPr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7" name="Google Shape;557;p45"/>
          <p:cNvSpPr/>
          <p:nvPr/>
        </p:nvSpPr>
        <p:spPr>
          <a:xfrm>
            <a:off x="7348233" y="-1630743"/>
            <a:ext cx="2820900" cy="37612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Экран (4:3)</PresentationFormat>
  <Paragraphs>97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«ЖЕНСКОЕ ЗДОРОВЬЕ ЮНЫХ» Девиз: Юная сможет быть здоровой,  быть заботливой мамой,  быть образованной!</vt:lpstr>
      <vt:lpstr>ЦЕЛЬ ПРОЕКТА</vt:lpstr>
      <vt:lpstr>Опыт профилактической работы среди подростков и молодежи под патронатом Министерства здравоохранения и молодежной политики, с привлечением добровольцев, был получен специалистами ЦОРЗП ДРЦОМД МЗ ДНР РФ в Проектах республиканского значения</vt:lpstr>
      <vt:lpstr>ИТОГИ ПРОЕКТА</vt:lpstr>
      <vt:lpstr>Слайд 5</vt:lpstr>
      <vt:lpstr>Реализация ряда взаимосвязанных мероприятий в рамках Проекта для девушек-подростков, в том числе, планирующих беременность, в период беременности и подготовки к родам не только помогло справиться с возникшими жизненными проблемами, восстановить свое психоэмоциональное состояние, избежать страха родов, но и в целом способствовало профилактике раннего сиротства за счет того, что при поддержке медиков и государства юная мама приняла решение выносить, с заботой вскармливать и правильно ухаживать за ребенком, при этом продолжая получать образование.   Возможность принять участие в групповых мероприятиях (курсах) была предоставлена не только самим девушкам-подросткам но и членам их семей – того окружения, которое оказывает сильное влияние на моральное состояние и здоровье.</vt:lpstr>
      <vt:lpstr>Благодаря реализации комплекса мероприятий в рамках Проекта «Женское здоровья юных»  сотрудниками ЦОРЗП Донецкого Республиканского Центра охраны материнства и детства МЗ ДНР РФ достигнуты устойчивые полезные изменения у подростков, в том числе, беременных и родильниц по  укреплению женского здоровья, повышению уровня установок на здоровый образ жизни, формированию чувства материнства, сохранению общеобразовательного и профессионального обучения, укреплению семейных ценностей и традиций, что положительно влияет на  стабилизацию  демографической ситуации  в Донецкой Народной Республике Мы за здоровое общество,  за счастливое материнство и детство!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«ЖЕНСКОЕ ЗДОРОВЬЕ ЮНЫХ» Девиз: Юная сможет быть здоровой,  быть заботливой мамой,  быть образованной!</dc:title>
  <dc:creator>Пользователь</dc:creator>
  <cp:lastModifiedBy>Пользователь</cp:lastModifiedBy>
  <cp:revision>2</cp:revision>
  <dcterms:created xsi:type="dcterms:W3CDTF">2024-07-18T07:32:47Z</dcterms:created>
  <dcterms:modified xsi:type="dcterms:W3CDTF">2024-07-18T07:43:05Z</dcterms:modified>
</cp:coreProperties>
</file>