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07"/>
  </p:normalViewPr>
  <p:slideViewPr>
    <p:cSldViewPr snapToGrid="0">
      <p:cViewPr varScale="1">
        <p:scale>
          <a:sx n="106" d="100"/>
          <a:sy n="106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837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663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ru-RU" sz="4400" dirty="0"/>
              <a:t>«Как взрослеют девочки»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8EA83C-12F1-0844-B8F2-A88F018F52D4}"/>
              </a:ext>
            </a:extLst>
          </p:cNvPr>
          <p:cNvSpPr/>
          <p:nvPr/>
        </p:nvSpPr>
        <p:spPr>
          <a:xfrm>
            <a:off x="5089153" y="3851189"/>
            <a:ext cx="3381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Автор: Любовь Климова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Описание проекта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2315080"/>
            <a:ext cx="6172199" cy="299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«Как взрослеют девочки» - образовательный курс для девочек о половом созревании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и репродуктивном здоровье.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cxnSp>
        <p:nvCxnSpPr>
          <p:cNvPr id="93" name="Google Shape;93;p2"/>
          <p:cNvCxnSpPr/>
          <p:nvPr/>
        </p:nvCxnSpPr>
        <p:spPr>
          <a:xfrm rot="10800000" flipH="1">
            <a:off x="437425" y="15442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4D3CA1-B6BF-2C43-9A39-2E46C4FF9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2461384"/>
            <a:ext cx="4198330" cy="3148747"/>
          </a:xfrm>
          <a:prstGeom prst="rect">
            <a:avLst/>
          </a:prstGeom>
          <a:solidFill>
            <a:schemeClr val="lt1"/>
          </a:solidFill>
          <a:ln w="63500">
            <a:solidFill>
              <a:schemeClr val="bg1"/>
            </a:solidFill>
          </a:ln>
          <a:effectLst>
            <a:outerShdw blurRad="190500" dist="63500" dir="2700000" algn="ctr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5400"/>
            </a:pPr>
            <a:r>
              <a:rPr lang="ru-RU" dirty="0"/>
              <a:t>Профиль целевой аудитории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885952" y="2220711"/>
            <a:ext cx="8802428" cy="139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>Девочки (8-10, 11-13, 14-17 лет),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>которые воспитываются в семьях.</a:t>
            </a:r>
          </a:p>
          <a:p>
            <a:pPr marL="114300" indent="0">
              <a:lnSpc>
                <a:spcPct val="120000"/>
              </a:lnSpc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>Девочки (8-10, 11-13, 14-17 лет),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>воспитывающиеся в государственных учреждениях (детских домах и интернатах).</a:t>
            </a:r>
            <a:endParaRPr lang="ru-RU" sz="2400" dirty="0"/>
          </a:p>
        </p:txBody>
      </p:sp>
      <p:cxnSp>
        <p:nvCxnSpPr>
          <p:cNvPr id="101" name="Google Shape;101;p3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226FF-59B6-2144-8AFC-68203FD9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025" y="2738435"/>
            <a:ext cx="923926" cy="9239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6885B7-7FD4-09FF-5CBB-9E2FAE0A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032" y="1894095"/>
            <a:ext cx="3483473" cy="2612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A4F4604-FFDD-E748-87E3-263F7AA63C6D}"/>
              </a:ext>
            </a:extLst>
          </p:cNvPr>
          <p:cNvSpPr/>
          <p:nvPr/>
        </p:nvSpPr>
        <p:spPr>
          <a:xfrm>
            <a:off x="671513" y="4673674"/>
            <a:ext cx="10437787" cy="1609597"/>
          </a:xfrm>
          <a:prstGeom prst="roundRect">
            <a:avLst>
              <a:gd name="adj" fmla="val 8737"/>
            </a:avLst>
          </a:prstGeom>
          <a:solidFill>
            <a:srgbClr val="FF6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Проблема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38200" y="3296141"/>
            <a:ext cx="3382926" cy="99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ru-RU" sz="2000" dirty="0"/>
              <a:t>Неграмотность среди подростков и взрослых.</a:t>
            </a:r>
          </a:p>
        </p:txBody>
      </p:sp>
      <p:cxnSp>
        <p:nvCxnSpPr>
          <p:cNvPr id="109" name="Google Shape;109;p4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07;p4">
            <a:extLst>
              <a:ext uri="{FF2B5EF4-FFF2-40B4-BE49-F238E27FC236}">
                <a16:creationId xmlns:a16="http://schemas.microsoft.com/office/drawing/2014/main" id="{9B882BB2-59FA-1F41-9405-F1EF1774DDB7}"/>
              </a:ext>
            </a:extLst>
          </p:cNvPr>
          <p:cNvSpPr txBox="1">
            <a:spLocks/>
          </p:cNvSpPr>
          <p:nvPr/>
        </p:nvSpPr>
        <p:spPr>
          <a:xfrm>
            <a:off x="6115975" y="3296141"/>
            <a:ext cx="3207489" cy="99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ru-RU" sz="2000" dirty="0"/>
              <a:t>Трудности в общении по теме репродукции.</a:t>
            </a:r>
          </a:p>
        </p:txBody>
      </p:sp>
      <p:sp>
        <p:nvSpPr>
          <p:cNvPr id="7" name="Google Shape;107;p4">
            <a:extLst>
              <a:ext uri="{FF2B5EF4-FFF2-40B4-BE49-F238E27FC236}">
                <a16:creationId xmlns:a16="http://schemas.microsoft.com/office/drawing/2014/main" id="{21E56C6F-AD82-C142-A8B9-92F0063114BC}"/>
              </a:ext>
            </a:extLst>
          </p:cNvPr>
          <p:cNvSpPr txBox="1">
            <a:spLocks/>
          </p:cNvSpPr>
          <p:nvPr/>
        </p:nvSpPr>
        <p:spPr>
          <a:xfrm>
            <a:off x="838200" y="4816550"/>
            <a:ext cx="9060007" cy="99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bg1"/>
                </a:solidFill>
              </a:rPr>
              <a:t>Последствия: </a:t>
            </a:r>
            <a:r>
              <a:rPr lang="ru-RU" sz="2000" dirty="0">
                <a:solidFill>
                  <a:schemeClr val="bg1"/>
                </a:solidFill>
              </a:rPr>
              <a:t>нежелательная беременность, аборты, ЗППП, трудности с зачатием, гинекологические болезни. Как итог –потеря репродуктивного здоровья, временные и финансовые затраты на лечение, ЭКО.</a:t>
            </a:r>
          </a:p>
        </p:txBody>
      </p:sp>
      <p:sp>
        <p:nvSpPr>
          <p:cNvPr id="3" name="Умножение 2">
            <a:extLst>
              <a:ext uri="{FF2B5EF4-FFF2-40B4-BE49-F238E27FC236}">
                <a16:creationId xmlns:a16="http://schemas.microsoft.com/office/drawing/2014/main" id="{8E61B769-2292-CD49-AA36-FCD7A0E63D80}"/>
              </a:ext>
            </a:extLst>
          </p:cNvPr>
          <p:cNvSpPr/>
          <p:nvPr/>
        </p:nvSpPr>
        <p:spPr>
          <a:xfrm>
            <a:off x="971550" y="2154874"/>
            <a:ext cx="885825" cy="885825"/>
          </a:xfrm>
          <a:prstGeom prst="mathMultiply">
            <a:avLst/>
          </a:prstGeom>
          <a:solidFill>
            <a:srgbClr val="FF6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extLst>
              <a:ext uri="{FF2B5EF4-FFF2-40B4-BE49-F238E27FC236}">
                <a16:creationId xmlns:a16="http://schemas.microsoft.com/office/drawing/2014/main" id="{C1CF9097-AF0F-9548-A71C-8120C6E6097A}"/>
              </a:ext>
            </a:extLst>
          </p:cNvPr>
          <p:cNvSpPr/>
          <p:nvPr/>
        </p:nvSpPr>
        <p:spPr>
          <a:xfrm>
            <a:off x="6115975" y="2158988"/>
            <a:ext cx="885825" cy="885825"/>
          </a:xfrm>
          <a:prstGeom prst="mathMultiply">
            <a:avLst/>
          </a:prstGeom>
          <a:solidFill>
            <a:srgbClr val="FF6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80292A0-7BFB-084A-9247-328AD0B8BC3D}"/>
              </a:ext>
            </a:extLst>
          </p:cNvPr>
          <p:cNvSpPr/>
          <p:nvPr/>
        </p:nvSpPr>
        <p:spPr>
          <a:xfrm>
            <a:off x="671513" y="2446285"/>
            <a:ext cx="10682287" cy="2956282"/>
          </a:xfrm>
          <a:prstGeom prst="roundRect">
            <a:avLst>
              <a:gd name="adj" fmla="val 87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Решение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38200" y="1649959"/>
            <a:ext cx="10515600" cy="61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200"/>
              <a:buNone/>
            </a:pPr>
            <a:r>
              <a:rPr lang="ru-RU" sz="2000" dirty="0">
                <a:solidFill>
                  <a:srgbClr val="FF0000"/>
                </a:solidFill>
              </a:rPr>
              <a:t>Инвестиции в женское здоровье с детства!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17" name="Google Shape;117;p5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3365E3-9D14-EC4E-AF3B-958873F7E587}"/>
              </a:ext>
            </a:extLst>
          </p:cNvPr>
          <p:cNvSpPr/>
          <p:nvPr/>
        </p:nvSpPr>
        <p:spPr>
          <a:xfrm>
            <a:off x="1052513" y="2549341"/>
            <a:ext cx="412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Образовательный курс для девочек: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0683BE-AA52-5B46-92E9-9D3E2FFDA1D4}"/>
              </a:ext>
            </a:extLst>
          </p:cNvPr>
          <p:cNvSpPr/>
          <p:nvPr/>
        </p:nvSpPr>
        <p:spPr>
          <a:xfrm>
            <a:off x="1866900" y="3386313"/>
            <a:ext cx="2826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Анатомия женской репродуктивной системы.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4B715-A0FD-1C42-A90C-21DA0B389200}"/>
              </a:ext>
            </a:extLst>
          </p:cNvPr>
          <p:cNvSpPr/>
          <p:nvPr/>
        </p:nvSpPr>
        <p:spPr>
          <a:xfrm>
            <a:off x="5480585" y="3386313"/>
            <a:ext cx="188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Половое созревание.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B907C3-EAC8-8D4A-8F90-C79D3E021C24}"/>
              </a:ext>
            </a:extLst>
          </p:cNvPr>
          <p:cNvSpPr/>
          <p:nvPr/>
        </p:nvSpPr>
        <p:spPr>
          <a:xfrm>
            <a:off x="8814525" y="3386313"/>
            <a:ext cx="188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Менструация. Гигиена.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8696B5-3F98-A44F-969B-599A5C85CBA4}"/>
              </a:ext>
            </a:extLst>
          </p:cNvPr>
          <p:cNvSpPr/>
          <p:nvPr/>
        </p:nvSpPr>
        <p:spPr>
          <a:xfrm>
            <a:off x="1866900" y="4373520"/>
            <a:ext cx="2456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Здоровый образ жизни и забота о себе.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DFE8D7-BB96-3649-A922-97A69E94E8DF}"/>
              </a:ext>
            </a:extLst>
          </p:cNvPr>
          <p:cNvSpPr/>
          <p:nvPr/>
        </p:nvSpPr>
        <p:spPr>
          <a:xfrm>
            <a:off x="5480585" y="4373520"/>
            <a:ext cx="2342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Безопасность в жизни и в Интернете.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F2AFEE-A283-2343-910E-787932BA5F66}"/>
              </a:ext>
            </a:extLst>
          </p:cNvPr>
          <p:cNvSpPr/>
          <p:nvPr/>
        </p:nvSpPr>
        <p:spPr>
          <a:xfrm>
            <a:off x="8814525" y="4373520"/>
            <a:ext cx="144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Обращение к гинекологу.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81A9D-66A6-69FF-46D9-2B50B8008C83}"/>
              </a:ext>
            </a:extLst>
          </p:cNvPr>
          <p:cNvSpPr txBox="1"/>
          <p:nvPr/>
        </p:nvSpPr>
        <p:spPr>
          <a:xfrm>
            <a:off x="2931471" y="5804999"/>
            <a:ext cx="660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Для легкого усвоения информации используются демонстрационные материалы и авторская игра-тренинг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Автор и ведущая курса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7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9B24DD-695C-FD46-9411-19E89E3B1C0C}"/>
              </a:ext>
            </a:extLst>
          </p:cNvPr>
          <p:cNvSpPr/>
          <p:nvPr/>
        </p:nvSpPr>
        <p:spPr>
          <a:xfrm>
            <a:off x="1924051" y="2100236"/>
            <a:ext cx="308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Любовь Климова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F49BE0-6C6B-4E4C-B021-6A027B5828D7}"/>
              </a:ext>
            </a:extLst>
          </p:cNvPr>
          <p:cNvSpPr/>
          <p:nvPr/>
        </p:nvSpPr>
        <p:spPr>
          <a:xfrm>
            <a:off x="1924050" y="3390016"/>
            <a:ext cx="2640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Эксперт в сфере подготовки к родам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6B1339-ADDA-8A44-BAD0-6756ADF3C29C}"/>
              </a:ext>
            </a:extLst>
          </p:cNvPr>
          <p:cNvSpPr/>
          <p:nvPr/>
        </p:nvSpPr>
        <p:spPr>
          <a:xfrm>
            <a:off x="1924050" y="4679797"/>
            <a:ext cx="3788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Специалист по половому воспитанию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49C9F0-3656-6F4E-845C-2AA554E796CD}"/>
              </a:ext>
            </a:extLst>
          </p:cNvPr>
          <p:cNvSpPr/>
          <p:nvPr/>
        </p:nvSpPr>
        <p:spPr>
          <a:xfrm>
            <a:off x="6414590" y="2100236"/>
            <a:ext cx="4001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Автор книги «Все, что ты хотела узнать </a:t>
            </a:r>
          </a:p>
          <a:p>
            <a:r>
              <a:rPr lang="ru-RU" sz="1600" dirty="0"/>
              <a:t>о переходном возрасте»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03A68B-889C-404F-AFDA-E67D6DE44646}"/>
              </a:ext>
            </a:extLst>
          </p:cNvPr>
          <p:cNvSpPr/>
          <p:nvPr/>
        </p:nvSpPr>
        <p:spPr>
          <a:xfrm>
            <a:off x="6414590" y="3429000"/>
            <a:ext cx="2438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Акушерка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3E7DD6-76E6-244B-8D82-F886D74AD651}"/>
              </a:ext>
            </a:extLst>
          </p:cNvPr>
          <p:cNvSpPr/>
          <p:nvPr/>
        </p:nvSpPr>
        <p:spPr>
          <a:xfrm>
            <a:off x="6338034" y="4679797"/>
            <a:ext cx="4507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Педагог-психолог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A44822-D407-984E-9F04-52CE19A27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65" y="2134420"/>
            <a:ext cx="490835" cy="4908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FE2177-762D-6247-A0BD-C40D6169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65" y="3467490"/>
            <a:ext cx="490835" cy="490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291B02-F5CF-744C-9527-E522E5586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65" y="4726766"/>
            <a:ext cx="490835" cy="4908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1B3BA4-1E03-4949-AF2B-3290E424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549" y="2100236"/>
            <a:ext cx="490835" cy="4908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85F72E-908E-A842-B0DC-0AD6623A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549" y="3433306"/>
            <a:ext cx="490835" cy="4908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C5CB5C-4385-E24A-9C99-A84A4ED43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549" y="4692582"/>
            <a:ext cx="490835" cy="4908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16915C-B069-6F02-2DF0-60EFC0145A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25"/>
          <a:stretch/>
        </p:blipFill>
        <p:spPr>
          <a:xfrm>
            <a:off x="8923260" y="3000898"/>
            <a:ext cx="2548373" cy="254675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6000"/>
            </a:pPr>
            <a:br>
              <a:rPr lang="ru-RU" dirty="0"/>
            </a:br>
            <a:r>
              <a:rPr lang="ru-RU" dirty="0"/>
              <a:t>Преимущества образовательного курса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7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68BA3A-EC98-6143-80BE-76CE0FBA2C71}"/>
              </a:ext>
            </a:extLst>
          </p:cNvPr>
          <p:cNvSpPr/>
          <p:nvPr/>
        </p:nvSpPr>
        <p:spPr>
          <a:xfrm>
            <a:off x="1882762" y="2264868"/>
            <a:ext cx="31851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Комплексный подход:</a:t>
            </a:r>
            <a:endParaRPr lang="en-US" sz="1600" b="1" dirty="0"/>
          </a:p>
          <a:p>
            <a:r>
              <a:rPr lang="ru-RU" dirty="0"/>
              <a:t>рассматриваются все</a:t>
            </a:r>
            <a:r>
              <a:rPr lang="en-US" dirty="0"/>
              <a:t> </a:t>
            </a:r>
            <a:r>
              <a:rPr lang="ru-RU" dirty="0"/>
              <a:t>темы, которые могут влиять на половое созревание и женское здоровье. 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9A1870-6048-DE49-A345-A9F59D78115D}"/>
              </a:ext>
            </a:extLst>
          </p:cNvPr>
          <p:cNvSpPr/>
          <p:nvPr/>
        </p:nvSpPr>
        <p:spPr>
          <a:xfrm>
            <a:off x="1882762" y="3742951"/>
            <a:ext cx="4090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Использование наглядных пособий</a:t>
            </a:r>
            <a:endParaRPr lang="en-US" sz="1600" b="1" dirty="0"/>
          </a:p>
          <a:p>
            <a:r>
              <a:rPr lang="ru-RU" dirty="0"/>
              <a:t>и вовлечение девочек в процесс.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A99608-2BCF-FF40-A055-18C832755F96}"/>
              </a:ext>
            </a:extLst>
          </p:cNvPr>
          <p:cNvSpPr/>
          <p:nvPr/>
        </p:nvSpPr>
        <p:spPr>
          <a:xfrm>
            <a:off x="1882763" y="4897982"/>
            <a:ext cx="32621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Обучающий курс</a:t>
            </a:r>
            <a:endParaRPr lang="en-US" sz="1600" b="1" dirty="0"/>
          </a:p>
          <a:p>
            <a:r>
              <a:rPr lang="ru-RU" dirty="0"/>
              <a:t>помогает сделать заботу о своем здоровье образом жизни.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46F59E-A5C0-9744-965D-3F469BE1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1" y="2340009"/>
            <a:ext cx="3572770" cy="3572770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190500" dist="63500" dir="27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6B0A5-DEE8-6F4E-926C-1C093D0E1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040" y="2354219"/>
            <a:ext cx="503359" cy="503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B1DE96-009D-D54A-8CA1-18418CD12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6041" y="3754835"/>
            <a:ext cx="528759" cy="5287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DF2F6D-7A2B-8C4C-8FCA-10081585F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250" y="4941587"/>
            <a:ext cx="565151" cy="5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60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Достижения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0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7C5987-DB05-7342-8AC8-1C3CB8116EBE}"/>
              </a:ext>
            </a:extLst>
          </p:cNvPr>
          <p:cNvSpPr/>
          <p:nvPr/>
        </p:nvSpPr>
        <p:spPr>
          <a:xfrm>
            <a:off x="1690767" y="2505091"/>
            <a:ext cx="2800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252 участницы курса за 2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0C74AC-E94A-2A49-8DD1-A35486633D70}"/>
              </a:ext>
            </a:extLst>
          </p:cNvPr>
          <p:cNvSpPr/>
          <p:nvPr/>
        </p:nvSpPr>
        <p:spPr>
          <a:xfrm>
            <a:off x="1690767" y="3609591"/>
            <a:ext cx="253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Благодарственные письма и отзывы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D7668A-0A8E-EA4A-A12C-D82EA63171EC}"/>
              </a:ext>
            </a:extLst>
          </p:cNvPr>
          <p:cNvSpPr/>
          <p:nvPr/>
        </p:nvSpPr>
        <p:spPr>
          <a:xfrm>
            <a:off x="6088053" y="2505091"/>
            <a:ext cx="376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Курс для родителей по половому воспитанию «Без секретов»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CFF857-54FE-A741-BCB1-BE4C95C87D0A}"/>
              </a:ext>
            </a:extLst>
          </p:cNvPr>
          <p:cNvSpPr/>
          <p:nvPr/>
        </p:nvSpPr>
        <p:spPr>
          <a:xfrm>
            <a:off x="6088053" y="3609591"/>
            <a:ext cx="4656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Приглашения на форумы и мероприятия в качестве спикера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31C8E7-0856-3247-9E72-A37CE45A407E}"/>
              </a:ext>
            </a:extLst>
          </p:cNvPr>
          <p:cNvSpPr/>
          <p:nvPr/>
        </p:nvSpPr>
        <p:spPr>
          <a:xfrm>
            <a:off x="4027828" y="4807913"/>
            <a:ext cx="469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Заявки на обучение специалистов (тиражирование)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63684-476B-494F-B432-5D4C108F3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574" y="2529145"/>
            <a:ext cx="513875" cy="4571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C267E4-D278-7946-BBD2-105245672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574" y="3673400"/>
            <a:ext cx="513875" cy="4571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B49E82-4F13-6E43-A1EF-E229DE2DA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507" y="2505091"/>
            <a:ext cx="513875" cy="4571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45064-2F6F-8044-A038-48A3EEE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507" y="3649346"/>
            <a:ext cx="513875" cy="4571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0E84A4-8692-D241-8CFE-AC0E6160B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3953" y="4807913"/>
            <a:ext cx="513875" cy="457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6976E-8BF2-9B49-9F3F-5260B2FF2E7E}"/>
              </a:ext>
            </a:extLst>
          </p:cNvPr>
          <p:cNvSpPr/>
          <p:nvPr/>
        </p:nvSpPr>
        <p:spPr>
          <a:xfrm>
            <a:off x="952790" y="1010808"/>
            <a:ext cx="6402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Автор и ведущая курса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CC9748-A5ED-4846-A3D3-8B353796534D}"/>
              </a:ext>
            </a:extLst>
          </p:cNvPr>
          <p:cNvSpPr/>
          <p:nvPr/>
        </p:nvSpPr>
        <p:spPr>
          <a:xfrm>
            <a:off x="5089153" y="2745723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000" dirty="0"/>
              <a:t>Любовь Климова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12FE5E-BB4B-4D4A-9A7A-7F8D073E8A07}"/>
              </a:ext>
            </a:extLst>
          </p:cNvPr>
          <p:cNvSpPr/>
          <p:nvPr/>
        </p:nvSpPr>
        <p:spPr>
          <a:xfrm>
            <a:off x="5089153" y="3214652"/>
            <a:ext cx="3111872" cy="149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1600" dirty="0"/>
              <a:t>+7 (920) 655 60 23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/>
              <a:t>E-mail</a:t>
            </a:r>
            <a:r>
              <a:rPr lang="ru-RU" sz="1600" dirty="0"/>
              <a:t>: </a:t>
            </a:r>
            <a:r>
              <a:rPr lang="en-US" sz="1600" dirty="0" err="1"/>
              <a:t>prenatalclass@mail.ru</a:t>
            </a:r>
            <a:endParaRPr lang="en-US" sz="1600" dirty="0"/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/>
              <a:t>ВК: </a:t>
            </a:r>
            <a:r>
              <a:rPr lang="en" sz="1600" dirty="0"/>
              <a:t>https://</a:t>
            </a:r>
            <a:r>
              <a:rPr lang="en" sz="1600" dirty="0" err="1"/>
              <a:t>vk.com</a:t>
            </a:r>
            <a:r>
              <a:rPr lang="en" sz="1600" dirty="0"/>
              <a:t>/</a:t>
            </a:r>
            <a:r>
              <a:rPr lang="en" sz="1600" dirty="0" err="1"/>
              <a:t>lyubovk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4B719D-A079-C446-A6FB-838DE3D97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25"/>
          <a:stretch/>
        </p:blipFill>
        <p:spPr>
          <a:xfrm>
            <a:off x="1058066" y="2339160"/>
            <a:ext cx="2689380" cy="26876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9357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302</Words>
  <Application>Microsoft Macintosh PowerPoint</Application>
  <PresentationFormat>Широкоэкранный</PresentationFormat>
  <Paragraphs>51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Тема Office</vt:lpstr>
      <vt:lpstr>«Как взрослеют девочки»</vt:lpstr>
      <vt:lpstr>Описание проекта </vt:lpstr>
      <vt:lpstr>Профиль целевой аудитории</vt:lpstr>
      <vt:lpstr>Проблема</vt:lpstr>
      <vt:lpstr>Решение</vt:lpstr>
      <vt:lpstr>Автор и ведущая курса </vt:lpstr>
      <vt:lpstr> Преимущества образовательного курса</vt:lpstr>
      <vt:lpstr>Достижения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</dc:title>
  <dc:creator>emz.metall@gmail.com</dc:creator>
  <cp:lastModifiedBy>prenatalclass@mail.ru</cp:lastModifiedBy>
  <cp:revision>17</cp:revision>
  <dcterms:created xsi:type="dcterms:W3CDTF">2019-02-20T19:21:15Z</dcterms:created>
  <dcterms:modified xsi:type="dcterms:W3CDTF">2023-04-28T10:00:18Z</dcterms:modified>
</cp:coreProperties>
</file>