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5143500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howGuides="1">
      <p:cViewPr>
        <p:scale>
          <a:sx n="142" d="100"/>
          <a:sy n="142" d="100"/>
        </p:scale>
        <p:origin x="54" y="-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28560" y="1369080"/>
            <a:ext cx="78865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28560" y="1369080"/>
            <a:ext cx="253908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95080" y="1369080"/>
            <a:ext cx="253908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5961240" y="1369080"/>
            <a:ext cx="253908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28560" y="3073680"/>
            <a:ext cx="253908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95080" y="3073680"/>
            <a:ext cx="253908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5961240" y="3073680"/>
            <a:ext cx="253908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273960"/>
            <a:ext cx="7886520" cy="4608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0">
            <a:noFill/>
          </a:ln>
        </p:spPr>
        <p:txBody>
          <a:bodyPr anchor="ctr" anchorCtr="0"/>
          <a:p>
            <a:pPr lvl="0"/>
            <a:r>
              <a:rPr dirty="0"/>
              <a:t>Образец заголовка</a:t>
            </a:r>
            <a:endParaRPr lang="en-US" altLang="x-none" dirty="0"/>
          </a:p>
        </p:txBody>
      </p:sp>
      <p:sp>
        <p:nvSpPr>
          <p:cNvPr id="1027" name="PlaceHolder 2"/>
          <p:cNvSpPr>
            <a:spLocks noGrp="1"/>
          </p:cNvSpPr>
          <p:nvPr>
            <p:ph type="body"/>
          </p:nvPr>
        </p:nvSpPr>
        <p:spPr>
          <a:xfrm>
            <a:off x="628650" y="1368425"/>
            <a:ext cx="7886700" cy="3263900"/>
          </a:xfrm>
          <a:prstGeom prst="rect">
            <a:avLst/>
          </a:prstGeom>
          <a:noFill/>
          <a:ln w="0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lang="en-US" altLang="x-none" dirty="0"/>
          </a:p>
          <a:p>
            <a:pPr lvl="1"/>
            <a:r>
              <a:rPr dirty="0"/>
              <a:t>Второй уровень</a:t>
            </a:r>
            <a:endParaRPr lang="en-US" altLang="x-none" dirty="0"/>
          </a:p>
          <a:p>
            <a:pPr lvl="2"/>
            <a:r>
              <a:rPr dirty="0"/>
              <a:t>Третий уровень</a:t>
            </a:r>
            <a:endParaRPr lang="en-US" altLang="x-none" dirty="0"/>
          </a:p>
          <a:p>
            <a:pPr lvl="3"/>
            <a:r>
              <a:rPr dirty="0"/>
              <a:t>Четвертый уровень</a:t>
            </a:r>
            <a:endParaRPr lang="en-US" altLang="x-none"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900" spc="-1">
                <a:solidFill>
                  <a:srgbClr val="8B8B8B"/>
                </a:solidFill>
                <a:latin typeface="Calibri" panose="020F0502020204030204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765E116-42D8-49BB-86DD-4DB0EADD219E}" type="datetimeFigureOut">
              <a:rPr kumimoji="0" lang="ru-RU" sz="900" b="0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900" b="0" i="0" u="none" strike="noStrike" kern="1200" cap="none" spc="-1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latin typeface="Times New Roman" panose="02020603050405020304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b="0" i="0" u="none" strike="noStrike" kern="1200" cap="none" spc="-1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457950" y="4767263"/>
            <a:ext cx="2057400" cy="27305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defRPr sz="900">
                <a:solidFill>
                  <a:srgbClr val="8B8B8B"/>
                </a:solidFill>
                <a:latin typeface="Calibri" panose="020F050202020403020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6.jpeg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Relationship Id="rId3" Type="http://schemas.openxmlformats.org/officeDocument/2006/relationships/image" Target="../media/image22.jpeg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jpe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9.jpeg"/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1.jpeg"/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3.jpeg"/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5.jpeg"/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7.jpeg"/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Relationship Id="rId3" Type="http://schemas.openxmlformats.org/officeDocument/2006/relationships/image" Target="../media/image18.jpeg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2" name="TextBox 3"/>
          <p:cNvSpPr/>
          <p:nvPr/>
        </p:nvSpPr>
        <p:spPr>
          <a:xfrm>
            <a:off x="549275" y="1452880"/>
            <a:ext cx="7913370" cy="25679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5D317D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МИР БЕЗГРАНИЧНОГО ДОБРОВОЛЬЧЕСТВА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5D317D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«</a:t>
            </a: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Программа </a:t>
            </a:r>
            <a:endParaRPr kumimoji="0" lang="ru-RU" sz="1800" b="1" i="1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по </a:t>
            </a: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формированию среды для инклюзивного добровольчества и привитию навыков здорового образа жизни</a:t>
            </a: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»</a:t>
            </a:r>
            <a:endParaRPr kumimoji="0" lang="ru-RU" sz="1800" b="1" i="1" u="none" strike="noStrike" kern="1200" cap="none" spc="0" normalizeH="0" baseline="0" noProof="0" dirty="0">
              <a:ln>
                <a:noFill/>
              </a:ln>
              <a:solidFill>
                <a:srgbClr val="5D317D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 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Государственное бюджетное учреждение социального обслуживания населения Ростовской области «Центр комплексной реабилитации и абилитации для детей и подростков с ограниченными возможностями «Добродея»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43" name="TextBox 8"/>
          <p:cNvSpPr/>
          <p:nvPr/>
        </p:nvSpPr>
        <p:spPr>
          <a:xfrm>
            <a:off x="549275" y="4203700"/>
            <a:ext cx="4160838" cy="458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Директор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Важенина Марина Владимировна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120890" y="328930"/>
            <a:ext cx="1033780" cy="908685"/>
          </a:xfrm>
          <a:prstGeom prst="ellipse">
            <a:avLst/>
          </a:prstGeom>
        </p:spPr>
      </p:pic>
      <p:pic>
        <p:nvPicPr>
          <p:cNvPr id="14342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568" y="509588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Рисунок 7" descr="C:\Users\User\Desktop\2024\Брэндбуки\год семьи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9039" y="303792"/>
            <a:ext cx="2032000" cy="114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C:\Users\User\Desktop\2024\Брэндбуки\xfme3zgxesc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9985" y="303530"/>
            <a:ext cx="2028190" cy="11423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1" name="TextBox 3"/>
          <p:cNvSpPr/>
          <p:nvPr/>
        </p:nvSpPr>
        <p:spPr>
          <a:xfrm>
            <a:off x="255588" y="3408363"/>
            <a:ext cx="1895475" cy="3667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Мы на сайте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202" name="TextBox 8"/>
          <p:cNvSpPr/>
          <p:nvPr/>
        </p:nvSpPr>
        <p:spPr>
          <a:xfrm>
            <a:off x="3651250" y="2014538"/>
            <a:ext cx="4160838" cy="3683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3" name="Прямоугольник 51"/>
          <p:cNvSpPr/>
          <p:nvPr/>
        </p:nvSpPr>
        <p:spPr bwMode="auto">
          <a:xfrm>
            <a:off x="4014788" y="3368675"/>
            <a:ext cx="3711575" cy="2730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-1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218" name="Прямоугольник 52"/>
          <p:cNvSpPr/>
          <p:nvPr/>
        </p:nvSpPr>
        <p:spPr bwMode="auto">
          <a:xfrm>
            <a:off x="2806700" y="3455988"/>
            <a:ext cx="2128838" cy="5524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Мы  </a:t>
            </a:r>
            <a:r>
              <a:rPr kumimoji="0" lang="ru-RU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ВКонтакте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pic>
        <p:nvPicPr>
          <p:cNvPr id="23559" name="Рисунок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913" y="241300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60" name="Прямоугольник 35"/>
          <p:cNvSpPr/>
          <p:nvPr/>
        </p:nvSpPr>
        <p:spPr>
          <a:xfrm>
            <a:off x="5345113" y="3441700"/>
            <a:ext cx="2312987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None/>
            </a:pPr>
            <a:r>
              <a:rPr b="1" dirty="0">
                <a:solidFill>
                  <a:srgbClr val="7030A0"/>
                </a:solidFill>
                <a:latin typeface="Georgia" panose="02040502050405020303" pitchFamily="18" charset="0"/>
              </a:rPr>
              <a:t>Мы в телеграмм</a:t>
            </a:r>
            <a:endParaRPr b="1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91655" y="259016"/>
            <a:ext cx="1117374" cy="908639"/>
          </a:xfrm>
          <a:prstGeom prst="ellipse">
            <a:avLst/>
          </a:prstGeom>
        </p:spPr>
      </p:pic>
      <p:pic>
        <p:nvPicPr>
          <p:cNvPr id="23562" name="Рисунок 36" descr="C:\Users\User\Desktop\2024\Брэндбуки\год семь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575" y="325438"/>
            <a:ext cx="1190625" cy="682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" name="Рисунок 37" descr="C:\Users\User\Desktop\2024\Брэндбуки\xfme3zgxesc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6246" y="226079"/>
            <a:ext cx="1205589" cy="883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" name="Picture 2" descr="C:\Users\User\Downloads\qr-code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9575" y="1566863"/>
            <a:ext cx="1889125" cy="16938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" name="Picture 4" descr="C:\Users\User\Downloads\photo_5341437890602846034_x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99113" y="1506538"/>
            <a:ext cx="1863725" cy="17605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2" name="Picture 5" descr="C:\Users\User\Desktop\qr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9750" y="1539875"/>
            <a:ext cx="1909763" cy="1690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" name="TextBox 5"/>
          <p:cNvSpPr/>
          <p:nvPr/>
        </p:nvSpPr>
        <p:spPr>
          <a:xfrm>
            <a:off x="1331913" y="2630488"/>
            <a:ext cx="184150" cy="2476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TextBox 12"/>
          <p:cNvSpPr/>
          <p:nvPr/>
        </p:nvSpPr>
        <p:spPr>
          <a:xfrm>
            <a:off x="496888" y="1379538"/>
            <a:ext cx="7620000" cy="3667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Проблема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51" name="TextBox 1"/>
          <p:cNvSpPr/>
          <p:nvPr/>
        </p:nvSpPr>
        <p:spPr>
          <a:xfrm>
            <a:off x="496888" y="1738313"/>
            <a:ext cx="7537450" cy="30384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marL="398780" marR="0" lvl="0" indent="320675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4F4F4F"/>
              </a:buClr>
              <a:buSzTx/>
              <a:buFontTx/>
              <a:buNone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Отсутствие на настоящий момент на территории малых городов и сельских районов Ростовской области практик по активному включению молодых людей с инвалидностью, проживающих в психо-неврологических интернатах, в семьях, а также  семей, в которых воспитываются дети-инвалиды и дети с ОВЗ, в инклюзивную добровольческую деятельность, слабое развитие новых компетенций в инклюзивном добровольчестве. 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398780" marR="0" lvl="0" indent="320675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4F4F4F"/>
              </a:buClr>
              <a:buSzTx/>
              <a:buFontTx/>
              <a:buNone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Воспритие человека с инвалидностью только в качестве объекта для помощи.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398780" marR="0" lvl="0" indent="320675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4F4F4F"/>
              </a:buClr>
              <a:buSzTx/>
              <a:buFont typeface="Calibri Light" panose="020F0302020204030204" pitchFamily="34" charset="0"/>
              <a:buAutoNum type="arabicPeriod"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3" name="Прямоугольник 2"/>
          <p:cNvSpPr/>
          <p:nvPr/>
        </p:nvSpPr>
        <p:spPr>
          <a:xfrm>
            <a:off x="0" y="4970463"/>
            <a:ext cx="7667625" cy="173038"/>
          </a:xfrm>
          <a:prstGeom prst="rect">
            <a:avLst/>
          </a:prstGeom>
          <a:solidFill>
            <a:srgbClr val="115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Прямоугольник 7"/>
          <p:cNvSpPr/>
          <p:nvPr/>
        </p:nvSpPr>
        <p:spPr>
          <a:xfrm>
            <a:off x="7667625" y="4970463"/>
            <a:ext cx="1476375" cy="173038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752270" y="232122"/>
            <a:ext cx="1117374" cy="908639"/>
          </a:xfrm>
          <a:prstGeom prst="ellipse">
            <a:avLst/>
          </a:prstGeom>
        </p:spPr>
      </p:pic>
      <p:pic>
        <p:nvPicPr>
          <p:cNvPr id="15368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87325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9" name="Рисунок 10" descr="C:\Users\User\Desktop\2024\Брэндбуки\год семь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1150" y="246063"/>
            <a:ext cx="1795463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Рисунок 11" descr="C:\Users\User\Desktop\2024\Брэндбуки\xfme3zgxesc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56930" y="226080"/>
            <a:ext cx="1447636" cy="9774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87842"/>
          </a:srgb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7" name="TextBox 12"/>
          <p:cNvSpPr/>
          <p:nvPr/>
        </p:nvSpPr>
        <p:spPr>
          <a:xfrm>
            <a:off x="411163" y="1246188"/>
            <a:ext cx="7899400" cy="3667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О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проекте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58" name="TextBox 1"/>
          <p:cNvSpPr/>
          <p:nvPr/>
        </p:nvSpPr>
        <p:spPr>
          <a:xfrm>
            <a:off x="496888" y="2824163"/>
            <a:ext cx="7859713" cy="327025"/>
          </a:xfrm>
          <a:prstGeom prst="rect">
            <a:avLst/>
          </a:prstGeom>
          <a:solidFill>
            <a:srgbClr val="7030A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Цели проекта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59" name="TextBox 6"/>
          <p:cNvSpPr/>
          <p:nvPr/>
        </p:nvSpPr>
        <p:spPr>
          <a:xfrm>
            <a:off x="404813" y="3449638"/>
            <a:ext cx="8707438" cy="3127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" name="Прямоугольник 14"/>
          <p:cNvSpPr/>
          <p:nvPr/>
        </p:nvSpPr>
        <p:spPr>
          <a:xfrm>
            <a:off x="0" y="4970463"/>
            <a:ext cx="7667625" cy="173038"/>
          </a:xfrm>
          <a:prstGeom prst="rect">
            <a:avLst/>
          </a:prstGeom>
          <a:solidFill>
            <a:srgbClr val="115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Прямоугольник 17"/>
          <p:cNvSpPr/>
          <p:nvPr/>
        </p:nvSpPr>
        <p:spPr>
          <a:xfrm>
            <a:off x="7667625" y="4970463"/>
            <a:ext cx="1476375" cy="173038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391" name="Прямоугольник 10"/>
          <p:cNvSpPr/>
          <p:nvPr/>
        </p:nvSpPr>
        <p:spPr>
          <a:xfrm>
            <a:off x="396875" y="1639888"/>
            <a:ext cx="8196263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endParaRPr sz="1600" dirty="0">
              <a:latin typeface="Actay Wide Bd"/>
            </a:endParaRPr>
          </a:p>
          <a:p>
            <a:pPr algn="ctr">
              <a:buNone/>
            </a:pPr>
            <a:r>
              <a:rPr sz="1600" dirty="0">
                <a:solidFill>
                  <a:srgbClr val="7030A0"/>
                </a:solidFill>
                <a:latin typeface="Georgia" panose="02040502050405020303" pitchFamily="18" charset="0"/>
              </a:rPr>
              <a:t>Проект направлен на решение проблемы реализации инклюзивного добровольчества с активным включением в эту деятельность самих людей с инвалидностью и ОВЗ </a:t>
            </a:r>
            <a:r>
              <a:rPr lang="ru-RU" sz="1600" dirty="0">
                <a:solidFill>
                  <a:srgbClr val="7030A0"/>
                </a:solidFill>
                <a:latin typeface="Georgia" panose="02040502050405020303" pitchFamily="18" charset="0"/>
              </a:rPr>
              <a:t>независимо от места их проживания</a:t>
            </a:r>
            <a:r>
              <a:rPr sz="1600" dirty="0">
                <a:solidFill>
                  <a:srgbClr val="7030A0"/>
                </a:solidFill>
                <a:latin typeface="Georgia" panose="02040502050405020303" pitchFamily="18" charset="0"/>
              </a:rPr>
              <a:t>. </a:t>
            </a:r>
            <a:endParaRPr sz="1600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sp>
        <p:nvSpPr>
          <p:cNvPr id="16392" name="Прямоугольник 11"/>
          <p:cNvSpPr/>
          <p:nvPr/>
        </p:nvSpPr>
        <p:spPr>
          <a:xfrm>
            <a:off x="355600" y="3160713"/>
            <a:ext cx="7820025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171450" indent="-171450" algn="ctr">
              <a:lnSpc>
                <a:spcPct val="120000"/>
              </a:lnSpc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</a:pPr>
            <a:r>
              <a:rPr sz="1600" dirty="0">
                <a:solidFill>
                  <a:srgbClr val="7030A0"/>
                </a:solidFill>
                <a:latin typeface="Georgia" panose="02040502050405020303" pitchFamily="18" charset="0"/>
              </a:rPr>
              <a:t>Повышение уровня вовлеченности молодежи в возрасте от 14 до 35 лет, включая детей и молодежь с инвалидностью и ОВЗ, в инклюзивное добровольчество</a:t>
            </a:r>
            <a:endParaRPr sz="1600" dirty="0">
              <a:solidFill>
                <a:srgbClr val="7030A0"/>
              </a:solidFill>
              <a:latin typeface="Georgia" panose="02040502050405020303" pitchFamily="18" charset="0"/>
            </a:endParaRPr>
          </a:p>
          <a:p>
            <a:pPr marL="171450" indent="-171450" algn="ctr">
              <a:lnSpc>
                <a:spcPct val="120000"/>
              </a:lnSpc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</a:pPr>
            <a:r>
              <a:rPr sz="1600" dirty="0">
                <a:solidFill>
                  <a:srgbClr val="7030A0"/>
                </a:solidFill>
                <a:latin typeface="Georgia" panose="02040502050405020303" pitchFamily="18" charset="0"/>
              </a:rPr>
              <a:t>информационно-просветительская работа про продвижению инклюзивного добровольчества в молодежной среде</a:t>
            </a:r>
            <a:endParaRPr sz="1600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463155" y="312805"/>
            <a:ext cx="1117374" cy="908639"/>
          </a:xfrm>
          <a:prstGeom prst="ellipse">
            <a:avLst/>
          </a:prstGeom>
        </p:spPr>
      </p:pic>
      <p:pic>
        <p:nvPicPr>
          <p:cNvPr id="16394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13" y="228600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5" name="Рисунок 11" descr="C:\Users\User\Desktop\2024\Брэндбуки\год семь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313" y="204788"/>
            <a:ext cx="2032000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Рисунок 12" descr="C:\Users\User\Desktop\2024\Брэндбуки\xfme3zgxesc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94712" y="259695"/>
            <a:ext cx="1548489" cy="9303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" name="TextBox 5"/>
          <p:cNvSpPr/>
          <p:nvPr/>
        </p:nvSpPr>
        <p:spPr>
          <a:xfrm>
            <a:off x="1331913" y="2630488"/>
            <a:ext cx="184150" cy="2476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" name="TextBox 12"/>
          <p:cNvSpPr/>
          <p:nvPr/>
        </p:nvSpPr>
        <p:spPr>
          <a:xfrm>
            <a:off x="153988" y="1130300"/>
            <a:ext cx="5486400" cy="3873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Анализ рынка, целевые сегменты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68" name="TextBox 1"/>
          <p:cNvSpPr/>
          <p:nvPr/>
        </p:nvSpPr>
        <p:spPr>
          <a:xfrm>
            <a:off x="395288" y="1539875"/>
            <a:ext cx="5059363" cy="17113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Проведение работы по данному направлению с привлечением обученных добровольцев. 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Использование образовательных разработок, полученных в рамках проекта для самостоятельной подготовки нового поколения добровольцев для движения инклюзивного добровольчества из числа молодежи города Шахты и ближайших городов Ростовской области. 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Взаимодействие с партнерами по развитию проекта обеспечивается заключением соглашений и продолжением работы с партнерской помощью в последующие годы. 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Расширение географии проекта планируется поэтапно – начиная с охвата выездной деятельностью в рамках проекта всех территорий (малых городов и сельских районов).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0" name="Прямоугольник 9"/>
          <p:cNvSpPr/>
          <p:nvPr/>
        </p:nvSpPr>
        <p:spPr>
          <a:xfrm>
            <a:off x="0" y="4970463"/>
            <a:ext cx="7667625" cy="173038"/>
          </a:xfrm>
          <a:prstGeom prst="rect">
            <a:avLst/>
          </a:prstGeom>
          <a:solidFill>
            <a:srgbClr val="115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Прямоугольник 10"/>
          <p:cNvSpPr/>
          <p:nvPr/>
        </p:nvSpPr>
        <p:spPr>
          <a:xfrm>
            <a:off x="7667625" y="4970463"/>
            <a:ext cx="1476375" cy="173038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2" name="Группа 43"/>
          <p:cNvGrpSpPr/>
          <p:nvPr/>
        </p:nvGrpSpPr>
        <p:grpSpPr bwMode="auto">
          <a:xfrm>
            <a:off x="482600" y="4430713"/>
            <a:ext cx="4122738" cy="501650"/>
            <a:chOff x="489240" y="2802960"/>
            <a:chExt cx="4123440" cy="502200"/>
          </a:xfrm>
          <a:solidFill>
            <a:schemeClr val="accent6">
              <a:lumMod val="75000"/>
            </a:schemeClr>
          </a:solidFill>
        </p:grpSpPr>
        <p:sp>
          <p:nvSpPr>
            <p:cNvPr id="73" name="Google Shape;635;p59"/>
            <p:cNvSpPr/>
            <p:nvPr/>
          </p:nvSpPr>
          <p:spPr>
            <a:xfrm>
              <a:off x="1935699" y="2807727"/>
              <a:ext cx="2676981" cy="497433"/>
            </a:xfrm>
            <a:prstGeom prst="rect">
              <a:avLst/>
            </a:pr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Google Shape;636;p59"/>
            <p:cNvSpPr/>
            <p:nvPr/>
          </p:nvSpPr>
          <p:spPr>
            <a:xfrm>
              <a:off x="489240" y="2802960"/>
              <a:ext cx="1224171" cy="502200"/>
            </a:xfrm>
            <a:prstGeom prst="rect">
              <a:avLst/>
            </a:pr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-1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85%</a:t>
              </a: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" name="Группа 46"/>
          <p:cNvGrpSpPr/>
          <p:nvPr/>
        </p:nvGrpSpPr>
        <p:grpSpPr bwMode="auto">
          <a:xfrm>
            <a:off x="488950" y="3415553"/>
            <a:ext cx="4124325" cy="435723"/>
            <a:chOff x="489240" y="3385080"/>
            <a:chExt cx="4123440" cy="46692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76" name="Google Shape;631;p59"/>
            <p:cNvSpPr/>
            <p:nvPr/>
          </p:nvSpPr>
          <p:spPr>
            <a:xfrm>
              <a:off x="1936729" y="3385080"/>
              <a:ext cx="2675951" cy="466920"/>
            </a:xfrm>
            <a:prstGeom prst="rect">
              <a:avLst/>
            </a:pr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Google Shape;637;p59"/>
            <p:cNvSpPr/>
            <p:nvPr/>
          </p:nvSpPr>
          <p:spPr>
            <a:xfrm>
              <a:off x="489240" y="3396198"/>
              <a:ext cx="1231636" cy="454215"/>
            </a:xfrm>
            <a:prstGeom prst="rect">
              <a:avLst/>
            </a:pr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-1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80%</a:t>
              </a: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4" name="Группа 49"/>
          <p:cNvGrpSpPr/>
          <p:nvPr/>
        </p:nvGrpSpPr>
        <p:grpSpPr bwMode="auto">
          <a:xfrm>
            <a:off x="488950" y="3944938"/>
            <a:ext cx="4124325" cy="431800"/>
            <a:chOff x="489240" y="3944520"/>
            <a:chExt cx="4123440" cy="43236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9" name="Google Shape;633;p59"/>
            <p:cNvSpPr/>
            <p:nvPr/>
          </p:nvSpPr>
          <p:spPr>
            <a:xfrm>
              <a:off x="1941491" y="3946109"/>
              <a:ext cx="2671189" cy="430771"/>
            </a:xfrm>
            <a:prstGeom prst="rect">
              <a:avLst/>
            </a:pr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Google Shape;638;p59"/>
            <p:cNvSpPr/>
            <p:nvPr/>
          </p:nvSpPr>
          <p:spPr>
            <a:xfrm>
              <a:off x="489240" y="3944520"/>
              <a:ext cx="1225287" cy="432360"/>
            </a:xfrm>
            <a:prstGeom prst="rect">
              <a:avLst/>
            </a:pr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-1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68%</a:t>
              </a: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7418" name="Группа 74"/>
          <p:cNvGrpSpPr/>
          <p:nvPr/>
        </p:nvGrpSpPr>
        <p:grpSpPr>
          <a:xfrm>
            <a:off x="5546725" y="2622550"/>
            <a:ext cx="3597275" cy="658813"/>
            <a:chOff x="5547252" y="2761200"/>
            <a:chExt cx="3596388" cy="636480"/>
          </a:xfrm>
        </p:grpSpPr>
        <p:sp>
          <p:nvSpPr>
            <p:cNvPr id="82" name="Google Shape;635;p59"/>
            <p:cNvSpPr/>
            <p:nvPr/>
          </p:nvSpPr>
          <p:spPr>
            <a:xfrm>
              <a:off x="6542370" y="2761200"/>
              <a:ext cx="2601270" cy="636480"/>
            </a:xfrm>
            <a:prstGeom prst="rect">
              <a:avLst/>
            </a:prstGeom>
            <a:solidFill>
              <a:srgbClr val="AD8463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Молодежь без инвалидности и без ОВЗ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  <p:sp>
          <p:nvSpPr>
            <p:cNvPr id="83" name="Google Shape;636;p59"/>
            <p:cNvSpPr/>
            <p:nvPr/>
          </p:nvSpPr>
          <p:spPr>
            <a:xfrm>
              <a:off x="5547252" y="2761200"/>
              <a:ext cx="947504" cy="636480"/>
            </a:xfrm>
            <a:prstGeom prst="rect">
              <a:avLst/>
            </a:prstGeom>
            <a:solidFill>
              <a:srgbClr val="AD8463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14-35 лет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7419" name="Группа 77"/>
          <p:cNvGrpSpPr/>
          <p:nvPr/>
        </p:nvGrpSpPr>
        <p:grpSpPr>
          <a:xfrm>
            <a:off x="5546725" y="3348038"/>
            <a:ext cx="3597275" cy="665162"/>
            <a:chOff x="5634359" y="3495240"/>
            <a:chExt cx="3509281" cy="567720"/>
          </a:xfrm>
        </p:grpSpPr>
        <p:sp>
          <p:nvSpPr>
            <p:cNvPr id="85" name="Google Shape;635;p59"/>
            <p:cNvSpPr/>
            <p:nvPr/>
          </p:nvSpPr>
          <p:spPr>
            <a:xfrm>
              <a:off x="6631701" y="3495240"/>
              <a:ext cx="2511939" cy="567720"/>
            </a:xfrm>
            <a:prstGeom prst="rect">
              <a:avLst/>
            </a:prstGeom>
            <a:solidFill>
              <a:srgbClr val="56B2A8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ctay Wide Bd"/>
                  <a:ea typeface="+mn-ea"/>
                  <a:cs typeface="+mn-cs"/>
                </a:rPr>
                <a:t> </a:t>
              </a: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Нормотипичные добровольцы из числа молодежи 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  <p:sp>
          <p:nvSpPr>
            <p:cNvPr id="86" name="Google Shape;636;p59"/>
            <p:cNvSpPr/>
            <p:nvPr/>
          </p:nvSpPr>
          <p:spPr>
            <a:xfrm>
              <a:off x="5634359" y="3495240"/>
              <a:ext cx="930750" cy="560946"/>
            </a:xfrm>
            <a:prstGeom prst="rect">
              <a:avLst/>
            </a:prstGeom>
            <a:solidFill>
              <a:srgbClr val="56B2A8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14-35 лет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7420" name="Группа 80"/>
          <p:cNvGrpSpPr/>
          <p:nvPr/>
        </p:nvGrpSpPr>
        <p:grpSpPr>
          <a:xfrm>
            <a:off x="5567363" y="4151313"/>
            <a:ext cx="3576637" cy="703262"/>
            <a:chOff x="5567417" y="4151160"/>
            <a:chExt cx="3576223" cy="567720"/>
          </a:xfrm>
        </p:grpSpPr>
        <p:sp>
          <p:nvSpPr>
            <p:cNvPr id="88" name="Google Shape;635;p59"/>
            <p:cNvSpPr/>
            <p:nvPr/>
          </p:nvSpPr>
          <p:spPr>
            <a:xfrm>
              <a:off x="6535680" y="4151160"/>
              <a:ext cx="2607960" cy="567720"/>
            </a:xfrm>
            <a:prstGeom prst="rect">
              <a:avLst/>
            </a:prstGeom>
            <a:solidFill>
              <a:srgbClr val="B8574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ctay Wide Bd"/>
                  <a:ea typeface="+mn-ea"/>
                  <a:cs typeface="+mn-cs"/>
                </a:rPr>
                <a:t> </a:t>
              </a: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Семьи, где воспитываются дети и подростки с инвалидностью и ОВЗ 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  <p:sp>
          <p:nvSpPr>
            <p:cNvPr id="89" name="Google Shape;636;p59"/>
            <p:cNvSpPr/>
            <p:nvPr/>
          </p:nvSpPr>
          <p:spPr>
            <a:xfrm>
              <a:off x="5567417" y="4151160"/>
              <a:ext cx="900008" cy="566439"/>
            </a:xfrm>
            <a:prstGeom prst="rect">
              <a:avLst/>
            </a:prstGeom>
            <a:solidFill>
              <a:srgbClr val="B8574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-1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Verdana" panose="020B0604030504040204"/>
                  <a:cs typeface="+mn-cs"/>
                </a:rPr>
                <a:t>38</a:t>
              </a:r>
              <a:r>
                <a:rPr kumimoji="0" lang="en-GB" sz="1400" b="0" i="0" u="none" strike="noStrike" kern="1200" cap="none" spc="-1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Verdana" panose="020B0604030504040204"/>
                  <a:cs typeface="+mn-cs"/>
                </a:rPr>
                <a:t>%</a:t>
              </a: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7421" name="Группа 83"/>
          <p:cNvGrpSpPr/>
          <p:nvPr/>
        </p:nvGrpSpPr>
        <p:grpSpPr>
          <a:xfrm>
            <a:off x="5540375" y="223838"/>
            <a:ext cx="3603625" cy="663575"/>
            <a:chOff x="5600580" y="223200"/>
            <a:chExt cx="3543059" cy="664437"/>
          </a:xfrm>
        </p:grpSpPr>
        <p:sp>
          <p:nvSpPr>
            <p:cNvPr id="91" name="Google Shape;635;p59"/>
            <p:cNvSpPr/>
            <p:nvPr/>
          </p:nvSpPr>
          <p:spPr>
            <a:xfrm>
              <a:off x="6585457" y="223200"/>
              <a:ext cx="2558182" cy="664437"/>
            </a:xfrm>
            <a:prstGeom prst="rect">
              <a:avLst/>
            </a:prstGeom>
            <a:solidFill>
              <a:srgbClr val="3D85C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Молодежь с инвалидностью и ОВЗ 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  <p:sp>
          <p:nvSpPr>
            <p:cNvPr id="92" name="Google Shape;636;p59"/>
            <p:cNvSpPr/>
            <p:nvPr/>
          </p:nvSpPr>
          <p:spPr>
            <a:xfrm>
              <a:off x="5600580" y="223200"/>
              <a:ext cx="878742" cy="651721"/>
            </a:xfrm>
            <a:prstGeom prst="rect">
              <a:avLst/>
            </a:prstGeom>
            <a:solidFill>
              <a:srgbClr val="3D85C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14-35 лет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7422" name="Группа 86"/>
          <p:cNvGrpSpPr/>
          <p:nvPr/>
        </p:nvGrpSpPr>
        <p:grpSpPr>
          <a:xfrm>
            <a:off x="5546725" y="1762125"/>
            <a:ext cx="3597275" cy="779463"/>
            <a:chOff x="5634360" y="1908720"/>
            <a:chExt cx="3509280" cy="716040"/>
          </a:xfrm>
        </p:grpSpPr>
        <p:sp>
          <p:nvSpPr>
            <p:cNvPr id="94" name="Google Shape;635;p59"/>
            <p:cNvSpPr/>
            <p:nvPr/>
          </p:nvSpPr>
          <p:spPr>
            <a:xfrm>
              <a:off x="6565110" y="1908720"/>
              <a:ext cx="2578530" cy="716040"/>
            </a:xfrm>
            <a:prstGeom prst="rect">
              <a:avLst/>
            </a:prstGeom>
            <a:solidFill>
              <a:srgbClr val="F6B26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ctay Wide Bd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Молодые люди с инвалидностью, проживающие в ПНИ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Google Shape;636;p59"/>
            <p:cNvSpPr/>
            <p:nvPr/>
          </p:nvSpPr>
          <p:spPr>
            <a:xfrm>
              <a:off x="5634360" y="1926220"/>
              <a:ext cx="871900" cy="698540"/>
            </a:xfrm>
            <a:prstGeom prst="rect">
              <a:avLst/>
            </a:prstGeom>
            <a:solidFill>
              <a:srgbClr val="F6B26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18-35 лет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7423" name="Группа 89"/>
          <p:cNvGrpSpPr/>
          <p:nvPr/>
        </p:nvGrpSpPr>
        <p:grpSpPr>
          <a:xfrm>
            <a:off x="5553075" y="995363"/>
            <a:ext cx="3590925" cy="658812"/>
            <a:chOff x="5553739" y="1149120"/>
            <a:chExt cx="3589901" cy="618120"/>
          </a:xfrm>
        </p:grpSpPr>
        <p:sp>
          <p:nvSpPr>
            <p:cNvPr id="97" name="Google Shape;635;p59"/>
            <p:cNvSpPr/>
            <p:nvPr/>
          </p:nvSpPr>
          <p:spPr>
            <a:xfrm>
              <a:off x="6542470" y="1149120"/>
              <a:ext cx="2601170" cy="618120"/>
            </a:xfrm>
            <a:prstGeom prst="rect">
              <a:avLst/>
            </a:prstGeom>
            <a:solidFill>
              <a:srgbClr val="0B5394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ctay Wide Bd"/>
                  <a:ea typeface="+mn-ea"/>
                  <a:cs typeface="+mn-cs"/>
                </a:rPr>
                <a:t> </a:t>
              </a: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Дети и подростки с ОВЗ и инвалидностью 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  <p:sp>
          <p:nvSpPr>
            <p:cNvPr id="98" name="Google Shape;636;p59"/>
            <p:cNvSpPr/>
            <p:nvPr/>
          </p:nvSpPr>
          <p:spPr>
            <a:xfrm>
              <a:off x="5553739" y="1149120"/>
              <a:ext cx="914139" cy="618120"/>
            </a:xfrm>
            <a:prstGeom prst="rect">
              <a:avLst/>
            </a:prstGeom>
            <a:solidFill>
              <a:srgbClr val="0B5394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7-13 лет</a:t>
              </a:r>
              <a:endPara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sp>
        <p:nvSpPr>
          <p:cNvPr id="101" name="Google Shape;357;p46"/>
          <p:cNvSpPr/>
          <p:nvPr/>
        </p:nvSpPr>
        <p:spPr>
          <a:xfrm>
            <a:off x="2301875" y="4883150"/>
            <a:ext cx="3995738" cy="3016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425" name="Рисунок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900" y="214313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26979" y="225398"/>
            <a:ext cx="1117374" cy="908639"/>
          </a:xfrm>
          <a:prstGeom prst="ellipse">
            <a:avLst/>
          </a:prstGeom>
        </p:spPr>
      </p:pic>
      <p:sp>
        <p:nvSpPr>
          <p:cNvPr id="17427" name="Прямоугольник 37"/>
          <p:cNvSpPr/>
          <p:nvPr/>
        </p:nvSpPr>
        <p:spPr>
          <a:xfrm>
            <a:off x="1930400" y="3402013"/>
            <a:ext cx="26892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sz="800" dirty="0">
                <a:solidFill>
                  <a:schemeClr val="bg1"/>
                </a:solidFill>
                <a:latin typeface="Georgia" panose="02040502050405020303" pitchFamily="18" charset="0"/>
              </a:rPr>
              <a:t>поддерживаются идеи организации мероприятий с детьми и молодежью с ОВЗ поддерживаются </a:t>
            </a:r>
            <a:endParaRPr sz="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7428" name="Прямоугольник 39"/>
          <p:cNvSpPr/>
          <p:nvPr/>
        </p:nvSpPr>
        <p:spPr>
          <a:xfrm>
            <a:off x="1955800" y="3960813"/>
            <a:ext cx="2655888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sz="800" dirty="0">
                <a:solidFill>
                  <a:schemeClr val="bg1"/>
                </a:solidFill>
                <a:latin typeface="Georgia" panose="02040502050405020303" pitchFamily="18" charset="0"/>
              </a:rPr>
              <a:t>заинтересованы в личном участии в добровольческих проектах </a:t>
            </a:r>
            <a:endParaRPr sz="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7429" name="Прямоугольник 40"/>
          <p:cNvSpPr/>
          <p:nvPr/>
        </p:nvSpPr>
        <p:spPr>
          <a:xfrm>
            <a:off x="1930400" y="4364038"/>
            <a:ext cx="26892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sz="800" dirty="0">
                <a:solidFill>
                  <a:schemeClr val="bg1"/>
                </a:solidFill>
                <a:latin typeface="Georgia" panose="02040502050405020303" pitchFamily="18" charset="0"/>
              </a:rPr>
              <a:t>детей, подростков с инвалидностью и ОВЗ, членов семей, в которых они воспитываются, заинтересованы в личном участии в инклюзивном добровольчестве</a:t>
            </a:r>
            <a:endParaRPr sz="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11" name="Группа 46"/>
          <p:cNvGrpSpPr/>
          <p:nvPr/>
        </p:nvGrpSpPr>
        <p:grpSpPr bwMode="auto">
          <a:xfrm>
            <a:off x="486708" y="2868983"/>
            <a:ext cx="4117599" cy="482503"/>
            <a:chOff x="489240" y="3396198"/>
            <a:chExt cx="4116716" cy="482705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43" name="Google Shape;631;p59"/>
            <p:cNvSpPr/>
            <p:nvPr/>
          </p:nvSpPr>
          <p:spPr>
            <a:xfrm>
              <a:off x="1930006" y="3411983"/>
              <a:ext cx="2675950" cy="466920"/>
            </a:xfrm>
            <a:prstGeom prst="rect">
              <a:avLst/>
            </a:pr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Google Shape;637;p59"/>
            <p:cNvSpPr/>
            <p:nvPr/>
          </p:nvSpPr>
          <p:spPr>
            <a:xfrm>
              <a:off x="489240" y="3396198"/>
              <a:ext cx="1231636" cy="454215"/>
            </a:xfrm>
            <a:prstGeom prst="rect">
              <a:avLst/>
            </a:pr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r>
                <a:rPr kumimoji="0" lang="ru-RU" sz="1400" b="0" i="0" u="none" strike="noStrike" kern="1200" cap="none" spc="-1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81%</a:t>
              </a:r>
              <a:endParaRPr kumimoji="0" lang="ru-RU" sz="1400" b="0" i="0" u="none" strike="noStrike" kern="1200" cap="none" spc="-1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sp>
        <p:nvSpPr>
          <p:cNvPr id="17431" name="Прямоугольник 45"/>
          <p:cNvSpPr/>
          <p:nvPr/>
        </p:nvSpPr>
        <p:spPr>
          <a:xfrm>
            <a:off x="1930400" y="2917825"/>
            <a:ext cx="2963863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sz="800" dirty="0">
                <a:solidFill>
                  <a:schemeClr val="bg1"/>
                </a:solidFill>
                <a:latin typeface="Georgia" panose="02040502050405020303" pitchFamily="18" charset="0"/>
              </a:rPr>
              <a:t>получение студентами профессиональных знаний в социальном обслуживании населения</a:t>
            </a:r>
            <a:endParaRPr sz="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17432" name="Рисунок 44" descr="C:\Users\User\Desktop\2024\Брэндбуки\год семь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6988" y="279400"/>
            <a:ext cx="1641475" cy="84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" name="Рисунок 45" descr="C:\Users\User\Desktop\2024\Брэндбуки\xfme3zgxesc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9695" y="212632"/>
            <a:ext cx="1414018" cy="9370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" name="TextBox 12"/>
          <p:cNvSpPr/>
          <p:nvPr/>
        </p:nvSpPr>
        <p:spPr>
          <a:xfrm>
            <a:off x="1143000" y="1308100"/>
            <a:ext cx="6845300" cy="3873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ПЛАН РЕАЛИЗАЦИИ ПРОЕКТА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04" name="Прямоугольник 23"/>
          <p:cNvSpPr/>
          <p:nvPr/>
        </p:nvSpPr>
        <p:spPr>
          <a:xfrm>
            <a:off x="0" y="4970463"/>
            <a:ext cx="7667625" cy="173038"/>
          </a:xfrm>
          <a:prstGeom prst="rect">
            <a:avLst/>
          </a:prstGeom>
          <a:solidFill>
            <a:srgbClr val="115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Прямоугольник 24"/>
          <p:cNvSpPr/>
          <p:nvPr/>
        </p:nvSpPr>
        <p:spPr>
          <a:xfrm>
            <a:off x="7667625" y="4970463"/>
            <a:ext cx="1476375" cy="173038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8" name="Google Shape;357;p46"/>
          <p:cNvSpPr/>
          <p:nvPr/>
        </p:nvSpPr>
        <p:spPr>
          <a:xfrm>
            <a:off x="2301875" y="4883150"/>
            <a:ext cx="3995738" cy="3016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9" name="Google Shape;665;p61"/>
          <p:cNvSpPr/>
          <p:nvPr/>
        </p:nvSpPr>
        <p:spPr>
          <a:xfrm>
            <a:off x="490538" y="2379663"/>
            <a:ext cx="773113" cy="5730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28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utura PT Bold"/>
                <a:ea typeface="Libre Baskerville"/>
                <a:cs typeface="+mn-cs"/>
              </a:rPr>
              <a:t>01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0" name="Google Shape;666;p61"/>
          <p:cNvSpPr/>
          <p:nvPr/>
        </p:nvSpPr>
        <p:spPr>
          <a:xfrm>
            <a:off x="2184400" y="2379663"/>
            <a:ext cx="712788" cy="5730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28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utura PT Bold"/>
                <a:ea typeface="Libre Baskerville"/>
                <a:cs typeface="+mn-cs"/>
              </a:rPr>
              <a:t>02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1" name="Google Shape;667;p61"/>
          <p:cNvSpPr/>
          <p:nvPr/>
        </p:nvSpPr>
        <p:spPr>
          <a:xfrm>
            <a:off x="3940175" y="2379663"/>
            <a:ext cx="592138" cy="5730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28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utura PT Bold"/>
                <a:ea typeface="Libre Baskerville"/>
                <a:cs typeface="+mn-cs"/>
              </a:rPr>
              <a:t>03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" name="Google Shape;668;p61"/>
          <p:cNvSpPr/>
          <p:nvPr/>
        </p:nvSpPr>
        <p:spPr>
          <a:xfrm>
            <a:off x="5513388" y="2379663"/>
            <a:ext cx="820738" cy="5730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28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utura PT Bold"/>
                <a:ea typeface="Libre Baskerville"/>
                <a:cs typeface="+mn-cs"/>
              </a:rPr>
              <a:t>04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3" name="Google Shape;669;p61"/>
          <p:cNvSpPr/>
          <p:nvPr/>
        </p:nvSpPr>
        <p:spPr>
          <a:xfrm>
            <a:off x="1057275" y="2667000"/>
            <a:ext cx="1003300" cy="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525">
            <a:solidFill>
              <a:srgbClr val="4472C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4" name="Google Shape;670;p61"/>
          <p:cNvSpPr/>
          <p:nvPr/>
        </p:nvSpPr>
        <p:spPr>
          <a:xfrm>
            <a:off x="2765425" y="2667000"/>
            <a:ext cx="942975" cy="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525">
            <a:solidFill>
              <a:srgbClr val="4472C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" name="Google Shape;671;p61"/>
          <p:cNvSpPr/>
          <p:nvPr/>
        </p:nvSpPr>
        <p:spPr>
          <a:xfrm>
            <a:off x="4567238" y="2667000"/>
            <a:ext cx="842963" cy="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525">
            <a:solidFill>
              <a:srgbClr val="4472C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" name="Google Shape;674;p61"/>
          <p:cNvSpPr/>
          <p:nvPr/>
        </p:nvSpPr>
        <p:spPr>
          <a:xfrm>
            <a:off x="0" y="2838450"/>
            <a:ext cx="1905000" cy="16827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8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Проведение первого этапа обучающего модуля по инклюзивному добровольчеству для потенциальных нормотипичных добровольцев, детей и молодежи с ОВЗ и инвалидностью – получателей социальных услуг для данных категорий населения в </a:t>
            </a:r>
            <a:endParaRPr kumimoji="0" lang="ru-RU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8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социальных учреждениях</a:t>
            </a:r>
            <a:endParaRPr kumimoji="0" lang="ru-RU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Google Shape;675;p61"/>
          <p:cNvSpPr/>
          <p:nvPr/>
        </p:nvSpPr>
        <p:spPr>
          <a:xfrm>
            <a:off x="387350" y="2779713"/>
            <a:ext cx="1684338" cy="904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0" name="Google Shape;674;p61"/>
          <p:cNvSpPr/>
          <p:nvPr/>
        </p:nvSpPr>
        <p:spPr>
          <a:xfrm>
            <a:off x="1801813" y="2844800"/>
            <a:ext cx="1781175" cy="1689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8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Проведение второго этапа обучающего модуля по инклюзивному добровольчеству для потенциальных нормотипичных добровольцев, детей и молодежи с ОВЗ и инвалидностью – получателей социальных услуг для данных категорий населения в социальных учреждениях</a:t>
            </a:r>
            <a:endParaRPr kumimoji="0" lang="ru-RU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1" name="Google Shape;675;p61"/>
          <p:cNvSpPr/>
          <p:nvPr/>
        </p:nvSpPr>
        <p:spPr>
          <a:xfrm>
            <a:off x="2105025" y="2798763"/>
            <a:ext cx="1685925" cy="9064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Verdana" panose="020B0604030504040204"/>
                <a:ea typeface="Verdana" panose="020B0604030504040204"/>
                <a:cs typeface="+mn-cs"/>
              </a:rPr>
              <a:t> 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oogle Shape;6170;p92"/>
          <p:cNvGrpSpPr/>
          <p:nvPr/>
        </p:nvGrpSpPr>
        <p:grpSpPr bwMode="auto">
          <a:xfrm>
            <a:off x="1019175" y="2005013"/>
            <a:ext cx="420688" cy="419100"/>
            <a:chOff x="2181600" y="1965240"/>
            <a:chExt cx="421920" cy="419040"/>
          </a:xfrm>
          <a:solidFill>
            <a:srgbClr val="7030A0"/>
          </a:solidFill>
        </p:grpSpPr>
        <p:sp>
          <p:nvSpPr>
            <p:cNvPr id="133" name="Google Shape;6171;p92"/>
            <p:cNvSpPr/>
            <p:nvPr/>
          </p:nvSpPr>
          <p:spPr>
            <a:xfrm>
              <a:off x="2221404" y="2027143"/>
              <a:ext cx="71646" cy="73015"/>
            </a:xfrm>
            <a:custGeom>
              <a:avLst/>
              <a:gdLst/>
              <a:ahLst/>
              <a:cxnLst/>
              <a:rect l="l" t="t" r="r" b="b"/>
              <a:pathLst>
                <a:path w="2049" h="2048">
                  <a:moveTo>
                    <a:pt x="1041" y="0"/>
                  </a:moveTo>
                  <a:cubicBezTo>
                    <a:pt x="473" y="0"/>
                    <a:pt x="1" y="473"/>
                    <a:pt x="1" y="1040"/>
                  </a:cubicBezTo>
                  <a:cubicBezTo>
                    <a:pt x="1" y="1607"/>
                    <a:pt x="473" y="2048"/>
                    <a:pt x="1041" y="2048"/>
                  </a:cubicBezTo>
                  <a:cubicBezTo>
                    <a:pt x="1608" y="2048"/>
                    <a:pt x="2049" y="1607"/>
                    <a:pt x="2049" y="1040"/>
                  </a:cubicBezTo>
                  <a:cubicBezTo>
                    <a:pt x="2049" y="473"/>
                    <a:pt x="1608" y="0"/>
                    <a:pt x="1041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4" name="Google Shape;6172;p92"/>
            <p:cNvSpPr/>
            <p:nvPr/>
          </p:nvSpPr>
          <p:spPr>
            <a:xfrm>
              <a:off x="2305788" y="1965240"/>
              <a:ext cx="173545" cy="147616"/>
            </a:xfrm>
            <a:custGeom>
              <a:avLst/>
              <a:gdLst/>
              <a:ahLst/>
              <a:cxnLst/>
              <a:rect l="l" t="t" r="r" b="b"/>
              <a:pathLst>
                <a:path w="4915" h="4179">
                  <a:moveTo>
                    <a:pt x="1040" y="1"/>
                  </a:moveTo>
                  <a:cubicBezTo>
                    <a:pt x="441" y="1"/>
                    <a:pt x="0" y="473"/>
                    <a:pt x="0" y="1072"/>
                  </a:cubicBezTo>
                  <a:lnTo>
                    <a:pt x="0" y="1797"/>
                  </a:lnTo>
                  <a:cubicBezTo>
                    <a:pt x="0" y="2364"/>
                    <a:pt x="473" y="2805"/>
                    <a:pt x="1040" y="2805"/>
                  </a:cubicBezTo>
                  <a:lnTo>
                    <a:pt x="2300" y="2805"/>
                  </a:lnTo>
                  <a:lnTo>
                    <a:pt x="3592" y="4097"/>
                  </a:lnTo>
                  <a:cubicBezTo>
                    <a:pt x="3672" y="4156"/>
                    <a:pt x="3764" y="4178"/>
                    <a:pt x="3853" y="4178"/>
                  </a:cubicBezTo>
                  <a:cubicBezTo>
                    <a:pt x="3905" y="4178"/>
                    <a:pt x="3955" y="4171"/>
                    <a:pt x="4001" y="4160"/>
                  </a:cubicBezTo>
                  <a:cubicBezTo>
                    <a:pt x="4127" y="4097"/>
                    <a:pt x="4190" y="3939"/>
                    <a:pt x="4190" y="3844"/>
                  </a:cubicBezTo>
                  <a:lnTo>
                    <a:pt x="4190" y="2742"/>
                  </a:lnTo>
                  <a:cubicBezTo>
                    <a:pt x="4600" y="2584"/>
                    <a:pt x="4915" y="2206"/>
                    <a:pt x="4915" y="1734"/>
                  </a:cubicBezTo>
                  <a:lnTo>
                    <a:pt x="4915" y="1072"/>
                  </a:lnTo>
                  <a:cubicBezTo>
                    <a:pt x="4915" y="473"/>
                    <a:pt x="4411" y="1"/>
                    <a:pt x="3875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5" name="Google Shape;6173;p92"/>
            <p:cNvSpPr/>
            <p:nvPr/>
          </p:nvSpPr>
          <p:spPr>
            <a:xfrm>
              <a:off x="2181600" y="2111269"/>
              <a:ext cx="199019" cy="271423"/>
            </a:xfrm>
            <a:custGeom>
              <a:avLst/>
              <a:gdLst/>
              <a:ahLst/>
              <a:cxnLst/>
              <a:rect l="l" t="t" r="r" b="b"/>
              <a:pathLst>
                <a:path w="5672" h="7681">
                  <a:moveTo>
                    <a:pt x="3340" y="4506"/>
                  </a:moveTo>
                  <a:lnTo>
                    <a:pt x="3718" y="5577"/>
                  </a:lnTo>
                  <a:lnTo>
                    <a:pt x="1229" y="5577"/>
                  </a:lnTo>
                  <a:lnTo>
                    <a:pt x="1450" y="4600"/>
                  </a:lnTo>
                  <a:lnTo>
                    <a:pt x="1450" y="4506"/>
                  </a:lnTo>
                  <a:close/>
                  <a:moveTo>
                    <a:pt x="1450" y="1"/>
                  </a:moveTo>
                  <a:cubicBezTo>
                    <a:pt x="1135" y="1"/>
                    <a:pt x="883" y="221"/>
                    <a:pt x="788" y="505"/>
                  </a:cubicBezTo>
                  <a:lnTo>
                    <a:pt x="95" y="3624"/>
                  </a:lnTo>
                  <a:cubicBezTo>
                    <a:pt x="1" y="4096"/>
                    <a:pt x="316" y="4506"/>
                    <a:pt x="757" y="4506"/>
                  </a:cubicBezTo>
                  <a:lnTo>
                    <a:pt x="95" y="7247"/>
                  </a:lnTo>
                  <a:cubicBezTo>
                    <a:pt x="32" y="7436"/>
                    <a:pt x="158" y="7593"/>
                    <a:pt x="316" y="7656"/>
                  </a:cubicBezTo>
                  <a:cubicBezTo>
                    <a:pt x="350" y="7668"/>
                    <a:pt x="383" y="7673"/>
                    <a:pt x="415" y="7673"/>
                  </a:cubicBezTo>
                  <a:cubicBezTo>
                    <a:pt x="559" y="7673"/>
                    <a:pt x="679" y="7565"/>
                    <a:pt x="757" y="7436"/>
                  </a:cubicBezTo>
                  <a:lnTo>
                    <a:pt x="1040" y="6301"/>
                  </a:lnTo>
                  <a:lnTo>
                    <a:pt x="3939" y="6301"/>
                  </a:lnTo>
                  <a:lnTo>
                    <a:pt x="4254" y="7152"/>
                  </a:lnTo>
                  <a:cubicBezTo>
                    <a:pt x="4358" y="7492"/>
                    <a:pt x="4637" y="7680"/>
                    <a:pt x="4908" y="7680"/>
                  </a:cubicBezTo>
                  <a:cubicBezTo>
                    <a:pt x="4964" y="7680"/>
                    <a:pt x="5019" y="7672"/>
                    <a:pt x="5073" y="7656"/>
                  </a:cubicBezTo>
                  <a:cubicBezTo>
                    <a:pt x="5451" y="7593"/>
                    <a:pt x="5672" y="7184"/>
                    <a:pt x="5609" y="6837"/>
                  </a:cubicBezTo>
                  <a:lnTo>
                    <a:pt x="4569" y="3687"/>
                  </a:lnTo>
                  <a:cubicBezTo>
                    <a:pt x="4506" y="3372"/>
                    <a:pt x="4222" y="3183"/>
                    <a:pt x="3907" y="3183"/>
                  </a:cubicBezTo>
                  <a:lnTo>
                    <a:pt x="3183" y="3183"/>
                  </a:lnTo>
                  <a:cubicBezTo>
                    <a:pt x="2994" y="3183"/>
                    <a:pt x="2836" y="3025"/>
                    <a:pt x="2836" y="2836"/>
                  </a:cubicBezTo>
                  <a:cubicBezTo>
                    <a:pt x="2836" y="2615"/>
                    <a:pt x="2994" y="2458"/>
                    <a:pt x="3183" y="2458"/>
                  </a:cubicBezTo>
                  <a:lnTo>
                    <a:pt x="4222" y="2458"/>
                  </a:lnTo>
                  <a:cubicBezTo>
                    <a:pt x="4600" y="2458"/>
                    <a:pt x="4915" y="2143"/>
                    <a:pt x="4915" y="1765"/>
                  </a:cubicBezTo>
                  <a:cubicBezTo>
                    <a:pt x="4915" y="1355"/>
                    <a:pt x="4600" y="1040"/>
                    <a:pt x="4222" y="1040"/>
                  </a:cubicBezTo>
                  <a:lnTo>
                    <a:pt x="2332" y="1040"/>
                  </a:lnTo>
                  <a:lnTo>
                    <a:pt x="2080" y="379"/>
                  </a:lnTo>
                  <a:cubicBezTo>
                    <a:pt x="1985" y="158"/>
                    <a:pt x="1733" y="1"/>
                    <a:pt x="1450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6" name="Google Shape;6174;p92"/>
            <p:cNvSpPr/>
            <p:nvPr/>
          </p:nvSpPr>
          <p:spPr>
            <a:xfrm>
              <a:off x="2492070" y="2027143"/>
              <a:ext cx="71646" cy="73015"/>
            </a:xfrm>
            <a:custGeom>
              <a:avLst/>
              <a:gdLst/>
              <a:ahLst/>
              <a:cxnLst/>
              <a:rect l="l" t="t" r="r" b="b"/>
              <a:pathLst>
                <a:path w="2049" h="2048">
                  <a:moveTo>
                    <a:pt x="1009" y="0"/>
                  </a:moveTo>
                  <a:cubicBezTo>
                    <a:pt x="442" y="0"/>
                    <a:pt x="1" y="473"/>
                    <a:pt x="1" y="1040"/>
                  </a:cubicBezTo>
                  <a:cubicBezTo>
                    <a:pt x="1" y="1607"/>
                    <a:pt x="442" y="2048"/>
                    <a:pt x="1009" y="2048"/>
                  </a:cubicBezTo>
                  <a:cubicBezTo>
                    <a:pt x="1576" y="2048"/>
                    <a:pt x="2048" y="1607"/>
                    <a:pt x="2048" y="1040"/>
                  </a:cubicBezTo>
                  <a:cubicBezTo>
                    <a:pt x="2048" y="473"/>
                    <a:pt x="1576" y="0"/>
                    <a:pt x="1009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7" name="Google Shape;6175;p92"/>
            <p:cNvSpPr/>
            <p:nvPr/>
          </p:nvSpPr>
          <p:spPr>
            <a:xfrm>
              <a:off x="2404501" y="2112856"/>
              <a:ext cx="199019" cy="271424"/>
            </a:xfrm>
            <a:custGeom>
              <a:avLst/>
              <a:gdLst/>
              <a:ahLst/>
              <a:cxnLst/>
              <a:rect l="l" t="t" r="r" b="b"/>
              <a:pathLst>
                <a:path w="5672" h="7704">
                  <a:moveTo>
                    <a:pt x="4222" y="4474"/>
                  </a:moveTo>
                  <a:lnTo>
                    <a:pt x="4222" y="4568"/>
                  </a:lnTo>
                  <a:lnTo>
                    <a:pt x="4443" y="5545"/>
                  </a:lnTo>
                  <a:lnTo>
                    <a:pt x="1985" y="5545"/>
                  </a:lnTo>
                  <a:lnTo>
                    <a:pt x="2332" y="4474"/>
                  </a:lnTo>
                  <a:close/>
                  <a:moveTo>
                    <a:pt x="4222" y="0"/>
                  </a:moveTo>
                  <a:cubicBezTo>
                    <a:pt x="3939" y="0"/>
                    <a:pt x="3718" y="158"/>
                    <a:pt x="3592" y="378"/>
                  </a:cubicBezTo>
                  <a:lnTo>
                    <a:pt x="3340" y="1071"/>
                  </a:lnTo>
                  <a:lnTo>
                    <a:pt x="1450" y="1071"/>
                  </a:lnTo>
                  <a:cubicBezTo>
                    <a:pt x="1072" y="1071"/>
                    <a:pt x="757" y="1386"/>
                    <a:pt x="757" y="1764"/>
                  </a:cubicBezTo>
                  <a:cubicBezTo>
                    <a:pt x="757" y="2174"/>
                    <a:pt x="1072" y="2489"/>
                    <a:pt x="1450" y="2489"/>
                  </a:cubicBezTo>
                  <a:lnTo>
                    <a:pt x="2490" y="2489"/>
                  </a:lnTo>
                  <a:cubicBezTo>
                    <a:pt x="2679" y="2489"/>
                    <a:pt x="2836" y="2646"/>
                    <a:pt x="2836" y="2835"/>
                  </a:cubicBezTo>
                  <a:cubicBezTo>
                    <a:pt x="2836" y="3024"/>
                    <a:pt x="2679" y="3182"/>
                    <a:pt x="2490" y="3182"/>
                  </a:cubicBezTo>
                  <a:lnTo>
                    <a:pt x="1765" y="3182"/>
                  </a:lnTo>
                  <a:cubicBezTo>
                    <a:pt x="1450" y="3182"/>
                    <a:pt x="1198" y="3371"/>
                    <a:pt x="1103" y="3686"/>
                  </a:cubicBezTo>
                  <a:lnTo>
                    <a:pt x="95" y="6837"/>
                  </a:lnTo>
                  <a:cubicBezTo>
                    <a:pt x="1" y="7215"/>
                    <a:pt x="190" y="7593"/>
                    <a:pt x="599" y="7687"/>
                  </a:cubicBezTo>
                  <a:cubicBezTo>
                    <a:pt x="643" y="7696"/>
                    <a:pt x="690" y="7701"/>
                    <a:pt x="738" y="7701"/>
                  </a:cubicBezTo>
                  <a:cubicBezTo>
                    <a:pt x="1030" y="7701"/>
                    <a:pt x="1364" y="7531"/>
                    <a:pt x="1418" y="7152"/>
                  </a:cubicBezTo>
                  <a:lnTo>
                    <a:pt x="1733" y="6301"/>
                  </a:lnTo>
                  <a:lnTo>
                    <a:pt x="4632" y="6301"/>
                  </a:lnTo>
                  <a:lnTo>
                    <a:pt x="4915" y="7435"/>
                  </a:lnTo>
                  <a:cubicBezTo>
                    <a:pt x="4967" y="7591"/>
                    <a:pt x="5104" y="7704"/>
                    <a:pt x="5257" y="7704"/>
                  </a:cubicBezTo>
                  <a:cubicBezTo>
                    <a:pt x="5290" y="7704"/>
                    <a:pt x="5323" y="7698"/>
                    <a:pt x="5356" y="7687"/>
                  </a:cubicBezTo>
                  <a:cubicBezTo>
                    <a:pt x="5546" y="7624"/>
                    <a:pt x="5672" y="7435"/>
                    <a:pt x="5577" y="7246"/>
                  </a:cubicBezTo>
                  <a:lnTo>
                    <a:pt x="4915" y="4537"/>
                  </a:lnTo>
                  <a:cubicBezTo>
                    <a:pt x="5356" y="4474"/>
                    <a:pt x="5672" y="4064"/>
                    <a:pt x="5609" y="3623"/>
                  </a:cubicBezTo>
                  <a:lnTo>
                    <a:pt x="4884" y="504"/>
                  </a:lnTo>
                  <a:cubicBezTo>
                    <a:pt x="4821" y="189"/>
                    <a:pt x="4537" y="0"/>
                    <a:pt x="4222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38" name="Google Shape;674;p61"/>
          <p:cNvSpPr/>
          <p:nvPr/>
        </p:nvSpPr>
        <p:spPr>
          <a:xfrm>
            <a:off x="3597275" y="2824163"/>
            <a:ext cx="1679575" cy="17097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8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Проведение летних добровольческих практикумов второго этапа обучающего модуля по инклюзивному добровольчеству для обученных добровольцев, детей и молодежи с ОВЗ и инвалидностью – получателей социальных услуг для данных категорий населения в социальных учреждениях</a:t>
            </a:r>
            <a:endParaRPr kumimoji="0" lang="ru-RU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9" name="Google Shape;675;p61"/>
          <p:cNvSpPr/>
          <p:nvPr/>
        </p:nvSpPr>
        <p:spPr>
          <a:xfrm>
            <a:off x="3692525" y="2722563"/>
            <a:ext cx="1684338" cy="9715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0" name="Google Shape;674;p61"/>
          <p:cNvSpPr/>
          <p:nvPr/>
        </p:nvSpPr>
        <p:spPr>
          <a:xfrm>
            <a:off x="5327650" y="2830513"/>
            <a:ext cx="1839913" cy="17145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8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Проведение осенних добровольческих практикумов второго этапа обучающего модуля по инклюзивному добровольчеству для потенциальных нормотипичных добровольцев, детей и молодежи с ОВЗ и инвалидностью – получателей социальных услуг для данных категорий населения в социальных учреждениях</a:t>
            </a:r>
            <a:endParaRPr kumimoji="0" lang="ru-RU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1" name="Google Shape;675;p61"/>
          <p:cNvSpPr/>
          <p:nvPr/>
        </p:nvSpPr>
        <p:spPr>
          <a:xfrm>
            <a:off x="5302250" y="2798763"/>
            <a:ext cx="1957388" cy="9064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2" name="Google Shape;668;p61"/>
          <p:cNvSpPr/>
          <p:nvPr/>
        </p:nvSpPr>
        <p:spPr>
          <a:xfrm>
            <a:off x="7739063" y="2379663"/>
            <a:ext cx="671513" cy="5730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28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utura PT Bold"/>
                <a:ea typeface="Libre Baskerville"/>
                <a:cs typeface="+mn-cs"/>
              </a:rPr>
              <a:t>0</a:t>
            </a:r>
            <a:r>
              <a:rPr kumimoji="0" lang="ru-RU" sz="28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utura PT Bold"/>
                <a:ea typeface="Libre Baskerville"/>
                <a:cs typeface="+mn-cs"/>
              </a:rPr>
              <a:t>5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" name="Google Shape;674;p61"/>
          <p:cNvSpPr/>
          <p:nvPr/>
        </p:nvSpPr>
        <p:spPr>
          <a:xfrm>
            <a:off x="7118350" y="2857500"/>
            <a:ext cx="2025650" cy="16875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800" b="0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Проведение зимне-весенних добровольческих практикумов второго этапа обучающего модуля по инклюзивному добровольчеству для потенциальных нормотипичных добровольцев, детей и молодежи с ОВЗ и инвалидностью – получателей социальных услуг для данных категорий населения в социальных учреждениях</a:t>
            </a:r>
            <a:endParaRPr kumimoji="0" lang="ru-RU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4" name="Google Shape;675;p61"/>
          <p:cNvSpPr/>
          <p:nvPr/>
        </p:nvSpPr>
        <p:spPr>
          <a:xfrm>
            <a:off x="7092950" y="2798763"/>
            <a:ext cx="1685925" cy="9064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5" name="Google Shape;671;p61"/>
          <p:cNvSpPr/>
          <p:nvPr/>
        </p:nvSpPr>
        <p:spPr>
          <a:xfrm>
            <a:off x="6410325" y="2667000"/>
            <a:ext cx="1085850" cy="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525">
            <a:solidFill>
              <a:srgbClr val="4472C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" name="Google Shape;5677;p91"/>
          <p:cNvGrpSpPr/>
          <p:nvPr/>
        </p:nvGrpSpPr>
        <p:grpSpPr bwMode="auto">
          <a:xfrm>
            <a:off x="2198688" y="1973263"/>
            <a:ext cx="450850" cy="409575"/>
            <a:chOff x="5406480" y="1986480"/>
            <a:chExt cx="450720" cy="410400"/>
          </a:xfrm>
          <a:solidFill>
            <a:srgbClr val="7030A0"/>
          </a:solidFill>
        </p:grpSpPr>
        <p:sp>
          <p:nvSpPr>
            <p:cNvPr id="147" name="Google Shape;5678;p91"/>
            <p:cNvSpPr/>
            <p:nvPr/>
          </p:nvSpPr>
          <p:spPr>
            <a:xfrm>
              <a:off x="5631840" y="2043745"/>
              <a:ext cx="225360" cy="353135"/>
            </a:xfrm>
            <a:custGeom>
              <a:avLst/>
              <a:gdLst/>
              <a:ahLst/>
              <a:cxnLst/>
              <a:rect l="l" t="t" r="r" b="b"/>
              <a:pathLst>
                <a:path w="6333" h="9925">
                  <a:moveTo>
                    <a:pt x="4694" y="1"/>
                  </a:moveTo>
                  <a:lnTo>
                    <a:pt x="4694" y="7877"/>
                  </a:lnTo>
                  <a:cubicBezTo>
                    <a:pt x="4694" y="8097"/>
                    <a:pt x="4474" y="8255"/>
                    <a:pt x="4253" y="8255"/>
                  </a:cubicBezTo>
                  <a:cubicBezTo>
                    <a:pt x="2993" y="8255"/>
                    <a:pt x="1638" y="8696"/>
                    <a:pt x="693" y="9452"/>
                  </a:cubicBezTo>
                  <a:cubicBezTo>
                    <a:pt x="536" y="9546"/>
                    <a:pt x="189" y="9925"/>
                    <a:pt x="0" y="9925"/>
                  </a:cubicBezTo>
                  <a:lnTo>
                    <a:pt x="5073" y="9925"/>
                  </a:lnTo>
                  <a:cubicBezTo>
                    <a:pt x="5734" y="9925"/>
                    <a:pt x="6333" y="9357"/>
                    <a:pt x="6333" y="8696"/>
                  </a:cubicBezTo>
                  <a:lnTo>
                    <a:pt x="6333" y="1229"/>
                  </a:lnTo>
                  <a:cubicBezTo>
                    <a:pt x="6333" y="536"/>
                    <a:pt x="5766" y="1"/>
                    <a:pt x="5073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8" name="Google Shape;5679;p91"/>
            <p:cNvSpPr/>
            <p:nvPr/>
          </p:nvSpPr>
          <p:spPr>
            <a:xfrm>
              <a:off x="5493767" y="1986480"/>
              <a:ext cx="122203" cy="365860"/>
            </a:xfrm>
            <a:custGeom>
              <a:avLst/>
              <a:gdLst/>
              <a:ahLst/>
              <a:cxnLst/>
              <a:rect l="l" t="t" r="r" b="b"/>
              <a:pathLst>
                <a:path w="3467" h="10303">
                  <a:moveTo>
                    <a:pt x="1" y="0"/>
                  </a:moveTo>
                  <a:lnTo>
                    <a:pt x="1" y="9105"/>
                  </a:lnTo>
                  <a:cubicBezTo>
                    <a:pt x="1166" y="9200"/>
                    <a:pt x="2489" y="9578"/>
                    <a:pt x="3466" y="10302"/>
                  </a:cubicBezTo>
                  <a:lnTo>
                    <a:pt x="3466" y="1197"/>
                  </a:lnTo>
                  <a:cubicBezTo>
                    <a:pt x="2489" y="473"/>
                    <a:pt x="1229" y="95"/>
                    <a:pt x="1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9" name="Google Shape;5680;p91"/>
            <p:cNvSpPr/>
            <p:nvPr/>
          </p:nvSpPr>
          <p:spPr>
            <a:xfrm>
              <a:off x="5646123" y="1986480"/>
              <a:ext cx="122203" cy="365860"/>
            </a:xfrm>
            <a:custGeom>
              <a:avLst/>
              <a:gdLst/>
              <a:ahLst/>
              <a:cxnLst/>
              <a:rect l="l" t="t" r="r" b="b"/>
              <a:pathLst>
                <a:path w="3466" h="10303">
                  <a:moveTo>
                    <a:pt x="3466" y="0"/>
                  </a:moveTo>
                  <a:cubicBezTo>
                    <a:pt x="2300" y="95"/>
                    <a:pt x="977" y="473"/>
                    <a:pt x="0" y="1197"/>
                  </a:cubicBezTo>
                  <a:lnTo>
                    <a:pt x="0" y="10302"/>
                  </a:lnTo>
                  <a:cubicBezTo>
                    <a:pt x="977" y="9578"/>
                    <a:pt x="2237" y="9200"/>
                    <a:pt x="3466" y="9105"/>
                  </a:cubicBezTo>
                  <a:lnTo>
                    <a:pt x="3466" y="0"/>
                  </a:ln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0" name="Google Shape;5681;p91"/>
            <p:cNvSpPr/>
            <p:nvPr/>
          </p:nvSpPr>
          <p:spPr>
            <a:xfrm>
              <a:off x="5406480" y="2043745"/>
              <a:ext cx="223772" cy="353135"/>
            </a:xfrm>
            <a:custGeom>
              <a:avLst/>
              <a:gdLst/>
              <a:ahLst/>
              <a:cxnLst/>
              <a:rect l="l" t="t" r="r" b="b"/>
              <a:pathLst>
                <a:path w="6302" h="9925">
                  <a:moveTo>
                    <a:pt x="1229" y="1"/>
                  </a:moveTo>
                  <a:cubicBezTo>
                    <a:pt x="567" y="1"/>
                    <a:pt x="0" y="536"/>
                    <a:pt x="0" y="1198"/>
                  </a:cubicBezTo>
                  <a:lnTo>
                    <a:pt x="0" y="8664"/>
                  </a:lnTo>
                  <a:cubicBezTo>
                    <a:pt x="32" y="9357"/>
                    <a:pt x="567" y="9925"/>
                    <a:pt x="1229" y="9925"/>
                  </a:cubicBezTo>
                  <a:lnTo>
                    <a:pt x="6301" y="9925"/>
                  </a:lnTo>
                  <a:cubicBezTo>
                    <a:pt x="6112" y="9925"/>
                    <a:pt x="5766" y="9609"/>
                    <a:pt x="5608" y="9452"/>
                  </a:cubicBezTo>
                  <a:cubicBezTo>
                    <a:pt x="4631" y="8664"/>
                    <a:pt x="3277" y="8255"/>
                    <a:pt x="2048" y="8255"/>
                  </a:cubicBezTo>
                  <a:cubicBezTo>
                    <a:pt x="1828" y="8255"/>
                    <a:pt x="1638" y="8066"/>
                    <a:pt x="1638" y="7877"/>
                  </a:cubicBezTo>
                  <a:lnTo>
                    <a:pt x="1638" y="1"/>
                  </a:ln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8459" name="Google Shape;7328;p94"/>
          <p:cNvGrpSpPr/>
          <p:nvPr/>
        </p:nvGrpSpPr>
        <p:grpSpPr>
          <a:xfrm>
            <a:off x="9144000" y="273050"/>
            <a:ext cx="449263" cy="447675"/>
            <a:chOff x="3808800" y="1953360"/>
            <a:chExt cx="448920" cy="447480"/>
          </a:xfrm>
        </p:grpSpPr>
        <p:sp>
          <p:nvSpPr>
            <p:cNvPr id="152" name="Google Shape;7329;p94"/>
            <p:cNvSpPr/>
            <p:nvPr/>
          </p:nvSpPr>
          <p:spPr>
            <a:xfrm>
              <a:off x="3808800" y="2232638"/>
              <a:ext cx="171319" cy="168202"/>
            </a:xfrm>
            <a:custGeom>
              <a:avLst/>
              <a:gdLst/>
              <a:ahLst/>
              <a:cxnLst/>
              <a:rect l="l" t="t" r="r" b="b"/>
              <a:pathLst>
                <a:path w="4600" h="4530">
                  <a:moveTo>
                    <a:pt x="3088" y="0"/>
                  </a:moveTo>
                  <a:lnTo>
                    <a:pt x="378" y="2741"/>
                  </a:lnTo>
                  <a:cubicBezTo>
                    <a:pt x="0" y="3119"/>
                    <a:pt x="0" y="3781"/>
                    <a:pt x="378" y="4222"/>
                  </a:cubicBezTo>
                  <a:cubicBezTo>
                    <a:pt x="583" y="4427"/>
                    <a:pt x="851" y="4529"/>
                    <a:pt x="1123" y="4529"/>
                  </a:cubicBezTo>
                  <a:cubicBezTo>
                    <a:pt x="1394" y="4529"/>
                    <a:pt x="1670" y="4427"/>
                    <a:pt x="1890" y="4222"/>
                  </a:cubicBezTo>
                  <a:lnTo>
                    <a:pt x="4600" y="1512"/>
                  </a:lnTo>
                  <a:cubicBezTo>
                    <a:pt x="4001" y="1103"/>
                    <a:pt x="3497" y="599"/>
                    <a:pt x="3088" y="0"/>
                  </a:cubicBezTo>
                  <a:close/>
                </a:path>
              </a:pathLst>
            </a:custGeom>
            <a:solidFill>
              <a:srgbClr val="115FA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3" name="Google Shape;7330;p94"/>
            <p:cNvSpPr/>
            <p:nvPr/>
          </p:nvSpPr>
          <p:spPr>
            <a:xfrm>
              <a:off x="4075296" y="2110455"/>
              <a:ext cx="23795" cy="23802"/>
            </a:xfrm>
            <a:custGeom>
              <a:avLst/>
              <a:gdLst/>
              <a:ahLst/>
              <a:cxnLst/>
              <a:rect l="l" t="t" r="r" b="b"/>
              <a:pathLst>
                <a:path w="631" h="631">
                  <a:moveTo>
                    <a:pt x="1" y="0"/>
                  </a:moveTo>
                  <a:lnTo>
                    <a:pt x="1" y="630"/>
                  </a:lnTo>
                  <a:cubicBezTo>
                    <a:pt x="284" y="536"/>
                    <a:pt x="505" y="315"/>
                    <a:pt x="631" y="0"/>
                  </a:cubicBezTo>
                  <a:close/>
                </a:path>
              </a:pathLst>
            </a:custGeom>
            <a:solidFill>
              <a:srgbClr val="115FA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4" name="Google Shape;7331;p94"/>
            <p:cNvSpPr/>
            <p:nvPr/>
          </p:nvSpPr>
          <p:spPr>
            <a:xfrm>
              <a:off x="4021363" y="2059677"/>
              <a:ext cx="76142" cy="76167"/>
            </a:xfrm>
            <a:custGeom>
              <a:avLst/>
              <a:gdLst/>
              <a:ahLst/>
              <a:cxnLst/>
              <a:rect l="l" t="t" r="r" b="b"/>
              <a:pathLst>
                <a:path w="2049" h="2048">
                  <a:moveTo>
                    <a:pt x="1040" y="0"/>
                  </a:moveTo>
                  <a:cubicBezTo>
                    <a:pt x="473" y="0"/>
                    <a:pt x="1" y="473"/>
                    <a:pt x="1" y="1071"/>
                  </a:cubicBezTo>
                  <a:cubicBezTo>
                    <a:pt x="1" y="1512"/>
                    <a:pt x="253" y="1890"/>
                    <a:pt x="694" y="2048"/>
                  </a:cubicBezTo>
                  <a:lnTo>
                    <a:pt x="694" y="1071"/>
                  </a:lnTo>
                  <a:cubicBezTo>
                    <a:pt x="694" y="851"/>
                    <a:pt x="851" y="693"/>
                    <a:pt x="1040" y="693"/>
                  </a:cubicBezTo>
                  <a:lnTo>
                    <a:pt x="2048" y="693"/>
                  </a:lnTo>
                  <a:cubicBezTo>
                    <a:pt x="1922" y="284"/>
                    <a:pt x="1513" y="0"/>
                    <a:pt x="1040" y="0"/>
                  </a:cubicBezTo>
                  <a:close/>
                </a:path>
              </a:pathLst>
            </a:custGeom>
            <a:solidFill>
              <a:srgbClr val="115FA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5" name="Google Shape;7332;p94"/>
            <p:cNvSpPr/>
            <p:nvPr/>
          </p:nvSpPr>
          <p:spPr>
            <a:xfrm>
              <a:off x="4073711" y="2110455"/>
              <a:ext cx="79314" cy="79340"/>
            </a:xfrm>
            <a:custGeom>
              <a:avLst/>
              <a:gdLst/>
              <a:ahLst/>
              <a:cxnLst/>
              <a:rect l="l" t="t" r="r" b="b"/>
              <a:pathLst>
                <a:path w="2112" h="2112">
                  <a:moveTo>
                    <a:pt x="1355" y="0"/>
                  </a:moveTo>
                  <a:cubicBezTo>
                    <a:pt x="1261" y="693"/>
                    <a:pt x="693" y="1260"/>
                    <a:pt x="0" y="1355"/>
                  </a:cubicBezTo>
                  <a:lnTo>
                    <a:pt x="0" y="2111"/>
                  </a:lnTo>
                  <a:lnTo>
                    <a:pt x="2111" y="2111"/>
                  </a:lnTo>
                  <a:lnTo>
                    <a:pt x="2111" y="0"/>
                  </a:lnTo>
                  <a:close/>
                </a:path>
              </a:pathLst>
            </a:custGeom>
            <a:solidFill>
              <a:srgbClr val="115FA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" name="Google Shape;7333;p94"/>
            <p:cNvSpPr/>
            <p:nvPr/>
          </p:nvSpPr>
          <p:spPr>
            <a:xfrm>
              <a:off x="3916668" y="1953360"/>
              <a:ext cx="341052" cy="341164"/>
            </a:xfrm>
            <a:custGeom>
              <a:avLst/>
              <a:gdLst/>
              <a:ahLst/>
              <a:cxnLst/>
              <a:rect l="l" t="t" r="r" b="b"/>
              <a:pathLst>
                <a:path w="9137" h="9137">
                  <a:moveTo>
                    <a:pt x="3907" y="2080"/>
                  </a:moveTo>
                  <a:cubicBezTo>
                    <a:pt x="4758" y="2080"/>
                    <a:pt x="5483" y="2679"/>
                    <a:pt x="5640" y="3498"/>
                  </a:cubicBezTo>
                  <a:lnTo>
                    <a:pt x="6743" y="3498"/>
                  </a:lnTo>
                  <a:cubicBezTo>
                    <a:pt x="6932" y="3498"/>
                    <a:pt x="7089" y="3655"/>
                    <a:pt x="7089" y="3844"/>
                  </a:cubicBezTo>
                  <a:lnTo>
                    <a:pt x="7089" y="6680"/>
                  </a:lnTo>
                  <a:lnTo>
                    <a:pt x="7058" y="6680"/>
                  </a:lnTo>
                  <a:cubicBezTo>
                    <a:pt x="7058" y="6900"/>
                    <a:pt x="6900" y="7058"/>
                    <a:pt x="6680" y="7058"/>
                  </a:cubicBezTo>
                  <a:lnTo>
                    <a:pt x="3907" y="7058"/>
                  </a:lnTo>
                  <a:cubicBezTo>
                    <a:pt x="3687" y="7058"/>
                    <a:pt x="3529" y="6900"/>
                    <a:pt x="3529" y="6680"/>
                  </a:cubicBezTo>
                  <a:lnTo>
                    <a:pt x="3529" y="5577"/>
                  </a:lnTo>
                  <a:cubicBezTo>
                    <a:pt x="2742" y="5419"/>
                    <a:pt x="2111" y="4726"/>
                    <a:pt x="2111" y="3844"/>
                  </a:cubicBezTo>
                  <a:cubicBezTo>
                    <a:pt x="2111" y="2868"/>
                    <a:pt x="2899" y="2080"/>
                    <a:pt x="3907" y="2080"/>
                  </a:cubicBezTo>
                  <a:close/>
                  <a:moveTo>
                    <a:pt x="4569" y="1"/>
                  </a:moveTo>
                  <a:cubicBezTo>
                    <a:pt x="2048" y="1"/>
                    <a:pt x="1" y="2048"/>
                    <a:pt x="1" y="4569"/>
                  </a:cubicBezTo>
                  <a:cubicBezTo>
                    <a:pt x="1" y="7089"/>
                    <a:pt x="2048" y="9137"/>
                    <a:pt x="4569" y="9137"/>
                  </a:cubicBezTo>
                  <a:cubicBezTo>
                    <a:pt x="7089" y="9137"/>
                    <a:pt x="9137" y="7089"/>
                    <a:pt x="9137" y="4569"/>
                  </a:cubicBezTo>
                  <a:cubicBezTo>
                    <a:pt x="9137" y="2048"/>
                    <a:pt x="7089" y="1"/>
                    <a:pt x="4569" y="1"/>
                  </a:cubicBezTo>
                  <a:close/>
                </a:path>
              </a:pathLst>
            </a:custGeom>
            <a:solidFill>
              <a:srgbClr val="115FA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" name="Google Shape;6176;p92"/>
          <p:cNvGrpSpPr/>
          <p:nvPr/>
        </p:nvGrpSpPr>
        <p:grpSpPr bwMode="auto">
          <a:xfrm>
            <a:off x="5706222" y="2017432"/>
            <a:ext cx="396875" cy="396875"/>
            <a:chOff x="7199280" y="2004120"/>
            <a:chExt cx="397080" cy="397080"/>
          </a:xfrm>
          <a:solidFill>
            <a:srgbClr val="7030A0"/>
          </a:solidFill>
        </p:grpSpPr>
        <p:sp>
          <p:nvSpPr>
            <p:cNvPr id="158" name="Google Shape;6177;p92"/>
            <p:cNvSpPr/>
            <p:nvPr/>
          </p:nvSpPr>
          <p:spPr>
            <a:xfrm>
              <a:off x="7350171" y="2004120"/>
              <a:ext cx="93710" cy="92123"/>
            </a:xfrm>
            <a:custGeom>
              <a:avLst/>
              <a:gdLst/>
              <a:ahLst/>
              <a:cxnLst/>
              <a:rect l="l" t="t" r="r" b="b"/>
              <a:pathLst>
                <a:path w="2837" h="2742">
                  <a:moveTo>
                    <a:pt x="1419" y="1"/>
                  </a:moveTo>
                  <a:cubicBezTo>
                    <a:pt x="631" y="1"/>
                    <a:pt x="1" y="599"/>
                    <a:pt x="1" y="1355"/>
                  </a:cubicBezTo>
                  <a:cubicBezTo>
                    <a:pt x="1" y="2143"/>
                    <a:pt x="631" y="2742"/>
                    <a:pt x="1419" y="2742"/>
                  </a:cubicBezTo>
                  <a:cubicBezTo>
                    <a:pt x="2206" y="2742"/>
                    <a:pt x="2836" y="2143"/>
                    <a:pt x="2836" y="1355"/>
                  </a:cubicBezTo>
                  <a:cubicBezTo>
                    <a:pt x="2836" y="599"/>
                    <a:pt x="2206" y="1"/>
                    <a:pt x="1419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9" name="Google Shape;6178;p92"/>
            <p:cNvSpPr/>
            <p:nvPr/>
          </p:nvSpPr>
          <p:spPr>
            <a:xfrm>
              <a:off x="7234223" y="2215367"/>
              <a:ext cx="92123" cy="90534"/>
            </a:xfrm>
            <a:custGeom>
              <a:avLst/>
              <a:gdLst/>
              <a:ahLst/>
              <a:cxnLst/>
              <a:rect l="l" t="t" r="r" b="b"/>
              <a:pathLst>
                <a:path w="2774" h="2741">
                  <a:moveTo>
                    <a:pt x="1387" y="0"/>
                  </a:moveTo>
                  <a:cubicBezTo>
                    <a:pt x="631" y="0"/>
                    <a:pt x="1" y="630"/>
                    <a:pt x="1" y="1355"/>
                  </a:cubicBezTo>
                  <a:cubicBezTo>
                    <a:pt x="1" y="2111"/>
                    <a:pt x="631" y="2741"/>
                    <a:pt x="1387" y="2741"/>
                  </a:cubicBezTo>
                  <a:cubicBezTo>
                    <a:pt x="2143" y="2741"/>
                    <a:pt x="2773" y="2111"/>
                    <a:pt x="2773" y="1355"/>
                  </a:cubicBezTo>
                  <a:cubicBezTo>
                    <a:pt x="2773" y="630"/>
                    <a:pt x="2143" y="0"/>
                    <a:pt x="1387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0" name="Google Shape;6179;p92"/>
            <p:cNvSpPr/>
            <p:nvPr/>
          </p:nvSpPr>
          <p:spPr>
            <a:xfrm>
              <a:off x="7469294" y="2215367"/>
              <a:ext cx="90535" cy="92123"/>
            </a:xfrm>
            <a:custGeom>
              <a:avLst/>
              <a:gdLst/>
              <a:ahLst/>
              <a:cxnLst/>
              <a:rect l="l" t="t" r="r" b="b"/>
              <a:pathLst>
                <a:path w="2742" h="2742">
                  <a:moveTo>
                    <a:pt x="1356" y="1"/>
                  </a:moveTo>
                  <a:cubicBezTo>
                    <a:pt x="631" y="1"/>
                    <a:pt x="1" y="631"/>
                    <a:pt x="1" y="1387"/>
                  </a:cubicBezTo>
                  <a:cubicBezTo>
                    <a:pt x="1" y="2111"/>
                    <a:pt x="631" y="2741"/>
                    <a:pt x="1356" y="2741"/>
                  </a:cubicBezTo>
                  <a:cubicBezTo>
                    <a:pt x="2112" y="2741"/>
                    <a:pt x="2742" y="2111"/>
                    <a:pt x="2742" y="1387"/>
                  </a:cubicBezTo>
                  <a:cubicBezTo>
                    <a:pt x="2742" y="631"/>
                    <a:pt x="2112" y="1"/>
                    <a:pt x="1356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1" name="Google Shape;6180;p92"/>
            <p:cNvSpPr/>
            <p:nvPr/>
          </p:nvSpPr>
          <p:spPr>
            <a:xfrm>
              <a:off x="7199280" y="2305901"/>
              <a:ext cx="163597" cy="95299"/>
            </a:xfrm>
            <a:custGeom>
              <a:avLst/>
              <a:gdLst/>
              <a:ahLst/>
              <a:cxnLst/>
              <a:rect l="l" t="t" r="r" b="b"/>
              <a:pathLst>
                <a:path w="4884" h="2868">
                  <a:moveTo>
                    <a:pt x="819" y="0"/>
                  </a:moveTo>
                  <a:cubicBezTo>
                    <a:pt x="347" y="442"/>
                    <a:pt x="0" y="1072"/>
                    <a:pt x="0" y="1796"/>
                  </a:cubicBezTo>
                  <a:lnTo>
                    <a:pt x="0" y="2521"/>
                  </a:lnTo>
                  <a:cubicBezTo>
                    <a:pt x="0" y="2710"/>
                    <a:pt x="158" y="2867"/>
                    <a:pt x="347" y="2867"/>
                  </a:cubicBezTo>
                  <a:lnTo>
                    <a:pt x="4505" y="2867"/>
                  </a:lnTo>
                  <a:cubicBezTo>
                    <a:pt x="4726" y="2867"/>
                    <a:pt x="4883" y="2710"/>
                    <a:pt x="4883" y="2521"/>
                  </a:cubicBezTo>
                  <a:lnTo>
                    <a:pt x="4883" y="1796"/>
                  </a:lnTo>
                  <a:cubicBezTo>
                    <a:pt x="4883" y="1103"/>
                    <a:pt x="4568" y="442"/>
                    <a:pt x="4033" y="0"/>
                  </a:cubicBezTo>
                  <a:cubicBezTo>
                    <a:pt x="3655" y="473"/>
                    <a:pt x="3088" y="788"/>
                    <a:pt x="2426" y="788"/>
                  </a:cubicBezTo>
                  <a:cubicBezTo>
                    <a:pt x="1796" y="788"/>
                    <a:pt x="1197" y="473"/>
                    <a:pt x="819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2" name="Google Shape;6181;p92"/>
            <p:cNvSpPr/>
            <p:nvPr/>
          </p:nvSpPr>
          <p:spPr>
            <a:xfrm>
              <a:off x="7315228" y="2094655"/>
              <a:ext cx="165185" cy="96887"/>
            </a:xfrm>
            <a:custGeom>
              <a:avLst/>
              <a:gdLst/>
              <a:ahLst/>
              <a:cxnLst/>
              <a:rect l="l" t="t" r="r" b="b"/>
              <a:pathLst>
                <a:path w="4916" h="2899">
                  <a:moveTo>
                    <a:pt x="851" y="1"/>
                  </a:moveTo>
                  <a:cubicBezTo>
                    <a:pt x="347" y="442"/>
                    <a:pt x="1" y="1103"/>
                    <a:pt x="1" y="1796"/>
                  </a:cubicBezTo>
                  <a:lnTo>
                    <a:pt x="1" y="2552"/>
                  </a:lnTo>
                  <a:cubicBezTo>
                    <a:pt x="1" y="2741"/>
                    <a:pt x="158" y="2899"/>
                    <a:pt x="347" y="2899"/>
                  </a:cubicBezTo>
                  <a:lnTo>
                    <a:pt x="4537" y="2899"/>
                  </a:lnTo>
                  <a:cubicBezTo>
                    <a:pt x="4758" y="2899"/>
                    <a:pt x="4915" y="2741"/>
                    <a:pt x="4915" y="2552"/>
                  </a:cubicBezTo>
                  <a:lnTo>
                    <a:pt x="4915" y="1796"/>
                  </a:lnTo>
                  <a:cubicBezTo>
                    <a:pt x="4915" y="1103"/>
                    <a:pt x="4600" y="442"/>
                    <a:pt x="4065" y="1"/>
                  </a:cubicBezTo>
                  <a:cubicBezTo>
                    <a:pt x="3687" y="473"/>
                    <a:pt x="3088" y="788"/>
                    <a:pt x="2458" y="788"/>
                  </a:cubicBezTo>
                  <a:cubicBezTo>
                    <a:pt x="1828" y="788"/>
                    <a:pt x="1198" y="473"/>
                    <a:pt x="851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3" name="Google Shape;6182;p92"/>
            <p:cNvSpPr/>
            <p:nvPr/>
          </p:nvSpPr>
          <p:spPr>
            <a:xfrm>
              <a:off x="7432764" y="2305901"/>
              <a:ext cx="163596" cy="95299"/>
            </a:xfrm>
            <a:custGeom>
              <a:avLst/>
              <a:gdLst/>
              <a:ahLst/>
              <a:cxnLst/>
              <a:rect l="l" t="t" r="r" b="b"/>
              <a:pathLst>
                <a:path w="4885" h="2868">
                  <a:moveTo>
                    <a:pt x="820" y="0"/>
                  </a:moveTo>
                  <a:cubicBezTo>
                    <a:pt x="316" y="442"/>
                    <a:pt x="1" y="1103"/>
                    <a:pt x="1" y="1796"/>
                  </a:cubicBezTo>
                  <a:lnTo>
                    <a:pt x="1" y="2521"/>
                  </a:lnTo>
                  <a:cubicBezTo>
                    <a:pt x="1" y="2710"/>
                    <a:pt x="158" y="2867"/>
                    <a:pt x="347" y="2867"/>
                  </a:cubicBezTo>
                  <a:lnTo>
                    <a:pt x="4506" y="2867"/>
                  </a:lnTo>
                  <a:cubicBezTo>
                    <a:pt x="4727" y="2867"/>
                    <a:pt x="4884" y="2710"/>
                    <a:pt x="4884" y="2521"/>
                  </a:cubicBezTo>
                  <a:lnTo>
                    <a:pt x="4884" y="1796"/>
                  </a:lnTo>
                  <a:cubicBezTo>
                    <a:pt x="4884" y="1103"/>
                    <a:pt x="4569" y="442"/>
                    <a:pt x="4033" y="0"/>
                  </a:cubicBezTo>
                  <a:cubicBezTo>
                    <a:pt x="3655" y="473"/>
                    <a:pt x="3088" y="788"/>
                    <a:pt x="2427" y="788"/>
                  </a:cubicBezTo>
                  <a:cubicBezTo>
                    <a:pt x="1797" y="788"/>
                    <a:pt x="1198" y="473"/>
                    <a:pt x="820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4" name="Google Shape;6183;p92"/>
            <p:cNvSpPr/>
            <p:nvPr/>
          </p:nvSpPr>
          <p:spPr>
            <a:xfrm>
              <a:off x="7345405" y="2215367"/>
              <a:ext cx="103241" cy="85769"/>
            </a:xfrm>
            <a:custGeom>
              <a:avLst/>
              <a:gdLst/>
              <a:ahLst/>
              <a:cxnLst/>
              <a:rect l="l" t="t" r="r" b="b"/>
              <a:pathLst>
                <a:path w="3089" h="2584">
                  <a:moveTo>
                    <a:pt x="1198" y="0"/>
                  </a:moveTo>
                  <a:lnTo>
                    <a:pt x="1198" y="882"/>
                  </a:lnTo>
                  <a:lnTo>
                    <a:pt x="1" y="2079"/>
                  </a:lnTo>
                  <a:cubicBezTo>
                    <a:pt x="221" y="2237"/>
                    <a:pt x="284" y="2300"/>
                    <a:pt x="473" y="2583"/>
                  </a:cubicBezTo>
                  <a:lnTo>
                    <a:pt x="1545" y="1575"/>
                  </a:lnTo>
                  <a:lnTo>
                    <a:pt x="2616" y="2583"/>
                  </a:lnTo>
                  <a:cubicBezTo>
                    <a:pt x="2773" y="2394"/>
                    <a:pt x="2931" y="2237"/>
                    <a:pt x="3088" y="2111"/>
                  </a:cubicBezTo>
                  <a:lnTo>
                    <a:pt x="1891" y="882"/>
                  </a:lnTo>
                  <a:lnTo>
                    <a:pt x="1891" y="0"/>
                  </a:ln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pic>
        <p:nvPicPr>
          <p:cNvPr id="18461" name="Рисунок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8275" y="234950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6" name="Рисунок 6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24421" y="252292"/>
            <a:ext cx="1117374" cy="908639"/>
          </a:xfrm>
          <a:prstGeom prst="ellipse">
            <a:avLst/>
          </a:prstGeom>
        </p:spPr>
      </p:pic>
      <p:grpSp>
        <p:nvGrpSpPr>
          <p:cNvPr id="6" name="Google Shape;5677;p91"/>
          <p:cNvGrpSpPr/>
          <p:nvPr/>
        </p:nvGrpSpPr>
        <p:grpSpPr bwMode="auto">
          <a:xfrm>
            <a:off x="488950" y="1978025"/>
            <a:ext cx="450850" cy="409575"/>
            <a:chOff x="5406480" y="1986480"/>
            <a:chExt cx="450720" cy="410400"/>
          </a:xfrm>
          <a:solidFill>
            <a:srgbClr val="7030A0"/>
          </a:solidFill>
        </p:grpSpPr>
        <p:sp>
          <p:nvSpPr>
            <p:cNvPr id="70" name="Google Shape;5678;p91"/>
            <p:cNvSpPr/>
            <p:nvPr/>
          </p:nvSpPr>
          <p:spPr>
            <a:xfrm>
              <a:off x="5631840" y="2043745"/>
              <a:ext cx="225360" cy="353135"/>
            </a:xfrm>
            <a:custGeom>
              <a:avLst/>
              <a:gdLst/>
              <a:ahLst/>
              <a:cxnLst/>
              <a:rect l="l" t="t" r="r" b="b"/>
              <a:pathLst>
                <a:path w="6333" h="9925">
                  <a:moveTo>
                    <a:pt x="4694" y="1"/>
                  </a:moveTo>
                  <a:lnTo>
                    <a:pt x="4694" y="7877"/>
                  </a:lnTo>
                  <a:cubicBezTo>
                    <a:pt x="4694" y="8097"/>
                    <a:pt x="4474" y="8255"/>
                    <a:pt x="4253" y="8255"/>
                  </a:cubicBezTo>
                  <a:cubicBezTo>
                    <a:pt x="2993" y="8255"/>
                    <a:pt x="1638" y="8696"/>
                    <a:pt x="693" y="9452"/>
                  </a:cubicBezTo>
                  <a:cubicBezTo>
                    <a:pt x="536" y="9546"/>
                    <a:pt x="189" y="9925"/>
                    <a:pt x="0" y="9925"/>
                  </a:cubicBezTo>
                  <a:lnTo>
                    <a:pt x="5073" y="9925"/>
                  </a:lnTo>
                  <a:cubicBezTo>
                    <a:pt x="5734" y="9925"/>
                    <a:pt x="6333" y="9357"/>
                    <a:pt x="6333" y="8696"/>
                  </a:cubicBezTo>
                  <a:lnTo>
                    <a:pt x="6333" y="1229"/>
                  </a:lnTo>
                  <a:cubicBezTo>
                    <a:pt x="6333" y="536"/>
                    <a:pt x="5766" y="1"/>
                    <a:pt x="5073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Google Shape;5679;p91"/>
            <p:cNvSpPr/>
            <p:nvPr/>
          </p:nvSpPr>
          <p:spPr>
            <a:xfrm>
              <a:off x="5493768" y="1986480"/>
              <a:ext cx="122202" cy="365860"/>
            </a:xfrm>
            <a:custGeom>
              <a:avLst/>
              <a:gdLst/>
              <a:ahLst/>
              <a:cxnLst/>
              <a:rect l="l" t="t" r="r" b="b"/>
              <a:pathLst>
                <a:path w="3467" h="10303">
                  <a:moveTo>
                    <a:pt x="1" y="0"/>
                  </a:moveTo>
                  <a:lnTo>
                    <a:pt x="1" y="9105"/>
                  </a:lnTo>
                  <a:cubicBezTo>
                    <a:pt x="1166" y="9200"/>
                    <a:pt x="2489" y="9578"/>
                    <a:pt x="3466" y="10302"/>
                  </a:cubicBezTo>
                  <a:lnTo>
                    <a:pt x="3466" y="1197"/>
                  </a:lnTo>
                  <a:cubicBezTo>
                    <a:pt x="2489" y="473"/>
                    <a:pt x="1229" y="95"/>
                    <a:pt x="1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" name="Google Shape;5680;p91"/>
            <p:cNvSpPr/>
            <p:nvPr/>
          </p:nvSpPr>
          <p:spPr>
            <a:xfrm>
              <a:off x="5646124" y="1986480"/>
              <a:ext cx="122202" cy="365860"/>
            </a:xfrm>
            <a:custGeom>
              <a:avLst/>
              <a:gdLst/>
              <a:ahLst/>
              <a:cxnLst/>
              <a:rect l="l" t="t" r="r" b="b"/>
              <a:pathLst>
                <a:path w="3466" h="10303">
                  <a:moveTo>
                    <a:pt x="3466" y="0"/>
                  </a:moveTo>
                  <a:cubicBezTo>
                    <a:pt x="2300" y="95"/>
                    <a:pt x="977" y="473"/>
                    <a:pt x="0" y="1197"/>
                  </a:cubicBezTo>
                  <a:lnTo>
                    <a:pt x="0" y="10302"/>
                  </a:lnTo>
                  <a:cubicBezTo>
                    <a:pt x="977" y="9578"/>
                    <a:pt x="2237" y="9200"/>
                    <a:pt x="3466" y="9105"/>
                  </a:cubicBezTo>
                  <a:lnTo>
                    <a:pt x="3466" y="0"/>
                  </a:ln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Google Shape;5681;p91"/>
            <p:cNvSpPr/>
            <p:nvPr/>
          </p:nvSpPr>
          <p:spPr>
            <a:xfrm>
              <a:off x="5406480" y="2043745"/>
              <a:ext cx="223773" cy="353135"/>
            </a:xfrm>
            <a:custGeom>
              <a:avLst/>
              <a:gdLst/>
              <a:ahLst/>
              <a:cxnLst/>
              <a:rect l="l" t="t" r="r" b="b"/>
              <a:pathLst>
                <a:path w="6302" h="9925">
                  <a:moveTo>
                    <a:pt x="1229" y="1"/>
                  </a:moveTo>
                  <a:cubicBezTo>
                    <a:pt x="567" y="1"/>
                    <a:pt x="0" y="536"/>
                    <a:pt x="0" y="1198"/>
                  </a:cubicBezTo>
                  <a:lnTo>
                    <a:pt x="0" y="8664"/>
                  </a:lnTo>
                  <a:cubicBezTo>
                    <a:pt x="32" y="9357"/>
                    <a:pt x="567" y="9925"/>
                    <a:pt x="1229" y="9925"/>
                  </a:cubicBezTo>
                  <a:lnTo>
                    <a:pt x="6301" y="9925"/>
                  </a:lnTo>
                  <a:cubicBezTo>
                    <a:pt x="6112" y="9925"/>
                    <a:pt x="5766" y="9609"/>
                    <a:pt x="5608" y="9452"/>
                  </a:cubicBezTo>
                  <a:cubicBezTo>
                    <a:pt x="4631" y="8664"/>
                    <a:pt x="3277" y="8255"/>
                    <a:pt x="2048" y="8255"/>
                  </a:cubicBezTo>
                  <a:cubicBezTo>
                    <a:pt x="1828" y="8255"/>
                    <a:pt x="1638" y="8066"/>
                    <a:pt x="1638" y="7877"/>
                  </a:cubicBezTo>
                  <a:lnTo>
                    <a:pt x="1638" y="1"/>
                  </a:ln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7" name="Google Shape;6176;p92"/>
          <p:cNvGrpSpPr/>
          <p:nvPr/>
        </p:nvGrpSpPr>
        <p:grpSpPr bwMode="auto">
          <a:xfrm>
            <a:off x="7858779" y="2024529"/>
            <a:ext cx="396875" cy="396875"/>
            <a:chOff x="7199280" y="2004120"/>
            <a:chExt cx="397080" cy="397080"/>
          </a:xfrm>
          <a:solidFill>
            <a:srgbClr val="7030A0"/>
          </a:solidFill>
        </p:grpSpPr>
        <p:sp>
          <p:nvSpPr>
            <p:cNvPr id="81" name="Google Shape;6177;p92"/>
            <p:cNvSpPr/>
            <p:nvPr/>
          </p:nvSpPr>
          <p:spPr>
            <a:xfrm>
              <a:off x="7350170" y="2004120"/>
              <a:ext cx="93711" cy="92123"/>
            </a:xfrm>
            <a:custGeom>
              <a:avLst/>
              <a:gdLst/>
              <a:ahLst/>
              <a:cxnLst/>
              <a:rect l="l" t="t" r="r" b="b"/>
              <a:pathLst>
                <a:path w="2837" h="2742">
                  <a:moveTo>
                    <a:pt x="1419" y="1"/>
                  </a:moveTo>
                  <a:cubicBezTo>
                    <a:pt x="631" y="1"/>
                    <a:pt x="1" y="599"/>
                    <a:pt x="1" y="1355"/>
                  </a:cubicBezTo>
                  <a:cubicBezTo>
                    <a:pt x="1" y="2143"/>
                    <a:pt x="631" y="2742"/>
                    <a:pt x="1419" y="2742"/>
                  </a:cubicBezTo>
                  <a:cubicBezTo>
                    <a:pt x="2206" y="2742"/>
                    <a:pt x="2836" y="2143"/>
                    <a:pt x="2836" y="1355"/>
                  </a:cubicBezTo>
                  <a:cubicBezTo>
                    <a:pt x="2836" y="599"/>
                    <a:pt x="2206" y="1"/>
                    <a:pt x="1419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2" name="Google Shape;6178;p92"/>
            <p:cNvSpPr/>
            <p:nvPr/>
          </p:nvSpPr>
          <p:spPr>
            <a:xfrm>
              <a:off x="7234223" y="2215367"/>
              <a:ext cx="92123" cy="90534"/>
            </a:xfrm>
            <a:custGeom>
              <a:avLst/>
              <a:gdLst/>
              <a:ahLst/>
              <a:cxnLst/>
              <a:rect l="l" t="t" r="r" b="b"/>
              <a:pathLst>
                <a:path w="2774" h="2741">
                  <a:moveTo>
                    <a:pt x="1387" y="0"/>
                  </a:moveTo>
                  <a:cubicBezTo>
                    <a:pt x="631" y="0"/>
                    <a:pt x="1" y="630"/>
                    <a:pt x="1" y="1355"/>
                  </a:cubicBezTo>
                  <a:cubicBezTo>
                    <a:pt x="1" y="2111"/>
                    <a:pt x="631" y="2741"/>
                    <a:pt x="1387" y="2741"/>
                  </a:cubicBezTo>
                  <a:cubicBezTo>
                    <a:pt x="2143" y="2741"/>
                    <a:pt x="2773" y="2111"/>
                    <a:pt x="2773" y="1355"/>
                  </a:cubicBezTo>
                  <a:cubicBezTo>
                    <a:pt x="2773" y="630"/>
                    <a:pt x="2143" y="0"/>
                    <a:pt x="1387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3" name="Google Shape;6179;p92"/>
            <p:cNvSpPr/>
            <p:nvPr/>
          </p:nvSpPr>
          <p:spPr>
            <a:xfrm>
              <a:off x="7469294" y="2215367"/>
              <a:ext cx="90534" cy="92123"/>
            </a:xfrm>
            <a:custGeom>
              <a:avLst/>
              <a:gdLst/>
              <a:ahLst/>
              <a:cxnLst/>
              <a:rect l="l" t="t" r="r" b="b"/>
              <a:pathLst>
                <a:path w="2742" h="2742">
                  <a:moveTo>
                    <a:pt x="1356" y="1"/>
                  </a:moveTo>
                  <a:cubicBezTo>
                    <a:pt x="631" y="1"/>
                    <a:pt x="1" y="631"/>
                    <a:pt x="1" y="1387"/>
                  </a:cubicBezTo>
                  <a:cubicBezTo>
                    <a:pt x="1" y="2111"/>
                    <a:pt x="631" y="2741"/>
                    <a:pt x="1356" y="2741"/>
                  </a:cubicBezTo>
                  <a:cubicBezTo>
                    <a:pt x="2112" y="2741"/>
                    <a:pt x="2742" y="2111"/>
                    <a:pt x="2742" y="1387"/>
                  </a:cubicBezTo>
                  <a:cubicBezTo>
                    <a:pt x="2742" y="631"/>
                    <a:pt x="2112" y="1"/>
                    <a:pt x="1356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4" name="Google Shape;6180;p92"/>
            <p:cNvSpPr/>
            <p:nvPr/>
          </p:nvSpPr>
          <p:spPr>
            <a:xfrm>
              <a:off x="7199280" y="2305901"/>
              <a:ext cx="163596" cy="95299"/>
            </a:xfrm>
            <a:custGeom>
              <a:avLst/>
              <a:gdLst/>
              <a:ahLst/>
              <a:cxnLst/>
              <a:rect l="l" t="t" r="r" b="b"/>
              <a:pathLst>
                <a:path w="4884" h="2868">
                  <a:moveTo>
                    <a:pt x="819" y="0"/>
                  </a:moveTo>
                  <a:cubicBezTo>
                    <a:pt x="347" y="442"/>
                    <a:pt x="0" y="1072"/>
                    <a:pt x="0" y="1796"/>
                  </a:cubicBezTo>
                  <a:lnTo>
                    <a:pt x="0" y="2521"/>
                  </a:lnTo>
                  <a:cubicBezTo>
                    <a:pt x="0" y="2710"/>
                    <a:pt x="158" y="2867"/>
                    <a:pt x="347" y="2867"/>
                  </a:cubicBezTo>
                  <a:lnTo>
                    <a:pt x="4505" y="2867"/>
                  </a:lnTo>
                  <a:cubicBezTo>
                    <a:pt x="4726" y="2867"/>
                    <a:pt x="4883" y="2710"/>
                    <a:pt x="4883" y="2521"/>
                  </a:cubicBezTo>
                  <a:lnTo>
                    <a:pt x="4883" y="1796"/>
                  </a:lnTo>
                  <a:cubicBezTo>
                    <a:pt x="4883" y="1103"/>
                    <a:pt x="4568" y="442"/>
                    <a:pt x="4033" y="0"/>
                  </a:cubicBezTo>
                  <a:cubicBezTo>
                    <a:pt x="3655" y="473"/>
                    <a:pt x="3088" y="788"/>
                    <a:pt x="2426" y="788"/>
                  </a:cubicBezTo>
                  <a:cubicBezTo>
                    <a:pt x="1796" y="788"/>
                    <a:pt x="1197" y="473"/>
                    <a:pt x="819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5" name="Google Shape;6181;p92"/>
            <p:cNvSpPr/>
            <p:nvPr/>
          </p:nvSpPr>
          <p:spPr>
            <a:xfrm>
              <a:off x="7315227" y="2094655"/>
              <a:ext cx="165185" cy="96887"/>
            </a:xfrm>
            <a:custGeom>
              <a:avLst/>
              <a:gdLst/>
              <a:ahLst/>
              <a:cxnLst/>
              <a:rect l="l" t="t" r="r" b="b"/>
              <a:pathLst>
                <a:path w="4916" h="2899">
                  <a:moveTo>
                    <a:pt x="851" y="1"/>
                  </a:moveTo>
                  <a:cubicBezTo>
                    <a:pt x="347" y="442"/>
                    <a:pt x="1" y="1103"/>
                    <a:pt x="1" y="1796"/>
                  </a:cubicBezTo>
                  <a:lnTo>
                    <a:pt x="1" y="2552"/>
                  </a:lnTo>
                  <a:cubicBezTo>
                    <a:pt x="1" y="2741"/>
                    <a:pt x="158" y="2899"/>
                    <a:pt x="347" y="2899"/>
                  </a:cubicBezTo>
                  <a:lnTo>
                    <a:pt x="4537" y="2899"/>
                  </a:lnTo>
                  <a:cubicBezTo>
                    <a:pt x="4758" y="2899"/>
                    <a:pt x="4915" y="2741"/>
                    <a:pt x="4915" y="2552"/>
                  </a:cubicBezTo>
                  <a:lnTo>
                    <a:pt x="4915" y="1796"/>
                  </a:lnTo>
                  <a:cubicBezTo>
                    <a:pt x="4915" y="1103"/>
                    <a:pt x="4600" y="442"/>
                    <a:pt x="4065" y="1"/>
                  </a:cubicBezTo>
                  <a:cubicBezTo>
                    <a:pt x="3687" y="473"/>
                    <a:pt x="3088" y="788"/>
                    <a:pt x="2458" y="788"/>
                  </a:cubicBezTo>
                  <a:cubicBezTo>
                    <a:pt x="1828" y="788"/>
                    <a:pt x="1198" y="473"/>
                    <a:pt x="851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6" name="Google Shape;6182;p92"/>
            <p:cNvSpPr/>
            <p:nvPr/>
          </p:nvSpPr>
          <p:spPr>
            <a:xfrm>
              <a:off x="7432763" y="2305901"/>
              <a:ext cx="163597" cy="95299"/>
            </a:xfrm>
            <a:custGeom>
              <a:avLst/>
              <a:gdLst/>
              <a:ahLst/>
              <a:cxnLst/>
              <a:rect l="l" t="t" r="r" b="b"/>
              <a:pathLst>
                <a:path w="4885" h="2868">
                  <a:moveTo>
                    <a:pt x="820" y="0"/>
                  </a:moveTo>
                  <a:cubicBezTo>
                    <a:pt x="316" y="442"/>
                    <a:pt x="1" y="1103"/>
                    <a:pt x="1" y="1796"/>
                  </a:cubicBezTo>
                  <a:lnTo>
                    <a:pt x="1" y="2521"/>
                  </a:lnTo>
                  <a:cubicBezTo>
                    <a:pt x="1" y="2710"/>
                    <a:pt x="158" y="2867"/>
                    <a:pt x="347" y="2867"/>
                  </a:cubicBezTo>
                  <a:lnTo>
                    <a:pt x="4506" y="2867"/>
                  </a:lnTo>
                  <a:cubicBezTo>
                    <a:pt x="4727" y="2867"/>
                    <a:pt x="4884" y="2710"/>
                    <a:pt x="4884" y="2521"/>
                  </a:cubicBezTo>
                  <a:lnTo>
                    <a:pt x="4884" y="1796"/>
                  </a:lnTo>
                  <a:cubicBezTo>
                    <a:pt x="4884" y="1103"/>
                    <a:pt x="4569" y="442"/>
                    <a:pt x="4033" y="0"/>
                  </a:cubicBezTo>
                  <a:cubicBezTo>
                    <a:pt x="3655" y="473"/>
                    <a:pt x="3088" y="788"/>
                    <a:pt x="2427" y="788"/>
                  </a:cubicBezTo>
                  <a:cubicBezTo>
                    <a:pt x="1797" y="788"/>
                    <a:pt x="1198" y="473"/>
                    <a:pt x="820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7" name="Google Shape;6183;p92"/>
            <p:cNvSpPr/>
            <p:nvPr/>
          </p:nvSpPr>
          <p:spPr>
            <a:xfrm>
              <a:off x="7345405" y="2215367"/>
              <a:ext cx="103240" cy="85769"/>
            </a:xfrm>
            <a:custGeom>
              <a:avLst/>
              <a:gdLst/>
              <a:ahLst/>
              <a:cxnLst/>
              <a:rect l="l" t="t" r="r" b="b"/>
              <a:pathLst>
                <a:path w="3089" h="2584">
                  <a:moveTo>
                    <a:pt x="1198" y="0"/>
                  </a:moveTo>
                  <a:lnTo>
                    <a:pt x="1198" y="882"/>
                  </a:lnTo>
                  <a:lnTo>
                    <a:pt x="1" y="2079"/>
                  </a:lnTo>
                  <a:cubicBezTo>
                    <a:pt x="221" y="2237"/>
                    <a:pt x="284" y="2300"/>
                    <a:pt x="473" y="2583"/>
                  </a:cubicBezTo>
                  <a:lnTo>
                    <a:pt x="1545" y="1575"/>
                  </a:lnTo>
                  <a:lnTo>
                    <a:pt x="2616" y="2583"/>
                  </a:lnTo>
                  <a:cubicBezTo>
                    <a:pt x="2773" y="2394"/>
                    <a:pt x="2931" y="2237"/>
                    <a:pt x="3088" y="2111"/>
                  </a:cubicBezTo>
                  <a:lnTo>
                    <a:pt x="1891" y="882"/>
                  </a:lnTo>
                  <a:lnTo>
                    <a:pt x="1891" y="0"/>
                  </a:ln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8" name="Google Shape;6170;p92"/>
          <p:cNvGrpSpPr/>
          <p:nvPr/>
        </p:nvGrpSpPr>
        <p:grpSpPr bwMode="auto">
          <a:xfrm>
            <a:off x="2824163" y="2030413"/>
            <a:ext cx="422275" cy="419100"/>
            <a:chOff x="2181600" y="1965240"/>
            <a:chExt cx="421920" cy="419040"/>
          </a:xfrm>
          <a:solidFill>
            <a:srgbClr val="7030A0"/>
          </a:solidFill>
        </p:grpSpPr>
        <p:sp>
          <p:nvSpPr>
            <p:cNvPr id="89" name="Google Shape;6171;p92"/>
            <p:cNvSpPr/>
            <p:nvPr/>
          </p:nvSpPr>
          <p:spPr>
            <a:xfrm>
              <a:off x="2221254" y="2027143"/>
              <a:ext cx="72964" cy="73015"/>
            </a:xfrm>
            <a:custGeom>
              <a:avLst/>
              <a:gdLst/>
              <a:ahLst/>
              <a:cxnLst/>
              <a:rect l="l" t="t" r="r" b="b"/>
              <a:pathLst>
                <a:path w="2049" h="2048">
                  <a:moveTo>
                    <a:pt x="1041" y="0"/>
                  </a:moveTo>
                  <a:cubicBezTo>
                    <a:pt x="473" y="0"/>
                    <a:pt x="1" y="473"/>
                    <a:pt x="1" y="1040"/>
                  </a:cubicBezTo>
                  <a:cubicBezTo>
                    <a:pt x="1" y="1607"/>
                    <a:pt x="473" y="2048"/>
                    <a:pt x="1041" y="2048"/>
                  </a:cubicBezTo>
                  <a:cubicBezTo>
                    <a:pt x="1608" y="2048"/>
                    <a:pt x="2049" y="1607"/>
                    <a:pt x="2049" y="1040"/>
                  </a:cubicBezTo>
                  <a:cubicBezTo>
                    <a:pt x="2049" y="473"/>
                    <a:pt x="1608" y="0"/>
                    <a:pt x="1041" y="0"/>
                  </a:cubicBezTo>
                  <a:close/>
                </a:path>
              </a:pathLst>
            </a:cu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0" name="Google Shape;6172;p92"/>
            <p:cNvSpPr/>
            <p:nvPr/>
          </p:nvSpPr>
          <p:spPr>
            <a:xfrm>
              <a:off x="2306907" y="1965240"/>
              <a:ext cx="171306" cy="147616"/>
            </a:xfrm>
            <a:custGeom>
              <a:avLst/>
              <a:gdLst/>
              <a:ahLst/>
              <a:cxnLst/>
              <a:rect l="l" t="t" r="r" b="b"/>
              <a:pathLst>
                <a:path w="4915" h="4179">
                  <a:moveTo>
                    <a:pt x="1040" y="1"/>
                  </a:moveTo>
                  <a:cubicBezTo>
                    <a:pt x="441" y="1"/>
                    <a:pt x="0" y="473"/>
                    <a:pt x="0" y="1072"/>
                  </a:cubicBezTo>
                  <a:lnTo>
                    <a:pt x="0" y="1797"/>
                  </a:lnTo>
                  <a:cubicBezTo>
                    <a:pt x="0" y="2364"/>
                    <a:pt x="473" y="2805"/>
                    <a:pt x="1040" y="2805"/>
                  </a:cubicBezTo>
                  <a:lnTo>
                    <a:pt x="2300" y="2805"/>
                  </a:lnTo>
                  <a:lnTo>
                    <a:pt x="3592" y="4097"/>
                  </a:lnTo>
                  <a:cubicBezTo>
                    <a:pt x="3672" y="4156"/>
                    <a:pt x="3764" y="4178"/>
                    <a:pt x="3853" y="4178"/>
                  </a:cubicBezTo>
                  <a:cubicBezTo>
                    <a:pt x="3905" y="4178"/>
                    <a:pt x="3955" y="4171"/>
                    <a:pt x="4001" y="4160"/>
                  </a:cubicBezTo>
                  <a:cubicBezTo>
                    <a:pt x="4127" y="4097"/>
                    <a:pt x="4190" y="3939"/>
                    <a:pt x="4190" y="3844"/>
                  </a:cubicBezTo>
                  <a:lnTo>
                    <a:pt x="4190" y="2742"/>
                  </a:lnTo>
                  <a:cubicBezTo>
                    <a:pt x="4600" y="2584"/>
                    <a:pt x="4915" y="2206"/>
                    <a:pt x="4915" y="1734"/>
                  </a:cubicBezTo>
                  <a:lnTo>
                    <a:pt x="4915" y="1072"/>
                  </a:lnTo>
                  <a:cubicBezTo>
                    <a:pt x="4915" y="473"/>
                    <a:pt x="4411" y="1"/>
                    <a:pt x="3875" y="1"/>
                  </a:cubicBezTo>
                  <a:close/>
                </a:path>
              </a:pathLst>
            </a:cu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1" name="Google Shape;6173;p92"/>
            <p:cNvSpPr/>
            <p:nvPr/>
          </p:nvSpPr>
          <p:spPr>
            <a:xfrm>
              <a:off x="2181600" y="2111269"/>
              <a:ext cx="199857" cy="271423"/>
            </a:xfrm>
            <a:custGeom>
              <a:avLst/>
              <a:gdLst/>
              <a:ahLst/>
              <a:cxnLst/>
              <a:rect l="l" t="t" r="r" b="b"/>
              <a:pathLst>
                <a:path w="5672" h="7681">
                  <a:moveTo>
                    <a:pt x="3340" y="4506"/>
                  </a:moveTo>
                  <a:lnTo>
                    <a:pt x="3718" y="5577"/>
                  </a:lnTo>
                  <a:lnTo>
                    <a:pt x="1229" y="5577"/>
                  </a:lnTo>
                  <a:lnTo>
                    <a:pt x="1450" y="4600"/>
                  </a:lnTo>
                  <a:lnTo>
                    <a:pt x="1450" y="4506"/>
                  </a:lnTo>
                  <a:close/>
                  <a:moveTo>
                    <a:pt x="1450" y="1"/>
                  </a:moveTo>
                  <a:cubicBezTo>
                    <a:pt x="1135" y="1"/>
                    <a:pt x="883" y="221"/>
                    <a:pt x="788" y="505"/>
                  </a:cubicBezTo>
                  <a:lnTo>
                    <a:pt x="95" y="3624"/>
                  </a:lnTo>
                  <a:cubicBezTo>
                    <a:pt x="1" y="4096"/>
                    <a:pt x="316" y="4506"/>
                    <a:pt x="757" y="4506"/>
                  </a:cubicBezTo>
                  <a:lnTo>
                    <a:pt x="95" y="7247"/>
                  </a:lnTo>
                  <a:cubicBezTo>
                    <a:pt x="32" y="7436"/>
                    <a:pt x="158" y="7593"/>
                    <a:pt x="316" y="7656"/>
                  </a:cubicBezTo>
                  <a:cubicBezTo>
                    <a:pt x="350" y="7668"/>
                    <a:pt x="383" y="7673"/>
                    <a:pt x="415" y="7673"/>
                  </a:cubicBezTo>
                  <a:cubicBezTo>
                    <a:pt x="559" y="7673"/>
                    <a:pt x="679" y="7565"/>
                    <a:pt x="757" y="7436"/>
                  </a:cubicBezTo>
                  <a:lnTo>
                    <a:pt x="1040" y="6301"/>
                  </a:lnTo>
                  <a:lnTo>
                    <a:pt x="3939" y="6301"/>
                  </a:lnTo>
                  <a:lnTo>
                    <a:pt x="4254" y="7152"/>
                  </a:lnTo>
                  <a:cubicBezTo>
                    <a:pt x="4358" y="7492"/>
                    <a:pt x="4637" y="7680"/>
                    <a:pt x="4908" y="7680"/>
                  </a:cubicBezTo>
                  <a:cubicBezTo>
                    <a:pt x="4964" y="7680"/>
                    <a:pt x="5019" y="7672"/>
                    <a:pt x="5073" y="7656"/>
                  </a:cubicBezTo>
                  <a:cubicBezTo>
                    <a:pt x="5451" y="7593"/>
                    <a:pt x="5672" y="7184"/>
                    <a:pt x="5609" y="6837"/>
                  </a:cubicBezTo>
                  <a:lnTo>
                    <a:pt x="4569" y="3687"/>
                  </a:lnTo>
                  <a:cubicBezTo>
                    <a:pt x="4506" y="3372"/>
                    <a:pt x="4222" y="3183"/>
                    <a:pt x="3907" y="3183"/>
                  </a:cubicBezTo>
                  <a:lnTo>
                    <a:pt x="3183" y="3183"/>
                  </a:lnTo>
                  <a:cubicBezTo>
                    <a:pt x="2994" y="3183"/>
                    <a:pt x="2836" y="3025"/>
                    <a:pt x="2836" y="2836"/>
                  </a:cubicBezTo>
                  <a:cubicBezTo>
                    <a:pt x="2836" y="2615"/>
                    <a:pt x="2994" y="2458"/>
                    <a:pt x="3183" y="2458"/>
                  </a:cubicBezTo>
                  <a:lnTo>
                    <a:pt x="4222" y="2458"/>
                  </a:lnTo>
                  <a:cubicBezTo>
                    <a:pt x="4600" y="2458"/>
                    <a:pt x="4915" y="2143"/>
                    <a:pt x="4915" y="1765"/>
                  </a:cubicBezTo>
                  <a:cubicBezTo>
                    <a:pt x="4915" y="1355"/>
                    <a:pt x="4600" y="1040"/>
                    <a:pt x="4222" y="1040"/>
                  </a:cubicBezTo>
                  <a:lnTo>
                    <a:pt x="2332" y="1040"/>
                  </a:lnTo>
                  <a:lnTo>
                    <a:pt x="2080" y="379"/>
                  </a:lnTo>
                  <a:cubicBezTo>
                    <a:pt x="1985" y="158"/>
                    <a:pt x="1733" y="1"/>
                    <a:pt x="1450" y="1"/>
                  </a:cubicBezTo>
                  <a:close/>
                </a:path>
              </a:pathLst>
            </a:cu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" name="Google Shape;6174;p92"/>
            <p:cNvSpPr/>
            <p:nvPr/>
          </p:nvSpPr>
          <p:spPr>
            <a:xfrm>
              <a:off x="2490902" y="2027143"/>
              <a:ext cx="72964" cy="73015"/>
            </a:xfrm>
            <a:custGeom>
              <a:avLst/>
              <a:gdLst/>
              <a:ahLst/>
              <a:cxnLst/>
              <a:rect l="l" t="t" r="r" b="b"/>
              <a:pathLst>
                <a:path w="2049" h="2048">
                  <a:moveTo>
                    <a:pt x="1009" y="0"/>
                  </a:moveTo>
                  <a:cubicBezTo>
                    <a:pt x="442" y="0"/>
                    <a:pt x="1" y="473"/>
                    <a:pt x="1" y="1040"/>
                  </a:cubicBezTo>
                  <a:cubicBezTo>
                    <a:pt x="1" y="1607"/>
                    <a:pt x="442" y="2048"/>
                    <a:pt x="1009" y="2048"/>
                  </a:cubicBezTo>
                  <a:cubicBezTo>
                    <a:pt x="1576" y="2048"/>
                    <a:pt x="2048" y="1607"/>
                    <a:pt x="2048" y="1040"/>
                  </a:cubicBezTo>
                  <a:cubicBezTo>
                    <a:pt x="2048" y="473"/>
                    <a:pt x="1576" y="0"/>
                    <a:pt x="1009" y="0"/>
                  </a:cubicBezTo>
                  <a:close/>
                </a:path>
              </a:pathLst>
            </a:cu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3" name="Google Shape;6175;p92"/>
            <p:cNvSpPr/>
            <p:nvPr/>
          </p:nvSpPr>
          <p:spPr>
            <a:xfrm>
              <a:off x="2403663" y="2112856"/>
              <a:ext cx="199857" cy="271424"/>
            </a:xfrm>
            <a:custGeom>
              <a:avLst/>
              <a:gdLst/>
              <a:ahLst/>
              <a:cxnLst/>
              <a:rect l="l" t="t" r="r" b="b"/>
              <a:pathLst>
                <a:path w="5672" h="7704">
                  <a:moveTo>
                    <a:pt x="4222" y="4474"/>
                  </a:moveTo>
                  <a:lnTo>
                    <a:pt x="4222" y="4568"/>
                  </a:lnTo>
                  <a:lnTo>
                    <a:pt x="4443" y="5545"/>
                  </a:lnTo>
                  <a:lnTo>
                    <a:pt x="1985" y="5545"/>
                  </a:lnTo>
                  <a:lnTo>
                    <a:pt x="2332" y="4474"/>
                  </a:lnTo>
                  <a:close/>
                  <a:moveTo>
                    <a:pt x="4222" y="0"/>
                  </a:moveTo>
                  <a:cubicBezTo>
                    <a:pt x="3939" y="0"/>
                    <a:pt x="3718" y="158"/>
                    <a:pt x="3592" y="378"/>
                  </a:cubicBezTo>
                  <a:lnTo>
                    <a:pt x="3340" y="1071"/>
                  </a:lnTo>
                  <a:lnTo>
                    <a:pt x="1450" y="1071"/>
                  </a:lnTo>
                  <a:cubicBezTo>
                    <a:pt x="1072" y="1071"/>
                    <a:pt x="757" y="1386"/>
                    <a:pt x="757" y="1764"/>
                  </a:cubicBezTo>
                  <a:cubicBezTo>
                    <a:pt x="757" y="2174"/>
                    <a:pt x="1072" y="2489"/>
                    <a:pt x="1450" y="2489"/>
                  </a:cubicBezTo>
                  <a:lnTo>
                    <a:pt x="2490" y="2489"/>
                  </a:lnTo>
                  <a:cubicBezTo>
                    <a:pt x="2679" y="2489"/>
                    <a:pt x="2836" y="2646"/>
                    <a:pt x="2836" y="2835"/>
                  </a:cubicBezTo>
                  <a:cubicBezTo>
                    <a:pt x="2836" y="3024"/>
                    <a:pt x="2679" y="3182"/>
                    <a:pt x="2490" y="3182"/>
                  </a:cubicBezTo>
                  <a:lnTo>
                    <a:pt x="1765" y="3182"/>
                  </a:lnTo>
                  <a:cubicBezTo>
                    <a:pt x="1450" y="3182"/>
                    <a:pt x="1198" y="3371"/>
                    <a:pt x="1103" y="3686"/>
                  </a:cubicBezTo>
                  <a:lnTo>
                    <a:pt x="95" y="6837"/>
                  </a:lnTo>
                  <a:cubicBezTo>
                    <a:pt x="1" y="7215"/>
                    <a:pt x="190" y="7593"/>
                    <a:pt x="599" y="7687"/>
                  </a:cubicBezTo>
                  <a:cubicBezTo>
                    <a:pt x="643" y="7696"/>
                    <a:pt x="690" y="7701"/>
                    <a:pt x="738" y="7701"/>
                  </a:cubicBezTo>
                  <a:cubicBezTo>
                    <a:pt x="1030" y="7701"/>
                    <a:pt x="1364" y="7531"/>
                    <a:pt x="1418" y="7152"/>
                  </a:cubicBezTo>
                  <a:lnTo>
                    <a:pt x="1733" y="6301"/>
                  </a:lnTo>
                  <a:lnTo>
                    <a:pt x="4632" y="6301"/>
                  </a:lnTo>
                  <a:lnTo>
                    <a:pt x="4915" y="7435"/>
                  </a:lnTo>
                  <a:cubicBezTo>
                    <a:pt x="4967" y="7591"/>
                    <a:pt x="5104" y="7704"/>
                    <a:pt x="5257" y="7704"/>
                  </a:cubicBezTo>
                  <a:cubicBezTo>
                    <a:pt x="5290" y="7704"/>
                    <a:pt x="5323" y="7698"/>
                    <a:pt x="5356" y="7687"/>
                  </a:cubicBezTo>
                  <a:cubicBezTo>
                    <a:pt x="5546" y="7624"/>
                    <a:pt x="5672" y="7435"/>
                    <a:pt x="5577" y="7246"/>
                  </a:cubicBezTo>
                  <a:lnTo>
                    <a:pt x="4915" y="4537"/>
                  </a:lnTo>
                  <a:cubicBezTo>
                    <a:pt x="5356" y="4474"/>
                    <a:pt x="5672" y="4064"/>
                    <a:pt x="5609" y="3623"/>
                  </a:cubicBezTo>
                  <a:lnTo>
                    <a:pt x="4884" y="504"/>
                  </a:lnTo>
                  <a:cubicBezTo>
                    <a:pt x="4821" y="189"/>
                    <a:pt x="4537" y="0"/>
                    <a:pt x="4222" y="0"/>
                  </a:cubicBezTo>
                  <a:close/>
                </a:path>
              </a:pathLst>
            </a:custGeom>
            <a:grp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9" name="Google Shape;6176;p92"/>
          <p:cNvGrpSpPr/>
          <p:nvPr/>
        </p:nvGrpSpPr>
        <p:grpSpPr bwMode="auto">
          <a:xfrm>
            <a:off x="3916363" y="2041525"/>
            <a:ext cx="396875" cy="398463"/>
            <a:chOff x="7199280" y="2004120"/>
            <a:chExt cx="397080" cy="397080"/>
          </a:xfrm>
          <a:solidFill>
            <a:srgbClr val="7030A0"/>
          </a:solidFill>
        </p:grpSpPr>
        <p:sp>
          <p:nvSpPr>
            <p:cNvPr id="95" name="Google Shape;6177;p92"/>
            <p:cNvSpPr/>
            <p:nvPr/>
          </p:nvSpPr>
          <p:spPr>
            <a:xfrm>
              <a:off x="7350170" y="2004120"/>
              <a:ext cx="93711" cy="91755"/>
            </a:xfrm>
            <a:custGeom>
              <a:avLst/>
              <a:gdLst/>
              <a:ahLst/>
              <a:cxnLst/>
              <a:rect l="l" t="t" r="r" b="b"/>
              <a:pathLst>
                <a:path w="2837" h="2742">
                  <a:moveTo>
                    <a:pt x="1419" y="1"/>
                  </a:moveTo>
                  <a:cubicBezTo>
                    <a:pt x="631" y="1"/>
                    <a:pt x="1" y="599"/>
                    <a:pt x="1" y="1355"/>
                  </a:cubicBezTo>
                  <a:cubicBezTo>
                    <a:pt x="1" y="2143"/>
                    <a:pt x="631" y="2742"/>
                    <a:pt x="1419" y="2742"/>
                  </a:cubicBezTo>
                  <a:cubicBezTo>
                    <a:pt x="2206" y="2742"/>
                    <a:pt x="2836" y="2143"/>
                    <a:pt x="2836" y="1355"/>
                  </a:cubicBezTo>
                  <a:cubicBezTo>
                    <a:pt x="2836" y="599"/>
                    <a:pt x="2206" y="1"/>
                    <a:pt x="1419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6" name="Google Shape;6178;p92"/>
            <p:cNvSpPr/>
            <p:nvPr/>
          </p:nvSpPr>
          <p:spPr>
            <a:xfrm>
              <a:off x="7234223" y="2214525"/>
              <a:ext cx="92123" cy="91755"/>
            </a:xfrm>
            <a:custGeom>
              <a:avLst/>
              <a:gdLst/>
              <a:ahLst/>
              <a:cxnLst/>
              <a:rect l="l" t="t" r="r" b="b"/>
              <a:pathLst>
                <a:path w="2774" h="2741">
                  <a:moveTo>
                    <a:pt x="1387" y="0"/>
                  </a:moveTo>
                  <a:cubicBezTo>
                    <a:pt x="631" y="0"/>
                    <a:pt x="1" y="630"/>
                    <a:pt x="1" y="1355"/>
                  </a:cubicBezTo>
                  <a:cubicBezTo>
                    <a:pt x="1" y="2111"/>
                    <a:pt x="631" y="2741"/>
                    <a:pt x="1387" y="2741"/>
                  </a:cubicBezTo>
                  <a:cubicBezTo>
                    <a:pt x="2143" y="2741"/>
                    <a:pt x="2773" y="2111"/>
                    <a:pt x="2773" y="1355"/>
                  </a:cubicBezTo>
                  <a:cubicBezTo>
                    <a:pt x="2773" y="630"/>
                    <a:pt x="2143" y="0"/>
                    <a:pt x="1387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7" name="Google Shape;6179;p92"/>
            <p:cNvSpPr/>
            <p:nvPr/>
          </p:nvSpPr>
          <p:spPr>
            <a:xfrm>
              <a:off x="7469294" y="2216107"/>
              <a:ext cx="90534" cy="90174"/>
            </a:xfrm>
            <a:custGeom>
              <a:avLst/>
              <a:gdLst/>
              <a:ahLst/>
              <a:cxnLst/>
              <a:rect l="l" t="t" r="r" b="b"/>
              <a:pathLst>
                <a:path w="2742" h="2742">
                  <a:moveTo>
                    <a:pt x="1356" y="1"/>
                  </a:moveTo>
                  <a:cubicBezTo>
                    <a:pt x="631" y="1"/>
                    <a:pt x="1" y="631"/>
                    <a:pt x="1" y="1387"/>
                  </a:cubicBezTo>
                  <a:cubicBezTo>
                    <a:pt x="1" y="2111"/>
                    <a:pt x="631" y="2741"/>
                    <a:pt x="1356" y="2741"/>
                  </a:cubicBezTo>
                  <a:cubicBezTo>
                    <a:pt x="2112" y="2741"/>
                    <a:pt x="2742" y="2111"/>
                    <a:pt x="2742" y="1387"/>
                  </a:cubicBezTo>
                  <a:cubicBezTo>
                    <a:pt x="2742" y="631"/>
                    <a:pt x="2112" y="1"/>
                    <a:pt x="1356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8" name="Google Shape;6180;p92"/>
            <p:cNvSpPr/>
            <p:nvPr/>
          </p:nvSpPr>
          <p:spPr>
            <a:xfrm>
              <a:off x="7199280" y="2304698"/>
              <a:ext cx="163596" cy="96502"/>
            </a:xfrm>
            <a:custGeom>
              <a:avLst/>
              <a:gdLst/>
              <a:ahLst/>
              <a:cxnLst/>
              <a:rect l="l" t="t" r="r" b="b"/>
              <a:pathLst>
                <a:path w="4884" h="2868">
                  <a:moveTo>
                    <a:pt x="819" y="0"/>
                  </a:moveTo>
                  <a:cubicBezTo>
                    <a:pt x="347" y="442"/>
                    <a:pt x="0" y="1072"/>
                    <a:pt x="0" y="1796"/>
                  </a:cubicBezTo>
                  <a:lnTo>
                    <a:pt x="0" y="2521"/>
                  </a:lnTo>
                  <a:cubicBezTo>
                    <a:pt x="0" y="2710"/>
                    <a:pt x="158" y="2867"/>
                    <a:pt x="347" y="2867"/>
                  </a:cubicBezTo>
                  <a:lnTo>
                    <a:pt x="4505" y="2867"/>
                  </a:lnTo>
                  <a:cubicBezTo>
                    <a:pt x="4726" y="2867"/>
                    <a:pt x="4883" y="2710"/>
                    <a:pt x="4883" y="2521"/>
                  </a:cubicBezTo>
                  <a:lnTo>
                    <a:pt x="4883" y="1796"/>
                  </a:lnTo>
                  <a:cubicBezTo>
                    <a:pt x="4883" y="1103"/>
                    <a:pt x="4568" y="442"/>
                    <a:pt x="4033" y="0"/>
                  </a:cubicBezTo>
                  <a:cubicBezTo>
                    <a:pt x="3655" y="473"/>
                    <a:pt x="3088" y="788"/>
                    <a:pt x="2426" y="788"/>
                  </a:cubicBezTo>
                  <a:cubicBezTo>
                    <a:pt x="1796" y="788"/>
                    <a:pt x="1197" y="473"/>
                    <a:pt x="819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9" name="Google Shape;6181;p92"/>
            <p:cNvSpPr/>
            <p:nvPr/>
          </p:nvSpPr>
          <p:spPr>
            <a:xfrm>
              <a:off x="7315227" y="2094294"/>
              <a:ext cx="165185" cy="96501"/>
            </a:xfrm>
            <a:custGeom>
              <a:avLst/>
              <a:gdLst/>
              <a:ahLst/>
              <a:cxnLst/>
              <a:rect l="l" t="t" r="r" b="b"/>
              <a:pathLst>
                <a:path w="4916" h="2899">
                  <a:moveTo>
                    <a:pt x="851" y="1"/>
                  </a:moveTo>
                  <a:cubicBezTo>
                    <a:pt x="347" y="442"/>
                    <a:pt x="1" y="1103"/>
                    <a:pt x="1" y="1796"/>
                  </a:cubicBezTo>
                  <a:lnTo>
                    <a:pt x="1" y="2552"/>
                  </a:lnTo>
                  <a:cubicBezTo>
                    <a:pt x="1" y="2741"/>
                    <a:pt x="158" y="2899"/>
                    <a:pt x="347" y="2899"/>
                  </a:cubicBezTo>
                  <a:lnTo>
                    <a:pt x="4537" y="2899"/>
                  </a:lnTo>
                  <a:cubicBezTo>
                    <a:pt x="4758" y="2899"/>
                    <a:pt x="4915" y="2741"/>
                    <a:pt x="4915" y="2552"/>
                  </a:cubicBezTo>
                  <a:lnTo>
                    <a:pt x="4915" y="1796"/>
                  </a:lnTo>
                  <a:cubicBezTo>
                    <a:pt x="4915" y="1103"/>
                    <a:pt x="4600" y="442"/>
                    <a:pt x="4065" y="1"/>
                  </a:cubicBezTo>
                  <a:cubicBezTo>
                    <a:pt x="3687" y="473"/>
                    <a:pt x="3088" y="788"/>
                    <a:pt x="2458" y="788"/>
                  </a:cubicBezTo>
                  <a:cubicBezTo>
                    <a:pt x="1828" y="788"/>
                    <a:pt x="1198" y="473"/>
                    <a:pt x="851" y="1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0" name="Google Shape;6182;p92"/>
            <p:cNvSpPr/>
            <p:nvPr/>
          </p:nvSpPr>
          <p:spPr>
            <a:xfrm>
              <a:off x="7432763" y="2304698"/>
              <a:ext cx="163597" cy="96502"/>
            </a:xfrm>
            <a:custGeom>
              <a:avLst/>
              <a:gdLst/>
              <a:ahLst/>
              <a:cxnLst/>
              <a:rect l="l" t="t" r="r" b="b"/>
              <a:pathLst>
                <a:path w="4885" h="2868">
                  <a:moveTo>
                    <a:pt x="820" y="0"/>
                  </a:moveTo>
                  <a:cubicBezTo>
                    <a:pt x="316" y="442"/>
                    <a:pt x="1" y="1103"/>
                    <a:pt x="1" y="1796"/>
                  </a:cubicBezTo>
                  <a:lnTo>
                    <a:pt x="1" y="2521"/>
                  </a:lnTo>
                  <a:cubicBezTo>
                    <a:pt x="1" y="2710"/>
                    <a:pt x="158" y="2867"/>
                    <a:pt x="347" y="2867"/>
                  </a:cubicBezTo>
                  <a:lnTo>
                    <a:pt x="4506" y="2867"/>
                  </a:lnTo>
                  <a:cubicBezTo>
                    <a:pt x="4727" y="2867"/>
                    <a:pt x="4884" y="2710"/>
                    <a:pt x="4884" y="2521"/>
                  </a:cubicBezTo>
                  <a:lnTo>
                    <a:pt x="4884" y="1796"/>
                  </a:lnTo>
                  <a:cubicBezTo>
                    <a:pt x="4884" y="1103"/>
                    <a:pt x="4569" y="442"/>
                    <a:pt x="4033" y="0"/>
                  </a:cubicBezTo>
                  <a:cubicBezTo>
                    <a:pt x="3655" y="473"/>
                    <a:pt x="3088" y="788"/>
                    <a:pt x="2427" y="788"/>
                  </a:cubicBezTo>
                  <a:cubicBezTo>
                    <a:pt x="1797" y="788"/>
                    <a:pt x="1198" y="473"/>
                    <a:pt x="820" y="0"/>
                  </a:cubicBez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1" name="Google Shape;6183;p92"/>
            <p:cNvSpPr/>
            <p:nvPr/>
          </p:nvSpPr>
          <p:spPr>
            <a:xfrm>
              <a:off x="7345405" y="2214525"/>
              <a:ext cx="103240" cy="87009"/>
            </a:xfrm>
            <a:custGeom>
              <a:avLst/>
              <a:gdLst/>
              <a:ahLst/>
              <a:cxnLst/>
              <a:rect l="l" t="t" r="r" b="b"/>
              <a:pathLst>
                <a:path w="3089" h="2584">
                  <a:moveTo>
                    <a:pt x="1198" y="0"/>
                  </a:moveTo>
                  <a:lnTo>
                    <a:pt x="1198" y="882"/>
                  </a:lnTo>
                  <a:lnTo>
                    <a:pt x="1" y="2079"/>
                  </a:lnTo>
                  <a:cubicBezTo>
                    <a:pt x="221" y="2237"/>
                    <a:pt x="284" y="2300"/>
                    <a:pt x="473" y="2583"/>
                  </a:cubicBezTo>
                  <a:lnTo>
                    <a:pt x="1545" y="1575"/>
                  </a:lnTo>
                  <a:lnTo>
                    <a:pt x="2616" y="2583"/>
                  </a:lnTo>
                  <a:cubicBezTo>
                    <a:pt x="2773" y="2394"/>
                    <a:pt x="2931" y="2237"/>
                    <a:pt x="3088" y="2111"/>
                  </a:cubicBezTo>
                  <a:lnTo>
                    <a:pt x="1891" y="882"/>
                  </a:lnTo>
                  <a:lnTo>
                    <a:pt x="1891" y="0"/>
                  </a:lnTo>
                  <a:close/>
                </a:path>
              </a:pathLst>
            </a:custGeom>
            <a:grpFill/>
            <a:ln w="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pic>
        <p:nvPicPr>
          <p:cNvPr id="18467" name="Рисунок 79" descr="C:\Users\User\Desktop\2024\Брэндбуки\год семь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688" y="319088"/>
            <a:ext cx="1481137" cy="8366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" name="Рисунок 87" descr="C:\Users\User\Desktop\2024\Брэндбуки\xfme3zgxesc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9524" y="320208"/>
            <a:ext cx="1232483" cy="7824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5" name="TextBox 12"/>
          <p:cNvSpPr/>
          <p:nvPr/>
        </p:nvSpPr>
        <p:spPr>
          <a:xfrm>
            <a:off x="427038" y="1082675"/>
            <a:ext cx="8151813" cy="3667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КЛЮЧЕВЫЕ РЕЗУЛЬТАТЫ ПРОЕКТА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67" name="Прямоугольник 10"/>
          <p:cNvSpPr/>
          <p:nvPr/>
        </p:nvSpPr>
        <p:spPr>
          <a:xfrm>
            <a:off x="0" y="4970463"/>
            <a:ext cx="7667625" cy="173038"/>
          </a:xfrm>
          <a:prstGeom prst="rect">
            <a:avLst/>
          </a:prstGeom>
          <a:solidFill>
            <a:srgbClr val="115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8" name="Прямоугольник 11"/>
          <p:cNvSpPr/>
          <p:nvPr/>
        </p:nvSpPr>
        <p:spPr>
          <a:xfrm>
            <a:off x="7667625" y="4970463"/>
            <a:ext cx="1476375" cy="173038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9461" name="Рисунок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563" y="153988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59743" y="137992"/>
            <a:ext cx="1117374" cy="908639"/>
          </a:xfrm>
          <a:prstGeom prst="ellipse">
            <a:avLst/>
          </a:prstGeom>
        </p:spPr>
      </p:pic>
      <p:grpSp>
        <p:nvGrpSpPr>
          <p:cNvPr id="2" name="Группа 45"/>
          <p:cNvGrpSpPr/>
          <p:nvPr/>
        </p:nvGrpSpPr>
        <p:grpSpPr>
          <a:xfrm>
            <a:off x="2905923" y="1413247"/>
            <a:ext cx="2224466" cy="2123330"/>
            <a:chOff x="6368346" y="1277994"/>
            <a:chExt cx="1624376" cy="1550523"/>
          </a:xfr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47" name="Овал 46"/>
            <p:cNvSpPr/>
            <p:nvPr/>
          </p:nvSpPr>
          <p:spPr>
            <a:xfrm>
              <a:off x="6368346" y="1277994"/>
              <a:ext cx="1624376" cy="1550523"/>
            </a:xfrm>
            <a:prstGeom prst="ellipse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48" name="Овал 4"/>
            <p:cNvSpPr/>
            <p:nvPr/>
          </p:nvSpPr>
          <p:spPr>
            <a:xfrm>
              <a:off x="6606231" y="1505063"/>
              <a:ext cx="1148606" cy="1096385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26652" tIns="6350" rIns="26652" bIns="6350" spcCol="127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Комплексное развитие личности детей и молодежи с ОВЗ и инвалидностью, а также </a:t>
              </a:r>
              <a:r>
                <a:rPr kumimoji="0" lang="ru-RU" sz="8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нормотипичных</a:t>
              </a: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 добровольцев и молодежи региона</a:t>
              </a:r>
              <a:endPara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" name="Группа 51"/>
          <p:cNvGrpSpPr/>
          <p:nvPr/>
        </p:nvGrpSpPr>
        <p:grpSpPr>
          <a:xfrm>
            <a:off x="0" y="1485900"/>
            <a:ext cx="2224466" cy="2209800"/>
            <a:chOff x="6368346" y="1277994"/>
            <a:chExt cx="1624376" cy="1550523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53" name="Овал 52"/>
            <p:cNvSpPr/>
            <p:nvPr/>
          </p:nvSpPr>
          <p:spPr>
            <a:xfrm>
              <a:off x="6368346" y="1277994"/>
              <a:ext cx="1624376" cy="1550523"/>
            </a:xfrm>
            <a:prstGeom prst="ellipse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54" name="Овал 4"/>
            <p:cNvSpPr/>
            <p:nvPr/>
          </p:nvSpPr>
          <p:spPr>
            <a:xfrm>
              <a:off x="6606231" y="1505063"/>
              <a:ext cx="1148606" cy="1096385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26652" tIns="6350" rIns="26652" bIns="6350" spcCol="1270" anchor="ctr"/>
            <a:lstStyle/>
            <a:p>
              <a:pPr marL="0" marR="0" lvl="0" indent="0" algn="ctr" defTabSz="2222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Информационно-просветительская деятельность по данному направлению в молодежной среде дала новый виток развития этого вида добровольчества и помогла избежать негативных последствий для инклюзивного добровольчества после периода пандемии и ограничений в работе социальных учреждений в малых городах и сельских районах</a:t>
              </a:r>
              <a:r>
                <a:rPr kumimoji="0" lang="ru-RU" sz="5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. </a:t>
              </a:r>
              <a:endParaRPr kumimoji="0" lang="ru-RU" sz="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" name="Овал 55"/>
          <p:cNvSpPr/>
          <p:nvPr/>
        </p:nvSpPr>
        <p:spPr>
          <a:xfrm>
            <a:off x="5660390" y="1363980"/>
            <a:ext cx="2224405" cy="21234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/>
          <a:p>
            <a:pPr algn="ctr"/>
            <a:r>
              <a:rPr lang="ru-RU" altLang="en-US" sz="900" b="1"/>
              <a:t>Прошли обучение более 100 молодых людей, в том числе 50 детей-инвалидов, получающих социальные услуги в центре «Добродея», 10 молодых людей, проживающих в ПНИ</a:t>
            </a:r>
            <a:endParaRPr lang="ru-RU" altLang="en-US" sz="900" b="1"/>
          </a:p>
        </p:txBody>
      </p:sp>
      <p:grpSp>
        <p:nvGrpSpPr>
          <p:cNvPr id="5" name="Группа 60"/>
          <p:cNvGrpSpPr/>
          <p:nvPr/>
        </p:nvGrpSpPr>
        <p:grpSpPr>
          <a:xfrm>
            <a:off x="4145295" y="2831912"/>
            <a:ext cx="2224466" cy="2123330"/>
            <a:chOff x="6368346" y="1277994"/>
            <a:chExt cx="1624376" cy="1550523"/>
          </a:xfr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62" name="Овал 61"/>
            <p:cNvSpPr/>
            <p:nvPr/>
          </p:nvSpPr>
          <p:spPr>
            <a:xfrm>
              <a:off x="6368346" y="1277994"/>
              <a:ext cx="1624376" cy="1550523"/>
            </a:xfrm>
            <a:prstGeom prst="ellipse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3" name="Овал 4"/>
            <p:cNvSpPr/>
            <p:nvPr/>
          </p:nvSpPr>
          <p:spPr>
            <a:xfrm>
              <a:off x="6606231" y="1571625"/>
              <a:ext cx="1148606" cy="102982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26652" tIns="6350" rIns="26652" bIns="6350" spcCol="1270" anchor="ctr"/>
            <a:lstStyle/>
            <a:p>
              <a:pPr marL="0" marR="0" lvl="0" indent="0" algn="ctr" defTabSz="2222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Сформирована практика реализации инклюзивного добровольчества с активным включением в эту деятельность самих людей с инвалидностью на местах – в малых городах и сельских районах. </a:t>
              </a:r>
              <a:endPara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2222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endParaRPr kumimoji="0" lang="ru-RU" sz="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6" name="Группа 63"/>
          <p:cNvGrpSpPr/>
          <p:nvPr/>
        </p:nvGrpSpPr>
        <p:grpSpPr>
          <a:xfrm>
            <a:off x="6919534" y="2838634"/>
            <a:ext cx="2224466" cy="2123330"/>
            <a:chOff x="6368346" y="1277994"/>
            <a:chExt cx="1624376" cy="1550523"/>
          </a:xfr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65" name="Овал 64"/>
            <p:cNvSpPr/>
            <p:nvPr/>
          </p:nvSpPr>
          <p:spPr>
            <a:xfrm>
              <a:off x="6368346" y="1277994"/>
              <a:ext cx="1624376" cy="1550523"/>
            </a:xfrm>
            <a:prstGeom prst="ellipse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6" name="Овал 4"/>
            <p:cNvSpPr/>
            <p:nvPr/>
          </p:nvSpPr>
          <p:spPr>
            <a:xfrm>
              <a:off x="6606231" y="1505063"/>
              <a:ext cx="1148606" cy="1096385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26652" tIns="6350" rIns="26652" bIns="6350" spcCol="1270" anchor="ctr"/>
            <a:lstStyle/>
            <a:p>
              <a:pPr marL="0" marR="0" lvl="0" indent="0" algn="ctr" defTabSz="2222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r>
                <a:rPr kumimoji="0" lang="ru-RU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Создание методических рекомендаций, разработок по реализации концепции Проекта в социальных учреждениях, типовых материалов для применения в малых городах и сельских районах</a:t>
              </a:r>
              <a:endPara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2222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r>
                <a:rPr kumimoji="0" lang="ru-RU" sz="5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endParaRPr kumimoji="0" lang="ru-RU" sz="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7" name="Группа 66"/>
          <p:cNvGrpSpPr/>
          <p:nvPr/>
        </p:nvGrpSpPr>
        <p:grpSpPr>
          <a:xfrm>
            <a:off x="1565701" y="2829669"/>
            <a:ext cx="2224466" cy="2123330"/>
            <a:chOff x="6368346" y="1277994"/>
            <a:chExt cx="1624376" cy="1550523"/>
          </a:xfr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68" name="Овал 67"/>
            <p:cNvSpPr/>
            <p:nvPr/>
          </p:nvSpPr>
          <p:spPr>
            <a:xfrm>
              <a:off x="6368346" y="1277994"/>
              <a:ext cx="1624376" cy="1550523"/>
            </a:xfrm>
            <a:prstGeom prst="ellipse">
              <a:avLst/>
            </a:prstGeom>
            <a:grpFill/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9" name="Овал 4"/>
            <p:cNvSpPr/>
            <p:nvPr/>
          </p:nvSpPr>
          <p:spPr>
            <a:xfrm>
              <a:off x="6606231" y="1505063"/>
              <a:ext cx="1148606" cy="1096385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26652" tIns="6350" rIns="26652" bIns="6350" spcCol="1270" anchor="ctr"/>
            <a:lstStyle/>
            <a:p>
              <a:pPr marL="0" marR="0" lvl="0" indent="0" algn="ctr" defTabSz="2222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/>
              </a:pPr>
              <a:endParaRPr kumimoji="0" lang="ru-RU" sz="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9469" name="Прямоугольник 69"/>
          <p:cNvSpPr/>
          <p:nvPr/>
        </p:nvSpPr>
        <p:spPr>
          <a:xfrm>
            <a:off x="1762125" y="3435350"/>
            <a:ext cx="1552575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None/>
            </a:pPr>
            <a:r>
              <a:rPr sz="800" dirty="0">
                <a:latin typeface="Georgia" panose="02040502050405020303" pitchFamily="18" charset="0"/>
              </a:rPr>
              <a:t>Создание в 5 социальных учреждениях Региона добровольческих отрядов из числа получателей социальных услуг в возрасте от 14 лет и старше</a:t>
            </a:r>
            <a:r>
              <a:rPr lang="ru-RU" sz="800" dirty="0">
                <a:latin typeface="Georgia" panose="02040502050405020303" pitchFamily="18" charset="0"/>
              </a:rPr>
              <a:t>, в том числе в 2 ПНИ</a:t>
            </a:r>
            <a:endParaRPr lang="ru-RU" sz="800" dirty="0">
              <a:latin typeface="Georgia" panose="02040502050405020303" pitchFamily="18" charset="0"/>
            </a:endParaRPr>
          </a:p>
        </p:txBody>
      </p:sp>
      <p:pic>
        <p:nvPicPr>
          <p:cNvPr id="19470" name="Рисунок 26" descr="C:\Users\User\Desktop\2024\Брэндбуки\год семь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288" y="285750"/>
            <a:ext cx="1539875" cy="755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" name="Рисунок 27" descr="C:\Users\User\Desktop\2024\Брэндбуки\xfme3zgxesc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2799" y="300038"/>
            <a:ext cx="1393847" cy="7421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1" name="TextBox 12"/>
          <p:cNvSpPr/>
          <p:nvPr/>
        </p:nvSpPr>
        <p:spPr>
          <a:xfrm>
            <a:off x="389277" y="1136276"/>
            <a:ext cx="8230288" cy="366595"/>
          </a:xfrm>
          <a:prstGeom prst="rect">
            <a:avLst/>
          </a:prstGeom>
          <a:noFill/>
          <a:ln w="0">
            <a:noFill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spcCol="1440">
            <a:spAutoFit/>
            <a:scene3d>
              <a:camera prst="orthographicFront"/>
              <a:lightRig rig="flat" dir="t"/>
            </a:scene3d>
            <a:sp3d prstMaterial="dkEdge">
              <a:bevelT w="82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-1" normalizeH="0" baseline="0" noProof="0" dirty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Verdana" panose="020B0604030504040204"/>
                <a:cs typeface="+mn-cs"/>
              </a:rPr>
              <a:t>РЕСУРСНОЕ ОБЕСПЕЧЕНИЕ ПРОЕКТА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73" name="Прямоугольник 9"/>
          <p:cNvSpPr/>
          <p:nvPr/>
        </p:nvSpPr>
        <p:spPr>
          <a:xfrm>
            <a:off x="0" y="4970463"/>
            <a:ext cx="7667625" cy="173038"/>
          </a:xfrm>
          <a:prstGeom prst="rect">
            <a:avLst/>
          </a:prstGeom>
          <a:solidFill>
            <a:srgbClr val="115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4" name="Прямоугольник 10"/>
          <p:cNvSpPr/>
          <p:nvPr/>
        </p:nvSpPr>
        <p:spPr>
          <a:xfrm>
            <a:off x="7667625" y="4970463"/>
            <a:ext cx="1476375" cy="173038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7" name="Прямоугольник 1"/>
          <p:cNvSpPr/>
          <p:nvPr/>
        </p:nvSpPr>
        <p:spPr>
          <a:xfrm>
            <a:off x="409575" y="1452563"/>
            <a:ext cx="8562975" cy="73469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Финансовое обеспечение проекта «Мир безграничного добровольчества» на первом этапе осуществлено за счет бюджета ГБУСОН РО «Центр комплексной реабилитации и абилитации для детей и подростков с ограниченными возможностями «Добродея».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78" name="Прямоугольник 2"/>
          <p:cNvSpPr/>
          <p:nvPr/>
        </p:nvSpPr>
        <p:spPr>
          <a:xfrm>
            <a:off x="395288" y="2413000"/>
            <a:ext cx="7864475" cy="38766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Информационные буклеты, футболки, баннеры, канцелярские товары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Взаимодействие со СМИ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Мультимедийное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оборудование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Музыкальные, театральные средства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Игровой набор для слабослышащих , набор перкусионных инструментов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Мягкий спортивный инвентарь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Развивающие средства и наборы для творчества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ctay Wide Bd"/>
              <a:ea typeface="+mn-ea"/>
              <a:cs typeface="+mn-cs"/>
            </a:endParaRPr>
          </a:p>
          <a:p>
            <a:pPr marL="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ctay Wide Bd"/>
              <a:ea typeface="+mn-ea"/>
              <a:cs typeface="+mn-cs"/>
            </a:endParaRPr>
          </a:p>
          <a:p>
            <a:pPr marL="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ctay Wide Bd"/>
              <a:ea typeface="+mn-ea"/>
              <a:cs typeface="+mn-cs"/>
            </a:endParaRPr>
          </a:p>
          <a:p>
            <a:pPr marL="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ctay Wide Bd"/>
              <a:ea typeface="+mn-ea"/>
              <a:cs typeface="+mn-cs"/>
            </a:endParaRPr>
          </a:p>
          <a:p>
            <a:pPr marL="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3B3838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487" name="Рисунок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5263" y="282575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61350" y="232122"/>
            <a:ext cx="1117374" cy="908639"/>
          </a:xfrm>
          <a:prstGeom prst="ellipse">
            <a:avLst/>
          </a:prstGeom>
        </p:spPr>
      </p:pic>
      <p:pic>
        <p:nvPicPr>
          <p:cNvPr id="20489" name="Рисунок 9" descr="C:\Users\User\Desktop\2024\Брэндбуки\год семь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1700" y="387350"/>
            <a:ext cx="1331913" cy="688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0" name="Рисунок 11" descr="C:\Users\User\Desktop\2024\Брэндбуки\xfme3zgxes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441325"/>
            <a:ext cx="1049338" cy="593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9" name="Прямоугольник 18"/>
          <p:cNvSpPr/>
          <p:nvPr/>
        </p:nvSpPr>
        <p:spPr>
          <a:xfrm>
            <a:off x="528638" y="1539875"/>
            <a:ext cx="2792413" cy="36036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0" name="Прямоугольник 19"/>
          <p:cNvSpPr/>
          <p:nvPr/>
        </p:nvSpPr>
        <p:spPr>
          <a:xfrm>
            <a:off x="5141913" y="1539875"/>
            <a:ext cx="2597150" cy="36036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1" name="TextBox 2"/>
          <p:cNvSpPr/>
          <p:nvPr/>
        </p:nvSpPr>
        <p:spPr>
          <a:xfrm>
            <a:off x="1465263" y="2703513"/>
            <a:ext cx="184150" cy="2476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TextBox 6"/>
          <p:cNvSpPr/>
          <p:nvPr/>
        </p:nvSpPr>
        <p:spPr>
          <a:xfrm>
            <a:off x="871538" y="1539875"/>
            <a:ext cx="2230438" cy="3667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Риски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83" name="TextBox 13"/>
          <p:cNvSpPr/>
          <p:nvPr/>
        </p:nvSpPr>
        <p:spPr>
          <a:xfrm>
            <a:off x="5275263" y="1541463"/>
            <a:ext cx="3729038" cy="3667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Ограничения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84" name="TextBox 14"/>
          <p:cNvSpPr/>
          <p:nvPr/>
        </p:nvSpPr>
        <p:spPr>
          <a:xfrm>
            <a:off x="434975" y="2062163"/>
            <a:ext cx="4341813" cy="23272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Психологические и физические особенности добровольцев (тревожность, неуверенность)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Самоизоляция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Отказ партнеров от сотрудничества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85" name="TextBox 16"/>
          <p:cNvSpPr/>
          <p:nvPr/>
        </p:nvSpPr>
        <p:spPr>
          <a:xfrm>
            <a:off x="5045075" y="2062163"/>
            <a:ext cx="3806825" cy="18145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Бюджет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Сроки проекта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Человеческие ресурсы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115FAD"/>
              </a:buClr>
              <a:buSzPct val="200000"/>
              <a:buFont typeface="Verdana" panose="020B0604030504040204" pitchFamily="34" charset="0"/>
              <a:buChar char="·"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87" name="Прямоугольник 12"/>
          <p:cNvSpPr/>
          <p:nvPr/>
        </p:nvSpPr>
        <p:spPr>
          <a:xfrm>
            <a:off x="0" y="4970463"/>
            <a:ext cx="7667625" cy="173038"/>
          </a:xfrm>
          <a:prstGeom prst="rect">
            <a:avLst/>
          </a:prstGeom>
          <a:solidFill>
            <a:srgbClr val="115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8" name="Прямоугольник 15"/>
          <p:cNvSpPr/>
          <p:nvPr/>
        </p:nvSpPr>
        <p:spPr>
          <a:xfrm>
            <a:off x="7667625" y="4970463"/>
            <a:ext cx="1476375" cy="173038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1515" name="Рисунок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0" y="228600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53872" y="326250"/>
            <a:ext cx="1117374" cy="908639"/>
          </a:xfrm>
          <a:prstGeom prst="ellipse">
            <a:avLst/>
          </a:prstGeom>
        </p:spPr>
      </p:pic>
      <p:pic>
        <p:nvPicPr>
          <p:cNvPr id="21517" name="Рисунок 13" descr="C:\Users\User\Desktop\2024\Брэндбуки\год семь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9225" y="312738"/>
            <a:ext cx="1338263" cy="8905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8" name="Рисунок 15" descr="C:\Users\User\Desktop\2024\Брэндбуки\xfme3zgxes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8400" y="266700"/>
            <a:ext cx="1427163" cy="9429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1" name="TextBox 5"/>
          <p:cNvSpPr/>
          <p:nvPr/>
        </p:nvSpPr>
        <p:spPr>
          <a:xfrm>
            <a:off x="1331913" y="2630488"/>
            <a:ext cx="184150" cy="2476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TextBox 12"/>
          <p:cNvSpPr/>
          <p:nvPr/>
        </p:nvSpPr>
        <p:spPr>
          <a:xfrm>
            <a:off x="395288" y="1144588"/>
            <a:ext cx="5749925" cy="3667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D317D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Эффекты от реализации проекта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93" name="TextBox 1"/>
          <p:cNvSpPr/>
          <p:nvPr/>
        </p:nvSpPr>
        <p:spPr>
          <a:xfrm>
            <a:off x="241300" y="920750"/>
            <a:ext cx="5903913" cy="34480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4F4F4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4F4F4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ctay Wide Bd"/>
                <a:ea typeface="+mn-ea"/>
                <a:cs typeface="+mn-cs"/>
              </a:rPr>
              <a:t>		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Реализация данного Проекта позволила, максимально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используя интерактивные образовательные ресурсы, спортивный и творческий подход в процессе организации мероприятий, содействовать комплексному развитию личности детей и молодежи с ОВЗ и инвалидностью, а также нормотипичных добровольцев и молодежи региона.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		Интернет странички и официальный сайт ГБУСОН РО Центр «Добродея» с информацией по проекту посетили более  52000 человек.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		Данная информация востребована как жителями, так и гостями Ростовской области.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95" name="Прямоугольник 9"/>
          <p:cNvSpPr/>
          <p:nvPr/>
        </p:nvSpPr>
        <p:spPr>
          <a:xfrm>
            <a:off x="0" y="4970463"/>
            <a:ext cx="7667625" cy="173038"/>
          </a:xfrm>
          <a:prstGeom prst="rect">
            <a:avLst/>
          </a:prstGeom>
          <a:solidFill>
            <a:srgbClr val="115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Прямоугольник 11"/>
          <p:cNvSpPr/>
          <p:nvPr/>
        </p:nvSpPr>
        <p:spPr>
          <a:xfrm>
            <a:off x="7667625" y="4970463"/>
            <a:ext cx="1476375" cy="173038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2535" name="Рисунок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575" y="207963"/>
            <a:ext cx="1117600" cy="94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60597" y="124545"/>
            <a:ext cx="1117374" cy="908639"/>
          </a:xfrm>
          <a:prstGeom prst="ellipse">
            <a:avLst/>
          </a:prstGeom>
        </p:spPr>
      </p:pic>
      <p:pic>
        <p:nvPicPr>
          <p:cNvPr id="22537" name="Рисунок 15" descr="C:\Users\User\Desktop\Снимо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5200" y="203200"/>
            <a:ext cx="2935288" cy="1928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38" name="Picture 11" descr="Снимок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238" y="2535238"/>
            <a:ext cx="2932112" cy="19446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39" name="Рисунок 11" descr="C:\Users\User\Desktop\2024\Брэндбуки\год семьи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8600" y="319088"/>
            <a:ext cx="1292225" cy="776287"/>
          </a:xfrm>
          <a:prstGeom prst="rect">
            <a:avLst/>
          </a:prstGeom>
          <a:solidFill>
            <a:srgbClr val="7030A0"/>
          </a:solidFill>
          <a:ln w="9525">
            <a:noFill/>
          </a:ln>
        </p:spPr>
      </p:pic>
      <p:pic>
        <p:nvPicPr>
          <p:cNvPr id="14" name="Рисунок 13" descr="C:\Users\User\Desktop\2024\Брэндбуки\xfme3zgxesc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09011" y="246249"/>
            <a:ext cx="1400571" cy="7555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6460</Words>
  <Application>WPS Presentation</Application>
  <PresentationFormat>Экран (16:9)</PresentationFormat>
  <Paragraphs>167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8" baseType="lpstr">
      <vt:lpstr>Arial</vt:lpstr>
      <vt:lpstr>SimSun</vt:lpstr>
      <vt:lpstr>Wingdings</vt:lpstr>
      <vt:lpstr>Calibri</vt:lpstr>
      <vt:lpstr>Times New Roman</vt:lpstr>
      <vt:lpstr>Calibri</vt:lpstr>
      <vt:lpstr>DejaVu Sans</vt:lpstr>
      <vt:lpstr>Georgia</vt:lpstr>
      <vt:lpstr>Calibri Light</vt:lpstr>
      <vt:lpstr>Actay Wide Bd</vt:lpstr>
      <vt:lpstr>Verdana</vt:lpstr>
      <vt:lpstr>Segoe Print</vt:lpstr>
      <vt:lpstr>Verdana</vt:lpstr>
      <vt:lpstr>Futura PT Bold</vt:lpstr>
      <vt:lpstr>Libre Baskerville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Director</cp:lastModifiedBy>
  <cp:revision>224</cp:revision>
  <dcterms:created xsi:type="dcterms:W3CDTF">2022-08-21T12:36:00Z</dcterms:created>
  <dcterms:modified xsi:type="dcterms:W3CDTF">2024-07-17T11:18:58Z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����� (16:9)</vt:lpwstr>
  </property>
  <property fmtid="{D5CDD505-2E9C-101B-9397-08002B2CF9AE}" pid="3" name="Slides">
    <vt:i4>10</vt:i4>
  </property>
  <property fmtid="{D5CDD505-2E9C-101B-9397-08002B2CF9AE}" pid="4" name="ICV">
    <vt:lpwstr>60D9A856B880424BACBFDED9D056F5E9_13</vt:lpwstr>
  </property>
  <property fmtid="{D5CDD505-2E9C-101B-9397-08002B2CF9AE}" pid="5" name="KSOProductBuildVer">
    <vt:lpwstr>1049-12.2.0.17119</vt:lpwstr>
  </property>
</Properties>
</file>