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71" r:id="rId4"/>
    <p:sldId id="274" r:id="rId5"/>
    <p:sldId id="276" r:id="rId6"/>
    <p:sldId id="275" r:id="rId7"/>
    <p:sldId id="277" r:id="rId8"/>
    <p:sldId id="278" r:id="rId9"/>
    <p:sldId id="279" r:id="rId10"/>
    <p:sldId id="281" r:id="rId11"/>
    <p:sldId id="280" r:id="rId12"/>
    <p:sldId id="289" r:id="rId13"/>
    <p:sldId id="285" r:id="rId14"/>
    <p:sldId id="282" r:id="rId15"/>
    <p:sldId id="290" r:id="rId16"/>
    <p:sldId id="284" r:id="rId17"/>
    <p:sldId id="286" r:id="rId18"/>
    <p:sldId id="287" r:id="rId19"/>
    <p:sldId id="288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A36A8"/>
    <a:srgbClr val="918FA3"/>
    <a:srgbClr val="3E3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674" y="6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FC70B-3F9B-49D6-94C7-FE9E483662B1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38144-A019-4377-8E24-9794705DF2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57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A758-EED1-4F1C-86CF-B86AE8BD6B2B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0588-92FA-434D-B456-50547F5E6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A758-EED1-4F1C-86CF-B86AE8BD6B2B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0588-92FA-434D-B456-50547F5E6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3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A758-EED1-4F1C-86CF-B86AE8BD6B2B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0588-92FA-434D-B456-50547F5E6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9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A758-EED1-4F1C-86CF-B86AE8BD6B2B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0588-92FA-434D-B456-50547F5E6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7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A758-EED1-4F1C-86CF-B86AE8BD6B2B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0588-92FA-434D-B456-50547F5E6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5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A758-EED1-4F1C-86CF-B86AE8BD6B2B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0588-92FA-434D-B456-50547F5E6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4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A758-EED1-4F1C-86CF-B86AE8BD6B2B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0588-92FA-434D-B456-50547F5E6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11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A758-EED1-4F1C-86CF-B86AE8BD6B2B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0588-92FA-434D-B456-50547F5E6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85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A758-EED1-4F1C-86CF-B86AE8BD6B2B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0588-92FA-434D-B456-50547F5E6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1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A758-EED1-4F1C-86CF-B86AE8BD6B2B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0588-92FA-434D-B456-50547F5E6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75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A758-EED1-4F1C-86CF-B86AE8BD6B2B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0588-92FA-434D-B456-50547F5E6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8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CA758-EED1-4F1C-86CF-B86AE8BD6B2B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70588-92FA-434D-B456-50547F5E6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4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8106" cy="6332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78438" y="5144675"/>
            <a:ext cx="745246" cy="25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ПРОЕКТ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944" y="4217156"/>
            <a:ext cx="3044526" cy="245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94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762"/>
            <a:ext cx="12192000" cy="6906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000" y="1434"/>
            <a:ext cx="12204000" cy="1497935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3"/>
          <p:cNvSpPr/>
          <p:nvPr/>
        </p:nvSpPr>
        <p:spPr>
          <a:xfrm>
            <a:off x="0" y="1437769"/>
            <a:ext cx="12204000" cy="88900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7" y="264538"/>
            <a:ext cx="2162101" cy="9334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22378" y="1493439"/>
            <a:ext cx="12216000" cy="53220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3"/>
          <p:cNvSpPr/>
          <p:nvPr/>
        </p:nvSpPr>
        <p:spPr>
          <a:xfrm>
            <a:off x="-12000" y="6680544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0" y="6703666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68288" y="2385732"/>
            <a:ext cx="9127848" cy="404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 sz="22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Помочь представителям Целевой группы, которые хотят жить в безопасном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доброжелательном</a:t>
            </a:r>
            <a:r>
              <a:rPr lang="ru-RU" sz="22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пространстве, овладеть навыками медиации для их применения на практике в организации процессов примирения, миротворчества и социализации среди других воспитанников Центров города </a:t>
            </a:r>
            <a:r>
              <a:rPr lang="ru-RU" sz="22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Новосибирска.</a:t>
            </a:r>
            <a:endParaRPr lang="ru-RU" sz="2200" dirty="0">
              <a:latin typeface="Nissan Brand Light" panose="020B0304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507090" y="346300"/>
            <a:ext cx="8161651" cy="603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60000"/>
              </a:lnSpc>
              <a:spcAft>
                <a:spcPts val="600"/>
              </a:spcAft>
            </a:pPr>
            <a:r>
              <a:rPr lang="ru-RU" sz="2500" b="1" dirty="0" smtClean="0">
                <a:solidFill>
                  <a:srgbClr val="2A36A8"/>
                </a:solidFill>
                <a:latin typeface="Nissan Brand Light" panose="020B0304020204030204" pitchFamily="34" charset="0"/>
              </a:rPr>
              <a:t>ЦЕЛЬ ПРОЕКТА</a:t>
            </a:r>
            <a:endParaRPr lang="ru-RU" sz="2500" dirty="0">
              <a:latin typeface="Nissan Brand Regular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00" y="2935704"/>
            <a:ext cx="1811660" cy="1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60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762"/>
            <a:ext cx="12192000" cy="6906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000" y="1434"/>
            <a:ext cx="12204000" cy="1497935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3"/>
          <p:cNvSpPr/>
          <p:nvPr/>
        </p:nvSpPr>
        <p:spPr>
          <a:xfrm>
            <a:off x="0" y="1437769"/>
            <a:ext cx="12204000" cy="88900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7" y="264538"/>
            <a:ext cx="2162101" cy="9334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22378" y="1493439"/>
            <a:ext cx="12216000" cy="53220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3"/>
          <p:cNvSpPr/>
          <p:nvPr/>
        </p:nvSpPr>
        <p:spPr>
          <a:xfrm>
            <a:off x="-12000" y="6680544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0" y="6703666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68288" y="1716022"/>
            <a:ext cx="9127848" cy="404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 sz="1700" b="1" dirty="0">
                <a:solidFill>
                  <a:schemeClr val="accent5">
                    <a:lumMod val="75000"/>
                  </a:schemeClr>
                </a:solidFill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человек </a:t>
            </a:r>
            <a:r>
              <a:rPr lang="ru-RU" sz="17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числа воспитанников, которые испытывали </a:t>
            </a: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затруднения</a:t>
            </a:r>
            <a:b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7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создании безопасного пространства вокруг себя и в городском пространстве овладели навыками медиации и начали добровольно участвовать в процессах примирения и миротворчества. Также 3 педагога учреждений, помогающие воспитанникам на практике </a:t>
            </a: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участвовать</a:t>
            </a:r>
            <a:b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7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процессах примирения и миротворчества, пройдут обучение по медиации.</a:t>
            </a:r>
          </a:p>
          <a:p>
            <a:pPr algn="l">
              <a:lnSpc>
                <a:spcPct val="150000"/>
              </a:lnSpc>
            </a:pPr>
            <a:r>
              <a:rPr lang="ru-RU" sz="1700" b="1" dirty="0">
                <a:solidFill>
                  <a:schemeClr val="accent5">
                    <a:lumMod val="75000"/>
                  </a:schemeClr>
                </a:solidFill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12 мероприятий</a:t>
            </a:r>
            <a:r>
              <a:rPr lang="ru-RU" sz="17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направленных на восполнение медиативной экосистемы, будет проведено с помощью обученных добровольцев-медиаторов среди младших </a:t>
            </a: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воспитанников.</a:t>
            </a:r>
          </a:p>
          <a:p>
            <a:pPr algn="l">
              <a:lnSpc>
                <a:spcPct val="150000"/>
              </a:lnSpc>
            </a:pP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7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 года реализации 15 младших воспитанников станут добровольцами </a:t>
            </a: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7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будут также участвовать в процессах примирения.</a:t>
            </a: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endParaRPr lang="ru-RU" sz="1700" dirty="0">
              <a:latin typeface="Nissan Brand Light" panose="020B0304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507090" y="346300"/>
            <a:ext cx="8161651" cy="1383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Aft>
                <a:spcPts val="600"/>
              </a:spcAft>
            </a:pPr>
            <a:r>
              <a:rPr lang="ru-RU" sz="2500" b="1" dirty="0" smtClean="0">
                <a:solidFill>
                  <a:srgbClr val="2A36A8"/>
                </a:solidFill>
                <a:latin typeface="Nissan Brand Light" panose="020B0304020204030204" pitchFamily="34" charset="0"/>
              </a:rPr>
              <a:t>ОЖИДАЕМЫЕ РЕЗУЛЬТАТЫ (КАЧЕСТВЕННЫЕ</a:t>
            </a:r>
            <a:br>
              <a:rPr lang="ru-RU" sz="2500" b="1" dirty="0" smtClean="0">
                <a:solidFill>
                  <a:srgbClr val="2A36A8"/>
                </a:solidFill>
                <a:latin typeface="Nissan Brand Light" panose="020B0304020204030204" pitchFamily="34" charset="0"/>
              </a:rPr>
            </a:br>
            <a:r>
              <a:rPr lang="ru-RU" sz="2500" b="1" dirty="0" smtClean="0">
                <a:solidFill>
                  <a:srgbClr val="2A36A8"/>
                </a:solidFill>
                <a:latin typeface="Nissan Brand Light" panose="020B0304020204030204" pitchFamily="34" charset="0"/>
              </a:rPr>
              <a:t>И КОЛИЧЕСТВЕННЫЕ)</a:t>
            </a:r>
            <a:endParaRPr lang="ru-RU" sz="2500" dirty="0">
              <a:latin typeface="Nissan Brand Regular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235" y="2706986"/>
            <a:ext cx="1662200" cy="202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15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762"/>
            <a:ext cx="12192000" cy="6906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000" y="1434"/>
            <a:ext cx="12204000" cy="1497935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3"/>
          <p:cNvSpPr/>
          <p:nvPr/>
        </p:nvSpPr>
        <p:spPr>
          <a:xfrm>
            <a:off x="0" y="1437769"/>
            <a:ext cx="12204000" cy="88900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7" y="264538"/>
            <a:ext cx="2162101" cy="9334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22378" y="1493439"/>
            <a:ext cx="12216000" cy="53220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3"/>
          <p:cNvSpPr/>
          <p:nvPr/>
        </p:nvSpPr>
        <p:spPr>
          <a:xfrm>
            <a:off x="-12000" y="6680544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0" y="6703666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68288" y="1716022"/>
            <a:ext cx="9127848" cy="404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7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Помочь </a:t>
            </a:r>
            <a:r>
              <a:rPr lang="ru-RU" sz="17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воспитанникам Центров помощи детям, оставшихся без попечения родителей возраста 14-16 лет, овладеть навыками медиации для создания безопасного доброжелательного пространства вокруг себя, чтобы они научились жить без конфликтов.</a:t>
            </a:r>
          </a:p>
          <a:p>
            <a:pPr marL="342900" indent="-342900" algn="l">
              <a:lnSpc>
                <a:spcPts val="27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Вовлечь </a:t>
            </a:r>
            <a:r>
              <a:rPr lang="ru-RU" sz="17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воспитанников Центров в организованное движение добровольцев-медиаторов для формирования круга </a:t>
            </a: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единомышленников</a:t>
            </a:r>
            <a:b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7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друзей и совместной с ними деятельности  и соучастию в процессах примирения и миротворчества и социализации среди других воспитанников.</a:t>
            </a:r>
          </a:p>
          <a:p>
            <a:pPr marL="342900" indent="-342900" algn="l">
              <a:lnSpc>
                <a:spcPts val="27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Познакомить </a:t>
            </a:r>
            <a:r>
              <a:rPr lang="ru-RU" sz="17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воспитанников Центров города </a:t>
            </a: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Новосибирска</a:t>
            </a:r>
            <a:b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7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возможностями жизни в состоянии доброжелательности и безопасности посредством участия в </a:t>
            </a:r>
            <a:r>
              <a:rPr lang="ru-RU" sz="1700" b="1" dirty="0" err="1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самовосполняющейся</a:t>
            </a:r>
            <a:r>
              <a:rPr lang="ru-RU" sz="17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медиативной экосистеме города Новосибирска, способной постоянно развиваться.</a:t>
            </a:r>
          </a:p>
          <a:p>
            <a:pPr marL="342900" indent="-342900" algn="l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1700" dirty="0">
              <a:latin typeface="Nissan Brand Light" panose="020B0304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507090" y="430525"/>
            <a:ext cx="8161651" cy="556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Aft>
                <a:spcPts val="600"/>
              </a:spcAft>
            </a:pPr>
            <a:r>
              <a:rPr lang="ru-RU" sz="2500" b="1" dirty="0" smtClean="0">
                <a:solidFill>
                  <a:srgbClr val="2A36A8"/>
                </a:solidFill>
                <a:latin typeface="Nissan Brand Light" panose="020B0304020204030204" pitchFamily="34" charset="0"/>
              </a:rPr>
              <a:t>ЗАДАЧИ</a:t>
            </a:r>
            <a:endParaRPr lang="ru-RU" sz="2500" dirty="0">
              <a:latin typeface="Nissan Brand Regular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42" y="2769129"/>
            <a:ext cx="2221221" cy="219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847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762"/>
            <a:ext cx="12192000" cy="6906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000" y="1434"/>
            <a:ext cx="12204000" cy="1497935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3"/>
          <p:cNvSpPr/>
          <p:nvPr/>
        </p:nvSpPr>
        <p:spPr>
          <a:xfrm>
            <a:off x="0" y="1437769"/>
            <a:ext cx="12204000" cy="88900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7" y="264538"/>
            <a:ext cx="2162101" cy="9334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22378" y="1493439"/>
            <a:ext cx="12216000" cy="53220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3"/>
          <p:cNvSpPr/>
          <p:nvPr/>
        </p:nvSpPr>
        <p:spPr>
          <a:xfrm>
            <a:off x="-12000" y="6680544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0" y="6703666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68288" y="1610830"/>
            <a:ext cx="8803523" cy="5016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14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Послание </a:t>
            </a:r>
            <a:r>
              <a:rPr lang="ru-RU" sz="14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Президента Российской Федерации в 2022году Федеральному Собранию Российской Федерации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1400" b="1" dirty="0"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«Будем развивать сотрудничество с друзьями, со всеми, кто готов к совместной работе, будем перенимать всё лучшее, но рассчитывать прежде всего на свой потенциал, на созидательную энергию российского общества, на свои </a:t>
            </a:r>
            <a:r>
              <a:rPr lang="ru-RU" sz="1400" b="1" dirty="0" smtClean="0"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традиции</a:t>
            </a:r>
            <a:br>
              <a:rPr lang="ru-RU" sz="1400" b="1" dirty="0" smtClean="0"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 smtClean="0"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400" b="1" dirty="0"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ценности».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14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Распоряжение </a:t>
            </a:r>
            <a:r>
              <a:rPr lang="ru-RU" sz="14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РФ от 23 января 2021 г. № 122-р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14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«Об утверждении плана основных мероприятий, проводимых в рамках Десятилетия детства, на период до 2027 г. п. 111.обеспечение организационно-методической поддержки развития служб медиации (примирения)» </a:t>
            </a:r>
            <a:endParaRPr lang="ru-RU" sz="1400" b="1" dirty="0" smtClean="0">
              <a:latin typeface="Nissan Brand Light" panose="020B0304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1400" b="1" dirty="0"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(Национальная социальная инициатива (НСИ) — это система непрерывных улучшений процессов предоставления услуг и сервисов в социальной сфере,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включающая внедрение новых подходов и методик, тиражирование практик, поддержку передовых лидерских проектов.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ru-RU" sz="1400" b="1" dirty="0">
              <a:latin typeface="Nissan Brand Light" panose="020B0304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507090" y="346300"/>
            <a:ext cx="8161651" cy="603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60000"/>
              </a:lnSpc>
              <a:spcAft>
                <a:spcPts val="600"/>
              </a:spcAft>
            </a:pPr>
            <a:r>
              <a:rPr lang="ru-RU" sz="2500" b="1" dirty="0" smtClean="0">
                <a:solidFill>
                  <a:srgbClr val="2A36A8"/>
                </a:solidFill>
                <a:latin typeface="Nissan Brand Light" panose="020B0304020204030204" pitchFamily="34" charset="0"/>
              </a:rPr>
              <a:t>АКТУАЛЬНОСТЬ ПРОЕКТА: ПОЛИТИЧЕСКАЯ </a:t>
            </a:r>
            <a:endParaRPr lang="ru-RU" sz="2500" dirty="0">
              <a:latin typeface="Nissan Brand Regular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136" y="1987741"/>
            <a:ext cx="3515446" cy="352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583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762"/>
            <a:ext cx="12192000" cy="6906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000" y="1434"/>
            <a:ext cx="12204000" cy="1497935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3"/>
          <p:cNvSpPr/>
          <p:nvPr/>
        </p:nvSpPr>
        <p:spPr>
          <a:xfrm>
            <a:off x="0" y="1437769"/>
            <a:ext cx="12204000" cy="88900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7" y="264538"/>
            <a:ext cx="2162101" cy="9334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22378" y="1493439"/>
            <a:ext cx="12216000" cy="53220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3"/>
          <p:cNvSpPr/>
          <p:nvPr/>
        </p:nvSpPr>
        <p:spPr>
          <a:xfrm>
            <a:off x="-12000" y="6680544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0" y="6703666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68288" y="1670988"/>
            <a:ext cx="8719301" cy="404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 sz="16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Возможности </a:t>
            </a:r>
            <a:r>
              <a:rPr lang="ru-RU" sz="16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самореализации и развития талантов </a:t>
            </a:r>
            <a:r>
              <a:rPr lang="ru-RU" sz="16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положения</a:t>
            </a:r>
            <a:br>
              <a:rPr lang="ru-RU" sz="16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Единого </a:t>
            </a:r>
            <a:r>
              <a:rPr lang="ru-RU" sz="16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Плана</a:t>
            </a:r>
          </a:p>
          <a:p>
            <a:pPr algn="l">
              <a:lnSpc>
                <a:spcPct val="150000"/>
              </a:lnSpc>
            </a:pPr>
            <a:r>
              <a:rPr lang="ru-RU" sz="1600" b="1" dirty="0" smtClean="0"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</a:t>
            </a:r>
            <a:r>
              <a:rPr lang="ru-RU" sz="1600" b="1" dirty="0"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доли граждан, занимающихся волонтерской (добровольческой) деятельностью или вовлеченных в деятельность волонтерских (добровольческих) организаций, до 15 </a:t>
            </a:r>
            <a:r>
              <a:rPr lang="ru-RU" sz="1600" b="1" dirty="0" smtClean="0"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процентов.</a:t>
            </a:r>
            <a:endParaRPr lang="ru-RU" sz="1600" b="1" dirty="0">
              <a:latin typeface="Nissan Brand Regular" panose="020B0504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16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Добровольческая помогает решать социально значимые задачи страны. Увеличить вовлеченность в добровольческое (волонтерское) движение планируется за счет следующих </a:t>
            </a:r>
            <a:r>
              <a:rPr lang="ru-RU" sz="16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действий:</a:t>
            </a:r>
            <a:endParaRPr lang="ru-RU" sz="1600" b="1" dirty="0">
              <a:latin typeface="Nissan Brand Light" panose="020B0304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</a:t>
            </a:r>
            <a:r>
              <a:rPr lang="ru-RU" sz="16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социально-значимых проектов и организаций, 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</a:t>
            </a:r>
            <a:r>
              <a:rPr lang="ru-RU" sz="16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добровольцев (волонтеров) и их координаторов, а также информационная поддержка в целях популяризации добровольчества 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507090" y="346300"/>
            <a:ext cx="8161651" cy="603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60000"/>
              </a:lnSpc>
              <a:spcAft>
                <a:spcPts val="600"/>
              </a:spcAft>
            </a:pPr>
            <a:r>
              <a:rPr lang="ru-RU" sz="2500" b="1" dirty="0" smtClean="0">
                <a:solidFill>
                  <a:srgbClr val="2A36A8"/>
                </a:solidFill>
                <a:latin typeface="Nissan Brand Light" panose="020B0304020204030204" pitchFamily="34" charset="0"/>
              </a:rPr>
              <a:t>АКТУАЛЬНОСТЬ ПРОЕКТА: ПОЛИТИЧЕСКАЯ </a:t>
            </a:r>
            <a:endParaRPr lang="ru-RU" sz="2500" dirty="0">
              <a:latin typeface="Nissan Brand Regular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136" y="1987741"/>
            <a:ext cx="3515446" cy="352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86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762"/>
            <a:ext cx="12192000" cy="6906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000" y="1434"/>
            <a:ext cx="12204000" cy="1497935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3"/>
          <p:cNvSpPr/>
          <p:nvPr/>
        </p:nvSpPr>
        <p:spPr>
          <a:xfrm>
            <a:off x="0" y="1437769"/>
            <a:ext cx="12204000" cy="88900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7" y="264538"/>
            <a:ext cx="2162101" cy="9334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118631" y="1499455"/>
            <a:ext cx="12216000" cy="53220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3"/>
          <p:cNvSpPr/>
          <p:nvPr/>
        </p:nvSpPr>
        <p:spPr>
          <a:xfrm>
            <a:off x="-12000" y="6680544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0" y="6703666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68288" y="1670988"/>
            <a:ext cx="8911807" cy="404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500"/>
              </a:lnSpc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проекта будет способствовать достижению  нового уровня социального благополучия в направлении безопасной и доброжелательной социальной среды как локального (Центры помощи детям, оставшимся без попечения родителей) масштаба, так и общегородского.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Nissan Brand Light" panose="020B0304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ts val="2500"/>
              </a:lnSpc>
            </a:pPr>
            <a:r>
              <a:rPr lang="ru-RU" sz="16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Новый </a:t>
            </a:r>
            <a:r>
              <a:rPr lang="ru-RU" sz="16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социального благополучия в данном аспекте будет достигнут через повышение эффективности следующих направлений реализации проекта: </a:t>
            </a:r>
          </a:p>
          <a:p>
            <a:pPr marL="342900" indent="-342900" algn="just">
              <a:lnSpc>
                <a:spcPts val="2500"/>
              </a:lnSpc>
              <a:buFont typeface="+mj-lt"/>
              <a:buAutoNum type="arabicPeriod"/>
            </a:pPr>
            <a:r>
              <a:rPr lang="ru-RU" sz="16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</a:t>
            </a:r>
            <a:r>
              <a:rPr lang="ru-RU" sz="16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межличностных конфликтов и снижение уровня криминальной активности в организации. </a:t>
            </a:r>
          </a:p>
          <a:p>
            <a:pPr marL="342900" indent="-342900" algn="just">
              <a:lnSpc>
                <a:spcPts val="2500"/>
              </a:lnSpc>
              <a:buFont typeface="+mj-lt"/>
              <a:buAutoNum type="arabicPeriod"/>
            </a:pPr>
            <a:r>
              <a:rPr lang="ru-RU" sz="16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</a:t>
            </a:r>
            <a:r>
              <a:rPr lang="ru-RU" sz="16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эффективной системы выявления и развития воспитанников, направленной на прохождение профессиональных проб.</a:t>
            </a:r>
          </a:p>
          <a:p>
            <a:pPr marL="342900" indent="-342900" algn="just">
              <a:lnSpc>
                <a:spcPts val="2500"/>
              </a:lnSpc>
              <a:buFont typeface="+mj-lt"/>
              <a:buAutoNum type="arabicPeriod"/>
            </a:pPr>
            <a:r>
              <a:rPr lang="ru-RU" sz="16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</a:t>
            </a:r>
            <a:r>
              <a:rPr lang="ru-RU" sz="1600" b="1" dirty="0" err="1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конфликтологической</a:t>
            </a:r>
            <a:r>
              <a:rPr lang="ru-RU" sz="16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грамотности всех участников процесса. </a:t>
            </a:r>
          </a:p>
          <a:p>
            <a:pPr marL="342900" indent="-342900" algn="just">
              <a:lnSpc>
                <a:spcPts val="2500"/>
              </a:lnSpc>
              <a:buFont typeface="+mj-lt"/>
              <a:buAutoNum type="arabicPeriod"/>
            </a:pPr>
            <a:r>
              <a:rPr lang="ru-RU" sz="16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</a:t>
            </a:r>
            <a:r>
              <a:rPr lang="ru-RU" sz="16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числа граждан города Новосибирска, занимающихся добровольчеством. 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507090" y="346300"/>
            <a:ext cx="8161651" cy="603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60000"/>
              </a:lnSpc>
              <a:spcAft>
                <a:spcPts val="600"/>
              </a:spcAft>
            </a:pPr>
            <a:r>
              <a:rPr lang="ru-RU" sz="2500" b="1" dirty="0" smtClean="0">
                <a:solidFill>
                  <a:srgbClr val="2A36A8"/>
                </a:solidFill>
                <a:latin typeface="Nissan Brand Light" panose="020B0304020204030204" pitchFamily="34" charset="0"/>
              </a:rPr>
              <a:t>АКТУАЛЬНОСТЬ ПРОЕКТА: СОЦИАЛЬНАЯ </a:t>
            </a:r>
            <a:endParaRPr lang="ru-RU" sz="2500" dirty="0">
              <a:latin typeface="Nissan Brand Regular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888" y="2825664"/>
            <a:ext cx="2091095" cy="22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88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762"/>
            <a:ext cx="12192000" cy="6906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000" y="1434"/>
            <a:ext cx="12204000" cy="1497935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3"/>
          <p:cNvSpPr/>
          <p:nvPr/>
        </p:nvSpPr>
        <p:spPr>
          <a:xfrm>
            <a:off x="0" y="1437769"/>
            <a:ext cx="12204000" cy="88900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7" y="264538"/>
            <a:ext cx="2162101" cy="9334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22378" y="1493439"/>
            <a:ext cx="12216000" cy="53220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3"/>
          <p:cNvSpPr/>
          <p:nvPr/>
        </p:nvSpPr>
        <p:spPr>
          <a:xfrm>
            <a:off x="-12000" y="6680544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0" y="6703666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68288" y="1550672"/>
            <a:ext cx="9127848" cy="404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ru-RU" sz="1600" b="1" dirty="0">
                <a:latin typeface="Nissan Brand Bold" panose="020B08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Новизна и уникальность проекта состоит в:</a:t>
            </a:r>
          </a:p>
          <a:p>
            <a:pPr marL="342900" indent="-342900" algn="l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Разработке </a:t>
            </a:r>
            <a:r>
              <a:rPr lang="ru-RU" sz="16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реализации социальной технологии создания индивидуальных траекторий медиативного направления для воспитанников Центров помощи детям, оставшихся без попечения родителей города Новосибирска возраста 14-16 лет, которые хотят осуществлять деятельность по созданию безопасного пространства на территории Центра;</a:t>
            </a:r>
          </a:p>
          <a:p>
            <a:pPr marL="342900" indent="-342900" algn="l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Применении </a:t>
            </a:r>
            <a:r>
              <a:rPr lang="ru-RU" sz="16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принципа </a:t>
            </a:r>
            <a:r>
              <a:rPr lang="ru-RU" sz="1600" b="1" dirty="0" err="1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проактивности</a:t>
            </a:r>
            <a:r>
              <a:rPr lang="ru-RU" sz="16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формировании и развитии социально-значимых ценностей, законопослушности и миротворчества. </a:t>
            </a:r>
          </a:p>
          <a:p>
            <a:pPr marL="342900" indent="-342900" algn="l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 </a:t>
            </a:r>
            <a:r>
              <a:rPr lang="ru-RU" sz="16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командных форм сотворчества и применении методик совместного овладения социально-значимыми навыками детьми 14-16 лет, оставшихся без попечения родителей с использованием ресурсов открытой </a:t>
            </a:r>
            <a:r>
              <a:rPr lang="ru-RU" sz="1600" b="1" dirty="0" err="1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самовосполняющейся</a:t>
            </a:r>
            <a:r>
              <a:rPr lang="ru-RU" sz="16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мадиативной</a:t>
            </a:r>
            <a:r>
              <a:rPr lang="ru-RU" sz="16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экосистемы города, способной постоянно развиваться.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507090" y="346300"/>
            <a:ext cx="8161651" cy="1367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500" b="1" dirty="0" smtClean="0">
                <a:solidFill>
                  <a:srgbClr val="2A36A8"/>
                </a:solidFill>
                <a:latin typeface="Nissan Brand Light" panose="020B0304020204030204" pitchFamily="34" charset="0"/>
              </a:rPr>
              <a:t>АКТУАЛЬНОСТЬ ПРОЕКТА: НАУЧНАЯ (ИННОВАЦИОННОСТЬ, НОВИЗНА)</a:t>
            </a:r>
            <a:endParaRPr lang="ru-RU" sz="2500" dirty="0">
              <a:latin typeface="Nissan Brand Regular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768" y="2825664"/>
            <a:ext cx="2249336" cy="22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56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762"/>
            <a:ext cx="12192000" cy="6906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000" y="1434"/>
            <a:ext cx="12204000" cy="1497935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3"/>
          <p:cNvSpPr/>
          <p:nvPr/>
        </p:nvSpPr>
        <p:spPr>
          <a:xfrm>
            <a:off x="0" y="1437769"/>
            <a:ext cx="12204000" cy="88900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7" y="264538"/>
            <a:ext cx="2162101" cy="9334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22378" y="1493439"/>
            <a:ext cx="12216000" cy="53220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3"/>
          <p:cNvSpPr/>
          <p:nvPr/>
        </p:nvSpPr>
        <p:spPr>
          <a:xfrm>
            <a:off x="-12000" y="6680544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0" y="6703666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80320" y="1911626"/>
            <a:ext cx="9127848" cy="404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1800"/>
              </a:spcBef>
            </a:pPr>
            <a:r>
              <a:rPr lang="ru-RU" sz="20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Департамент по социальной политике мэрии города Новосибирска  </a:t>
            </a:r>
            <a:r>
              <a:rPr lang="ru-RU" sz="20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организационная </a:t>
            </a:r>
            <a:r>
              <a:rPr lang="ru-RU" sz="20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</a:t>
            </a:r>
          </a:p>
          <a:p>
            <a:pPr algn="l">
              <a:lnSpc>
                <a:spcPct val="150000"/>
              </a:lnSpc>
              <a:spcBef>
                <a:spcPts val="1800"/>
              </a:spcBef>
            </a:pPr>
            <a:r>
              <a:rPr lang="ru-RU" sz="20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МКУ </a:t>
            </a:r>
            <a:r>
              <a:rPr lang="ru-RU" sz="20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«Агентство развития социальной политики города Новосибирска» </a:t>
            </a:r>
            <a:r>
              <a:rPr lang="ru-RU" sz="20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материально-техническая </a:t>
            </a:r>
            <a:r>
              <a:rPr lang="ru-RU" sz="20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база</a:t>
            </a:r>
          </a:p>
          <a:p>
            <a:pPr algn="l">
              <a:lnSpc>
                <a:spcPct val="150000"/>
              </a:lnSpc>
              <a:spcBef>
                <a:spcPts val="1800"/>
              </a:spcBef>
            </a:pPr>
            <a:r>
              <a:rPr lang="ru-RU" sz="20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</a:t>
            </a:r>
            <a:r>
              <a:rPr lang="ru-RU" sz="20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Всероссийской ассоциации восстановительной </a:t>
            </a:r>
            <a:r>
              <a:rPr lang="ru-RU" sz="20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медиации - консультативная </a:t>
            </a:r>
            <a:r>
              <a:rPr lang="ru-RU" sz="20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</a:t>
            </a:r>
          </a:p>
          <a:p>
            <a:pPr algn="l">
              <a:lnSpc>
                <a:spcPct val="150000"/>
              </a:lnSpc>
              <a:spcBef>
                <a:spcPts val="1800"/>
              </a:spcBef>
            </a:pPr>
            <a:r>
              <a:rPr lang="ru-RU" sz="20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Российское </a:t>
            </a:r>
            <a:r>
              <a:rPr lang="ru-RU" sz="20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общество «Знание</a:t>
            </a:r>
            <a:r>
              <a:rPr lang="ru-RU" sz="20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- </a:t>
            </a:r>
            <a:r>
              <a:rPr lang="ru-RU" sz="20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 поддержка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507090" y="346300"/>
            <a:ext cx="8161651" cy="603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60000"/>
              </a:lnSpc>
              <a:spcAft>
                <a:spcPts val="600"/>
              </a:spcAft>
            </a:pPr>
            <a:r>
              <a:rPr lang="ru-RU" sz="2500" b="1" dirty="0" smtClean="0">
                <a:solidFill>
                  <a:srgbClr val="2A36A8"/>
                </a:solidFill>
                <a:latin typeface="Nissan Brand Light" panose="020B0304020204030204" pitchFamily="34" charset="0"/>
              </a:rPr>
              <a:t>РЕСУРСНОЕ ОБЕСПЕЧЕНИЕ: ПАРТНЕРЫ ПРОЕКТА</a:t>
            </a:r>
            <a:endParaRPr lang="ru-RU" sz="2500" dirty="0">
              <a:latin typeface="Nissan Brand Regular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951495" y="2385733"/>
            <a:ext cx="2574758" cy="25472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67" y="2731168"/>
            <a:ext cx="2919074" cy="186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479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762"/>
            <a:ext cx="12192000" cy="6906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000" y="1434"/>
            <a:ext cx="12204000" cy="1497935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3"/>
          <p:cNvSpPr/>
          <p:nvPr/>
        </p:nvSpPr>
        <p:spPr>
          <a:xfrm>
            <a:off x="0" y="1437769"/>
            <a:ext cx="12204000" cy="88900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7" y="264538"/>
            <a:ext cx="2162101" cy="9334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22378" y="1493439"/>
            <a:ext cx="12216000" cy="53220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3"/>
          <p:cNvSpPr/>
          <p:nvPr/>
        </p:nvSpPr>
        <p:spPr>
          <a:xfrm>
            <a:off x="-12000" y="6680544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0" y="6703666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21101" y="1687819"/>
            <a:ext cx="10455445" cy="404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500"/>
              </a:lnSpc>
              <a:spcBef>
                <a:spcPts val="1200"/>
              </a:spcBef>
            </a:pPr>
            <a:r>
              <a:rPr lang="ru-RU" sz="1700" b="1" dirty="0" smtClean="0">
                <a:latin typeface="Nissan Brand Bold" panose="020B08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(КООРДИНАТОР) ПРОЕКТА </a:t>
            </a: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7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осуществляет общее руководство проектом, составляет план мероприятий , осуществляет представительские функции</a:t>
            </a:r>
          </a:p>
          <a:p>
            <a:pPr algn="l">
              <a:lnSpc>
                <a:spcPts val="2500"/>
              </a:lnSpc>
              <a:spcBef>
                <a:spcPts val="1200"/>
              </a:spcBef>
            </a:pPr>
            <a:r>
              <a:rPr lang="ru-RU" sz="1700" b="1" dirty="0" smtClean="0">
                <a:latin typeface="Nissan Brand Bold" panose="020B08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 ПРОЕКТА </a:t>
            </a: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7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осуществляет о руководство </a:t>
            </a: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проектом</a:t>
            </a:r>
            <a:b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7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части организации конкретных мероприятий</a:t>
            </a:r>
          </a:p>
          <a:p>
            <a:pPr algn="l">
              <a:lnSpc>
                <a:spcPts val="2500"/>
              </a:lnSpc>
              <a:spcBef>
                <a:spcPts val="1200"/>
              </a:spcBef>
            </a:pPr>
            <a:r>
              <a:rPr lang="ru-RU" sz="1700" b="1" dirty="0" smtClean="0">
                <a:latin typeface="Nissan Brand Bold" panose="020B08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МЕНЕДЖЕР</a:t>
            </a: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7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осуществляет подготовку и </a:t>
            </a: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</a:t>
            </a:r>
            <a:b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мероприятий </a:t>
            </a:r>
            <a:r>
              <a:rPr lang="ru-RU" sz="17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плана</a:t>
            </a:r>
          </a:p>
          <a:p>
            <a:pPr algn="l">
              <a:lnSpc>
                <a:spcPts val="2500"/>
              </a:lnSpc>
              <a:spcBef>
                <a:spcPts val="1200"/>
              </a:spcBef>
            </a:pPr>
            <a:r>
              <a:rPr lang="ru-RU" sz="1700" b="1" dirty="0" smtClean="0">
                <a:latin typeface="Nissan Brand Bold" panose="020B08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СММ-МЕНЕДЖЕР</a:t>
            </a: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7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осуществляет информационное </a:t>
            </a: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освещение</a:t>
            </a:r>
            <a:b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мероприятий </a:t>
            </a:r>
            <a:r>
              <a:rPr lang="ru-RU" sz="17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плана</a:t>
            </a:r>
          </a:p>
          <a:p>
            <a:pPr algn="l">
              <a:lnSpc>
                <a:spcPts val="2500"/>
              </a:lnSpc>
              <a:spcBef>
                <a:spcPts val="1200"/>
              </a:spcBef>
            </a:pPr>
            <a:r>
              <a:rPr lang="ru-RU" sz="17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700" b="1" dirty="0" smtClean="0">
                <a:latin typeface="Nissan Brand Bold" panose="020B08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БУХГАЛТЕР</a:t>
            </a: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7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осуществляет финансовое обеспечение</a:t>
            </a:r>
          </a:p>
          <a:p>
            <a:pPr algn="l">
              <a:lnSpc>
                <a:spcPts val="2500"/>
              </a:lnSpc>
              <a:spcBef>
                <a:spcPts val="1200"/>
              </a:spcBef>
            </a:pPr>
            <a:r>
              <a:rPr lang="ru-RU" sz="1700" b="1" dirty="0" smtClean="0">
                <a:latin typeface="Nissan Brand Bold" panose="020B08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ВЗРОСЛЫХ МЕДИАТОРА </a:t>
            </a: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7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формируют навыки медиации в ходе реализации медиативного модуля</a:t>
            </a:r>
          </a:p>
          <a:p>
            <a:pPr algn="l">
              <a:lnSpc>
                <a:spcPts val="2500"/>
              </a:lnSpc>
              <a:spcBef>
                <a:spcPts val="1200"/>
              </a:spcBef>
            </a:pPr>
            <a:r>
              <a:rPr lang="ru-RU" sz="1700" b="1" dirty="0" smtClean="0">
                <a:latin typeface="Nissan Brand Bold" panose="020B08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ВОСПИТАННИКИ-ВОЛОНТЕРЫ</a:t>
            </a:r>
            <a:r>
              <a:rPr lang="ru-RU" sz="17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7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составе 15 человек в каждом учреждении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507090" y="346300"/>
            <a:ext cx="8161651" cy="603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60000"/>
              </a:lnSpc>
              <a:spcAft>
                <a:spcPts val="600"/>
              </a:spcAft>
            </a:pPr>
            <a:r>
              <a:rPr lang="ru-RU" sz="2500" b="1" dirty="0" smtClean="0">
                <a:solidFill>
                  <a:srgbClr val="2A36A8"/>
                </a:solidFill>
                <a:latin typeface="Nissan Brand Light" panose="020B0304020204030204" pitchFamily="34" charset="0"/>
              </a:rPr>
              <a:t>РЕСУРСНОЕ ОБЕСПЕЧЕНИЕ: КОМАНДА ПРОЕКТА </a:t>
            </a:r>
            <a:endParaRPr lang="ru-RU" sz="2500" dirty="0">
              <a:latin typeface="Nissan Brand Regular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746" y="2615928"/>
            <a:ext cx="2714995" cy="273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99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762"/>
            <a:ext cx="12192000" cy="6906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000" y="1434"/>
            <a:ext cx="12204000" cy="1497935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3"/>
          <p:cNvSpPr/>
          <p:nvPr/>
        </p:nvSpPr>
        <p:spPr>
          <a:xfrm>
            <a:off x="0" y="1437769"/>
            <a:ext cx="12204000" cy="88900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7" y="264538"/>
            <a:ext cx="2162101" cy="9334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22378" y="1493439"/>
            <a:ext cx="12216000" cy="53220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3"/>
          <p:cNvSpPr/>
          <p:nvPr/>
        </p:nvSpPr>
        <p:spPr>
          <a:xfrm>
            <a:off x="-12000" y="6680544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0" y="6703666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47699" y="2556655"/>
            <a:ext cx="7736307" cy="2234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2500" b="1" dirty="0" smtClean="0"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</a:t>
            </a:r>
            <a:r>
              <a:rPr lang="ru-RU" sz="2500" b="1" dirty="0"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сумма </a:t>
            </a:r>
            <a:r>
              <a:rPr lang="ru-RU" sz="2500" b="1" dirty="0" smtClean="0"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 – </a:t>
            </a:r>
            <a:r>
              <a:rPr lang="ru-RU" sz="2500" b="1" dirty="0"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2500" b="1" dirty="0" smtClean="0"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000.000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2500" b="1" dirty="0" smtClean="0"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Сумма </a:t>
            </a:r>
            <a:r>
              <a:rPr lang="ru-RU" sz="2500" b="1" dirty="0"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</a:t>
            </a:r>
            <a:r>
              <a:rPr lang="ru-RU" sz="2500" b="1" dirty="0" smtClean="0"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финансирования - 217.000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2500" b="1" dirty="0" smtClean="0"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Запрашиваемая </a:t>
            </a:r>
            <a:r>
              <a:rPr lang="ru-RU" sz="2500" b="1" dirty="0"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сумма </a:t>
            </a:r>
            <a:r>
              <a:rPr lang="ru-RU" sz="2500" b="1" dirty="0" smtClean="0"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- 773.000</a:t>
            </a:r>
            <a:endParaRPr lang="ru-RU" sz="2500" b="1" dirty="0">
              <a:latin typeface="Nissan Brand Regular" panose="020B0504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507090" y="346300"/>
            <a:ext cx="8161651" cy="603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60000"/>
              </a:lnSpc>
              <a:spcAft>
                <a:spcPts val="600"/>
              </a:spcAft>
            </a:pPr>
            <a:r>
              <a:rPr lang="ru-RU" sz="2500" b="1" dirty="0" smtClean="0">
                <a:solidFill>
                  <a:srgbClr val="2A36A8"/>
                </a:solidFill>
                <a:latin typeface="Nissan Brand Light" panose="020B0304020204030204" pitchFamily="34" charset="0"/>
              </a:rPr>
              <a:t>БЮДЖЕТ</a:t>
            </a:r>
            <a:endParaRPr lang="ru-RU" sz="2500" dirty="0">
              <a:latin typeface="Nissan Brand Regular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87368" y="2726438"/>
            <a:ext cx="1952057" cy="19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44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019"/>
            <a:ext cx="12192000" cy="68890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4000" y="-9747"/>
            <a:ext cx="12216000" cy="684647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735652" y="1245646"/>
            <a:ext cx="5254444" cy="4163153"/>
            <a:chOff x="3735652" y="1245646"/>
            <a:chExt cx="5254444" cy="416315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652" y="1245646"/>
              <a:ext cx="5172958" cy="41631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7731664" y="2893618"/>
              <a:ext cx="125843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9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ПРОЕКТ</a:t>
              </a:r>
              <a:endParaRPr lang="ru-RU" sz="1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69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1895"/>
            <a:ext cx="12192000" cy="78927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85211" y="-721895"/>
            <a:ext cx="8265694" cy="789271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3"/>
          <p:cNvSpPr/>
          <p:nvPr/>
        </p:nvSpPr>
        <p:spPr>
          <a:xfrm rot="5400000">
            <a:off x="-1984148" y="3193654"/>
            <a:ext cx="7920000" cy="88900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 rot="5400000">
            <a:off x="6318855" y="3193654"/>
            <a:ext cx="7920000" cy="88900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73" y="357035"/>
            <a:ext cx="7459578" cy="568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02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762"/>
            <a:ext cx="12192000" cy="6906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000" y="1434"/>
            <a:ext cx="12204000" cy="1497935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3"/>
          <p:cNvSpPr/>
          <p:nvPr/>
        </p:nvSpPr>
        <p:spPr>
          <a:xfrm>
            <a:off x="0" y="1437769"/>
            <a:ext cx="12204000" cy="88900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7" y="264538"/>
            <a:ext cx="2162101" cy="9334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22378" y="1493439"/>
            <a:ext cx="12216000" cy="53220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3"/>
          <p:cNvSpPr/>
          <p:nvPr/>
        </p:nvSpPr>
        <p:spPr>
          <a:xfrm>
            <a:off x="-12000" y="6680544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0" y="6703666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015174" y="2011656"/>
            <a:ext cx="8161651" cy="404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ru-RU" sz="2200" dirty="0">
                <a:latin typeface="Nissan Brand Regular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направлен на профилактику деструктивного поведения детей и подростков, воспитанников муниципальных казенных учреждений города Новосибирска «Центров помощи детям, оставшихся без попечения родителей» (далее - Центров) возраста 14-16 лет для их добровольного участия в процессах примирения, миротворчества и социализации. 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3507090" y="346300"/>
            <a:ext cx="8161651" cy="603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60000"/>
              </a:lnSpc>
              <a:spcAft>
                <a:spcPts val="600"/>
              </a:spcAft>
            </a:pPr>
            <a:r>
              <a:rPr lang="ru-RU" sz="2500" b="1" dirty="0" smtClean="0">
                <a:solidFill>
                  <a:srgbClr val="2A36A8"/>
                </a:solidFill>
                <a:latin typeface="Nissan Brand Light" panose="020B0304020204030204" pitchFamily="34" charset="0"/>
              </a:rPr>
              <a:t>НАЗВАНИЕ ПРОЕКТА</a:t>
            </a:r>
            <a:r>
              <a:rPr lang="ru-RU" sz="2500" dirty="0" smtClean="0">
                <a:solidFill>
                  <a:srgbClr val="2A36A8"/>
                </a:solidFill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r">
              <a:lnSpc>
                <a:spcPct val="160000"/>
              </a:lnSpc>
            </a:pPr>
            <a:endParaRPr lang="ru-RU" sz="2500" dirty="0">
              <a:latin typeface="Nissan Brand Regular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06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762"/>
            <a:ext cx="12192000" cy="6906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000" y="1434"/>
            <a:ext cx="12204000" cy="1497935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3"/>
          <p:cNvSpPr/>
          <p:nvPr/>
        </p:nvSpPr>
        <p:spPr>
          <a:xfrm>
            <a:off x="0" y="1437769"/>
            <a:ext cx="12204000" cy="88900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7" y="264538"/>
            <a:ext cx="2162101" cy="9334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22378" y="1493439"/>
            <a:ext cx="12216000" cy="53220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3"/>
          <p:cNvSpPr/>
          <p:nvPr/>
        </p:nvSpPr>
        <p:spPr>
          <a:xfrm>
            <a:off x="-12000" y="6680544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0" y="6703666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361897" y="1987741"/>
            <a:ext cx="9041847" cy="404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ru-RU" sz="2100" dirty="0"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100" b="1" dirty="0">
                <a:latin typeface="Nissan Brand Regular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 </a:t>
            </a:r>
            <a:r>
              <a:rPr lang="ru-RU" sz="2100" b="1" dirty="0" smtClean="0">
                <a:latin typeface="Nissan Brand Regular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проекта: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ru-RU" sz="2100" dirty="0">
                <a:latin typeface="Nissan Brand Regular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Команда проектного бюро Проектного офиса МКУ «Агентство развития социальной политики города Новосибирска</a:t>
            </a:r>
            <a:r>
              <a:rPr lang="ru-RU" sz="2100" dirty="0" smtClean="0">
                <a:latin typeface="Nissan Brand Regular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ru-RU" sz="2100" b="1" dirty="0">
                <a:latin typeface="Nissan Brand Regular" panose="020B0504020204030204" pitchFamily="34" charset="0"/>
              </a:rPr>
              <a:t>Руководитель</a:t>
            </a:r>
            <a:r>
              <a:rPr lang="ru-RU" sz="2100" dirty="0">
                <a:latin typeface="Nissan Brand Regular" panose="020B0504020204030204" pitchFamily="34" charset="0"/>
              </a:rPr>
              <a:t> </a:t>
            </a:r>
            <a:r>
              <a:rPr lang="ru-RU" sz="2100" b="1" dirty="0" smtClean="0">
                <a:latin typeface="Nissan Brand Regular" panose="020B0504020204030204" pitchFamily="34" charset="0"/>
              </a:rPr>
              <a:t>проекта: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ru-RU" sz="2100" dirty="0" err="1" smtClean="0">
                <a:latin typeface="Nissan Brand Regular" panose="020B0504020204030204" pitchFamily="34" charset="0"/>
              </a:rPr>
              <a:t>Баляскина</a:t>
            </a:r>
            <a:r>
              <a:rPr lang="ru-RU" sz="2100" dirty="0" smtClean="0">
                <a:latin typeface="Nissan Brand Regular" panose="020B0504020204030204" pitchFamily="34" charset="0"/>
              </a:rPr>
              <a:t> Инна Владимировна</a:t>
            </a:r>
            <a:r>
              <a:rPr lang="ru-RU" sz="2100" dirty="0">
                <a:latin typeface="Nissan Brand Regular" panose="020B0504020204030204" pitchFamily="34" charset="0"/>
              </a:rPr>
              <a:t/>
            </a:r>
            <a:br>
              <a:rPr lang="ru-RU" sz="2100" dirty="0">
                <a:latin typeface="Nissan Brand Regular" panose="020B0504020204030204" pitchFamily="34" charset="0"/>
              </a:rPr>
            </a:br>
            <a:endParaRPr lang="ru-RU" sz="2100" dirty="0">
              <a:latin typeface="Nissan Brand Regular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507090" y="346300"/>
            <a:ext cx="8161651" cy="603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60000"/>
              </a:lnSpc>
              <a:spcAft>
                <a:spcPts val="600"/>
              </a:spcAft>
            </a:pPr>
            <a:r>
              <a:rPr lang="ru-RU" sz="2500" b="1" dirty="0" smtClean="0">
                <a:solidFill>
                  <a:srgbClr val="2A36A8"/>
                </a:solidFill>
                <a:latin typeface="Nissan Brand Light" panose="020B0304020204030204" pitchFamily="34" charset="0"/>
              </a:rPr>
              <a:t>ПРОЕКТ</a:t>
            </a:r>
            <a:endParaRPr lang="ru-RU" sz="2500" dirty="0">
              <a:latin typeface="Nissan Brand Regular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79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762"/>
            <a:ext cx="12192000" cy="6906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000" y="1434"/>
            <a:ext cx="12204000" cy="1497935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3"/>
          <p:cNvSpPr/>
          <p:nvPr/>
        </p:nvSpPr>
        <p:spPr>
          <a:xfrm>
            <a:off x="0" y="1437769"/>
            <a:ext cx="12204000" cy="88900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7" y="264538"/>
            <a:ext cx="2162101" cy="9334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22378" y="1493439"/>
            <a:ext cx="12216000" cy="53220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3"/>
          <p:cNvSpPr/>
          <p:nvPr/>
        </p:nvSpPr>
        <p:spPr>
          <a:xfrm>
            <a:off x="-12000" y="6680544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0" y="6703666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6550" y="1987741"/>
            <a:ext cx="9041847" cy="404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ru-RU" sz="2100" dirty="0"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100" b="1" dirty="0" err="1">
                <a:latin typeface="Nissan Brand Regular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Грантовое</a:t>
            </a:r>
            <a:r>
              <a:rPr lang="ru-RU" sz="2100" b="1" dirty="0">
                <a:latin typeface="Nissan Brand Regular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направление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ru-RU" sz="2100" dirty="0">
                <a:latin typeface="Nissan Brand Regular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семьи, материнства, отцовства и </a:t>
            </a:r>
            <a:r>
              <a:rPr lang="ru-RU" sz="2100" dirty="0" smtClean="0">
                <a:latin typeface="Nissan Brand Regular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детства</a:t>
            </a:r>
            <a:endParaRPr lang="ru-RU" sz="2100" dirty="0">
              <a:latin typeface="Nissan Brand Regular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ru-RU" sz="2100" b="1" dirty="0">
                <a:latin typeface="Nissan Brand Regular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Тематика проекта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ru-RU" sz="2100" b="1" dirty="0">
                <a:latin typeface="Nissan Brand Regular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100" dirty="0">
                <a:latin typeface="Nissan Brand Regular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деструктивного поведения </a:t>
            </a:r>
            <a:r>
              <a:rPr lang="ru-RU" sz="2100" dirty="0" smtClean="0">
                <a:latin typeface="Nissan Brand Regular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</a:t>
            </a:r>
            <a:br>
              <a:rPr lang="ru-RU" sz="2100" dirty="0" smtClean="0">
                <a:latin typeface="Nissan Brand Regular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100" dirty="0" smtClean="0">
                <a:latin typeface="Nissan Brand Regular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100" dirty="0">
                <a:latin typeface="Nissan Brand Regular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подростков, реабилитация и социализация несовершеннолетних правонарушителей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ru-RU" sz="2100" dirty="0">
                <a:latin typeface="Nissan Brand Regular" panose="020B0504020204030204" pitchFamily="34" charset="0"/>
              </a:rPr>
              <a:t/>
            </a:r>
            <a:br>
              <a:rPr lang="ru-RU" sz="2100" dirty="0">
                <a:latin typeface="Nissan Brand Regular" panose="020B0504020204030204" pitchFamily="34" charset="0"/>
              </a:rPr>
            </a:br>
            <a:endParaRPr lang="ru-RU" sz="2100" dirty="0">
              <a:latin typeface="Nissan Brand Regular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507090" y="346300"/>
            <a:ext cx="8161651" cy="603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60000"/>
              </a:lnSpc>
              <a:spcAft>
                <a:spcPts val="600"/>
              </a:spcAft>
            </a:pPr>
            <a:r>
              <a:rPr lang="ru-RU" sz="2500" b="1" dirty="0" smtClean="0">
                <a:solidFill>
                  <a:srgbClr val="2A36A8"/>
                </a:solidFill>
                <a:latin typeface="Nissan Brand Light" panose="020B0304020204030204" pitchFamily="34" charset="0"/>
              </a:rPr>
              <a:t>ПРОЕКТ</a:t>
            </a:r>
            <a:endParaRPr lang="ru-RU" sz="2500" dirty="0">
              <a:latin typeface="Nissan Brand Regular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04" y="2015041"/>
            <a:ext cx="1900616" cy="372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290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762"/>
            <a:ext cx="12192000" cy="6906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000" y="1434"/>
            <a:ext cx="12204000" cy="1497935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3"/>
          <p:cNvSpPr/>
          <p:nvPr/>
        </p:nvSpPr>
        <p:spPr>
          <a:xfrm>
            <a:off x="0" y="1437769"/>
            <a:ext cx="12204000" cy="88900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7" y="264538"/>
            <a:ext cx="2162101" cy="9334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22378" y="1493439"/>
            <a:ext cx="12216000" cy="53220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3"/>
          <p:cNvSpPr/>
          <p:nvPr/>
        </p:nvSpPr>
        <p:spPr>
          <a:xfrm>
            <a:off x="-12000" y="6680544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0" y="6703666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4444" y="1831325"/>
            <a:ext cx="9127848" cy="404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Nissan Brand Regular" panose="020B0504020204030204" pitchFamily="34" charset="0"/>
              </a:rPr>
              <a:t>Идея проекта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ru-RU" sz="2200" dirty="0" smtClean="0">
                <a:latin typeface="Nissan Brand Regular" panose="020B05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Nissan Brand Regular" panose="020B0504020204030204" pitchFamily="34" charset="0"/>
              </a:rPr>
              <a:t>Создание в городе Новосибирске общегородского медиативного центра по профилактике деструктивного поведения </a:t>
            </a:r>
            <a:r>
              <a:rPr lang="ru-RU" sz="2000" dirty="0" smtClean="0">
                <a:latin typeface="Nissan Brand Regular" panose="020B0504020204030204" pitchFamily="34" charset="0"/>
              </a:rPr>
              <a:t>детей</a:t>
            </a:r>
            <a:br>
              <a:rPr lang="ru-RU" sz="2000" dirty="0" smtClean="0">
                <a:latin typeface="Nissan Brand Regular" panose="020B0504020204030204" pitchFamily="34" charset="0"/>
              </a:rPr>
            </a:br>
            <a:r>
              <a:rPr lang="ru-RU" sz="2000" dirty="0" smtClean="0">
                <a:latin typeface="Nissan Brand Regular" panose="020B0504020204030204" pitchFamily="34" charset="0"/>
              </a:rPr>
              <a:t>и </a:t>
            </a:r>
            <a:r>
              <a:rPr lang="ru-RU" sz="2000" dirty="0">
                <a:latin typeface="Nissan Brand Regular" panose="020B0504020204030204" pitchFamily="34" charset="0"/>
              </a:rPr>
              <a:t>подростков, оставшихся без попечения </a:t>
            </a:r>
            <a:r>
              <a:rPr lang="ru-RU" sz="2000" dirty="0" smtClean="0">
                <a:latin typeface="Nissan Brand Regular" panose="020B0504020204030204" pitchFamily="34" charset="0"/>
              </a:rPr>
              <a:t>родителей»</a:t>
            </a:r>
            <a:br>
              <a:rPr lang="ru-RU" sz="2000" dirty="0" smtClean="0">
                <a:latin typeface="Nissan Brand Regular" panose="020B0504020204030204" pitchFamily="34" charset="0"/>
              </a:rPr>
            </a:br>
            <a:r>
              <a:rPr lang="ru-RU" sz="2000" dirty="0" smtClean="0">
                <a:latin typeface="Nissan Brand Regular" panose="020B0504020204030204" pitchFamily="34" charset="0"/>
              </a:rPr>
              <a:t>возраста </a:t>
            </a:r>
            <a:r>
              <a:rPr lang="ru-RU" sz="2000" dirty="0">
                <a:latin typeface="Nissan Brand Regular" panose="020B0504020204030204" pitchFamily="34" charset="0"/>
              </a:rPr>
              <a:t>14-16 лет для их добровольного участия в процессах примирения, миротворчества и социализации. </a:t>
            </a:r>
            <a:endParaRPr lang="ru-RU" sz="100" dirty="0" smtClean="0">
              <a:latin typeface="Nissan Brand Regular" panose="020B0504020204030204" pitchFamily="34" charset="0"/>
            </a:endParaRP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ru-RU" sz="100" dirty="0">
                <a:latin typeface="Nissan Brand Regular" panose="020B0504020204030204" pitchFamily="34" charset="0"/>
              </a:rPr>
              <a:t/>
            </a:r>
            <a:br>
              <a:rPr lang="ru-RU" sz="100" dirty="0">
                <a:latin typeface="Nissan Brand Regular" panose="020B0504020204030204" pitchFamily="34" charset="0"/>
              </a:rPr>
            </a:br>
            <a:r>
              <a:rPr lang="ru-RU" sz="2000" b="1" dirty="0">
                <a:latin typeface="Nissan Brand Regular" panose="020B0504020204030204" pitchFamily="34" charset="0"/>
              </a:rPr>
              <a:t>География </a:t>
            </a:r>
            <a:r>
              <a:rPr lang="ru-RU" sz="2000" b="1" dirty="0" smtClean="0">
                <a:latin typeface="Nissan Brand Regular" panose="020B0504020204030204" pitchFamily="34" charset="0"/>
              </a:rPr>
              <a:t>проекта: </a:t>
            </a:r>
            <a:r>
              <a:rPr lang="ru-RU" sz="2000" dirty="0" smtClean="0">
                <a:latin typeface="Nissan Brand Regular" panose="020B0504020204030204" pitchFamily="34" charset="0"/>
              </a:rPr>
              <a:t>Город Новосибирск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ru-RU" sz="2000" b="1" dirty="0" smtClean="0">
                <a:latin typeface="Nissan Brand Regular" panose="020B0504020204030204" pitchFamily="34" charset="0"/>
              </a:rPr>
              <a:t>Период </a:t>
            </a:r>
            <a:r>
              <a:rPr lang="ru-RU" sz="2000" b="1" dirty="0">
                <a:latin typeface="Nissan Brand Regular" panose="020B0504020204030204" pitchFamily="34" charset="0"/>
              </a:rPr>
              <a:t>реализации </a:t>
            </a:r>
            <a:r>
              <a:rPr lang="ru-RU" sz="2000" b="1" dirty="0" smtClean="0">
                <a:latin typeface="Nissan Brand Regular" panose="020B0504020204030204" pitchFamily="34" charset="0"/>
              </a:rPr>
              <a:t>проекта: </a:t>
            </a:r>
            <a:r>
              <a:rPr lang="ru-RU" sz="2000" dirty="0" smtClean="0">
                <a:latin typeface="Nissan Brand Regular" panose="020B0504020204030204" pitchFamily="34" charset="0"/>
              </a:rPr>
              <a:t>1 </a:t>
            </a:r>
            <a:r>
              <a:rPr lang="ru-RU" sz="2000" dirty="0">
                <a:latin typeface="Nissan Brand Regular" panose="020B0504020204030204" pitchFamily="34" charset="0"/>
              </a:rPr>
              <a:t>год</a:t>
            </a:r>
            <a:endParaRPr lang="ru-RU" sz="2000" dirty="0" smtClean="0">
              <a:latin typeface="Nissan Brand Regular" panose="020B0504020204030204" pitchFamily="34" charset="0"/>
            </a:endParaRPr>
          </a:p>
          <a:p>
            <a:pPr>
              <a:lnSpc>
                <a:spcPct val="160000"/>
              </a:lnSpc>
              <a:spcAft>
                <a:spcPts val="600"/>
              </a:spcAft>
            </a:pPr>
            <a:endParaRPr lang="ru-RU" sz="2000" dirty="0">
              <a:latin typeface="Nissan Brand Regular" panose="020B0504020204030204" pitchFamily="34" charset="0"/>
            </a:endParaRPr>
          </a:p>
          <a:p>
            <a:pPr>
              <a:lnSpc>
                <a:spcPct val="160000"/>
              </a:lnSpc>
              <a:spcAft>
                <a:spcPts val="600"/>
              </a:spcAft>
            </a:pPr>
            <a:endParaRPr lang="ru-RU" sz="2200" dirty="0">
              <a:latin typeface="Nissan Brand Regular" panose="020B0504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507090" y="346300"/>
            <a:ext cx="8161651" cy="603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60000"/>
              </a:lnSpc>
              <a:spcAft>
                <a:spcPts val="600"/>
              </a:spcAft>
            </a:pPr>
            <a:r>
              <a:rPr lang="ru-RU" sz="2500" b="1" dirty="0" smtClean="0">
                <a:solidFill>
                  <a:srgbClr val="2A36A8"/>
                </a:solidFill>
                <a:latin typeface="Nissan Brand Light" panose="020B0304020204030204" pitchFamily="34" charset="0"/>
              </a:rPr>
              <a:t>ПРОЕКТ</a:t>
            </a:r>
            <a:endParaRPr lang="ru-RU" sz="2500" dirty="0">
              <a:latin typeface="Nissan Brand Regular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02" y="3018674"/>
            <a:ext cx="3042519" cy="20932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820" y="2015042"/>
            <a:ext cx="1151012" cy="375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74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762"/>
            <a:ext cx="12192000" cy="6906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000" y="1434"/>
            <a:ext cx="12204000" cy="1497935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3"/>
          <p:cNvSpPr/>
          <p:nvPr/>
        </p:nvSpPr>
        <p:spPr>
          <a:xfrm>
            <a:off x="0" y="1437769"/>
            <a:ext cx="12204000" cy="88900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7" y="264538"/>
            <a:ext cx="2162101" cy="9334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22378" y="1493439"/>
            <a:ext cx="12216000" cy="53220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3"/>
          <p:cNvSpPr/>
          <p:nvPr/>
        </p:nvSpPr>
        <p:spPr>
          <a:xfrm>
            <a:off x="-12000" y="6680544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0" y="6703666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13140" y="2385732"/>
            <a:ext cx="9127848" cy="404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 sz="22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Воспитанники Центров помощи детям, оставшиеся без попечения родителей возраста 14-16 лет, которые хотят жить в безопасном доброжелательном социальном пространстве и добровольно участвовать в процессах примирения, миротворчества и социализации среди других воспитанников Центров города Новосибирска </a:t>
            </a:r>
            <a:endParaRPr lang="ru-RU" sz="2200" dirty="0">
              <a:latin typeface="Nissan Brand Light" panose="020B0304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507090" y="346300"/>
            <a:ext cx="8161651" cy="603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60000"/>
              </a:lnSpc>
              <a:spcAft>
                <a:spcPts val="600"/>
              </a:spcAft>
            </a:pPr>
            <a:r>
              <a:rPr lang="ru-RU" sz="2500" b="1" dirty="0" smtClean="0">
                <a:solidFill>
                  <a:srgbClr val="2A36A8"/>
                </a:solidFill>
                <a:latin typeface="Nissan Brand Light" panose="020B0304020204030204" pitchFamily="34" charset="0"/>
              </a:rPr>
              <a:t>ЦЕЛЕВАЯ ГРУППА</a:t>
            </a:r>
            <a:endParaRPr lang="ru-RU" sz="2500" dirty="0">
              <a:latin typeface="Nissan Brand Regular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056" y="2745034"/>
            <a:ext cx="1951262" cy="169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02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762"/>
            <a:ext cx="12192000" cy="6906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000" y="1434"/>
            <a:ext cx="12204000" cy="1497935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3"/>
          <p:cNvSpPr/>
          <p:nvPr/>
        </p:nvSpPr>
        <p:spPr>
          <a:xfrm>
            <a:off x="0" y="1437769"/>
            <a:ext cx="12204000" cy="88900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7" y="264538"/>
            <a:ext cx="2162101" cy="9334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22378" y="1493439"/>
            <a:ext cx="12216000" cy="53220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3"/>
          <p:cNvSpPr/>
          <p:nvPr/>
        </p:nvSpPr>
        <p:spPr>
          <a:xfrm>
            <a:off x="-12000" y="6680544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0" y="6703666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13140" y="2385732"/>
            <a:ext cx="9127848" cy="404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 sz="22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Воспитанники Центров помощи детям, оставшиеся без попечения родителей возраста 14-16 лет хотят </a:t>
            </a:r>
            <a:r>
              <a:rPr lang="ru-RU" sz="22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жить</a:t>
            </a:r>
            <a:br>
              <a:rPr lang="ru-RU" sz="22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2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безопасном доброжелательном пространстве </a:t>
            </a:r>
            <a:r>
              <a:rPr lang="ru-RU" sz="22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города</a:t>
            </a:r>
            <a:br>
              <a:rPr lang="ru-RU" sz="22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2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добровольно участвовать в процессах примирения, миротворчества и социализации, но не знают, как это сделать.</a:t>
            </a:r>
            <a:endParaRPr lang="ru-RU" sz="2200" dirty="0">
              <a:latin typeface="Nissan Brand Light" panose="020B0304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507090" y="346300"/>
            <a:ext cx="8161651" cy="603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60000"/>
              </a:lnSpc>
              <a:spcAft>
                <a:spcPts val="600"/>
              </a:spcAft>
            </a:pPr>
            <a:r>
              <a:rPr lang="ru-RU" sz="2500" b="1" dirty="0" smtClean="0">
                <a:solidFill>
                  <a:srgbClr val="2A36A8"/>
                </a:solidFill>
                <a:latin typeface="Nissan Brand Light" panose="020B0304020204030204" pitchFamily="34" charset="0"/>
              </a:rPr>
              <a:t>ПРОБЛЕМА ЦЕЛЕВОЙ ГРУППЫ </a:t>
            </a:r>
            <a:endParaRPr lang="ru-RU" sz="2500" dirty="0">
              <a:latin typeface="Nissan Brand Regular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64890" y="2935704"/>
            <a:ext cx="1609347" cy="1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36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762"/>
            <a:ext cx="12192000" cy="6906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000" y="1434"/>
            <a:ext cx="12204000" cy="1497935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3"/>
          <p:cNvSpPr/>
          <p:nvPr/>
        </p:nvSpPr>
        <p:spPr>
          <a:xfrm>
            <a:off x="0" y="1437769"/>
            <a:ext cx="12204000" cy="88900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7" y="264538"/>
            <a:ext cx="2162101" cy="9334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22378" y="1493439"/>
            <a:ext cx="12216000" cy="53220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3"/>
          <p:cNvSpPr/>
          <p:nvPr/>
        </p:nvSpPr>
        <p:spPr>
          <a:xfrm>
            <a:off x="-12000" y="6680544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0" y="6703666"/>
            <a:ext cx="12204000" cy="164756"/>
          </a:xfrm>
          <a:custGeom>
            <a:avLst/>
            <a:gdLst/>
            <a:ahLst/>
            <a:cxnLst/>
            <a:rect l="l" t="t" r="r" b="b"/>
            <a:pathLst>
              <a:path w="9290685" h="12700">
                <a:moveTo>
                  <a:pt x="9290304" y="0"/>
                </a:moveTo>
                <a:lnTo>
                  <a:pt x="0" y="0"/>
                </a:lnTo>
                <a:lnTo>
                  <a:pt x="0" y="12192"/>
                </a:lnTo>
                <a:lnTo>
                  <a:pt x="9290304" y="12192"/>
                </a:lnTo>
                <a:lnTo>
                  <a:pt x="92903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68288" y="1880410"/>
            <a:ext cx="8684382" cy="404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Воспитанники  </a:t>
            </a:r>
            <a:r>
              <a:rPr lang="ru-RU" sz="20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Центров помощи детям, оставшиеся без попечения родителей возраста 14-16 лет не владеют навыками создания безопасного пространства вокруг себя и не умеют жить без конфликтов.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Воспитанники </a:t>
            </a:r>
            <a:r>
              <a:rPr lang="ru-RU" sz="20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умеют решать проблему создания безопасного жизненного пространства </a:t>
            </a:r>
            <a:r>
              <a:rPr lang="ru-RU" sz="20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совместно</a:t>
            </a:r>
            <a:br>
              <a:rPr lang="ru-RU" sz="20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0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единомышленниками, каждый боится по отдельности.  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Воспитанники </a:t>
            </a:r>
            <a:r>
              <a:rPr lang="ru-RU" sz="2000" b="1" dirty="0">
                <a:latin typeface="Nissan Brand Light" panose="020B0304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знают о том, что можно всегда находиться в состоянии доброжелательности и безопасности.</a:t>
            </a:r>
          </a:p>
          <a:p>
            <a:pPr marL="457200" indent="-457200" algn="l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endParaRPr lang="ru-RU" sz="2000" dirty="0">
              <a:latin typeface="Nissan Brand Light" panose="020B0304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507090" y="346300"/>
            <a:ext cx="8161651" cy="603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60000"/>
              </a:lnSpc>
              <a:spcAft>
                <a:spcPts val="600"/>
              </a:spcAft>
            </a:pPr>
            <a:r>
              <a:rPr lang="ru-RU" sz="2500" b="1" dirty="0" smtClean="0">
                <a:solidFill>
                  <a:srgbClr val="2A36A8"/>
                </a:solidFill>
                <a:latin typeface="Nissan Brand Light" panose="020B0304020204030204" pitchFamily="34" charset="0"/>
              </a:rPr>
              <a:t>ПРИЧИНЫ ВОЗНИКНОВЕНИЯ ПРОБЛЕМЫ</a:t>
            </a:r>
            <a:endParaRPr lang="ru-RU" sz="2500" dirty="0">
              <a:latin typeface="Nissan Brand Regular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448" y="2706986"/>
            <a:ext cx="1959774" cy="202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36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652</Words>
  <Application>Microsoft Office PowerPoint</Application>
  <PresentationFormat>Широкоэкранный</PresentationFormat>
  <Paragraphs>79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Nissan Brand Bold</vt:lpstr>
      <vt:lpstr>Nissan Brand Light</vt:lpstr>
      <vt:lpstr>Nissan Brand Regular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35</cp:revision>
  <dcterms:created xsi:type="dcterms:W3CDTF">2023-04-05T10:11:16Z</dcterms:created>
  <dcterms:modified xsi:type="dcterms:W3CDTF">2023-04-07T03:47:07Z</dcterms:modified>
</cp:coreProperties>
</file>