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8" r:id="rId7"/>
    <p:sldId id="260" r:id="rId8"/>
    <p:sldId id="261" r:id="rId9"/>
    <p:sldId id="276" r:id="rId10"/>
    <p:sldId id="262" r:id="rId11"/>
    <p:sldId id="273" r:id="rId12"/>
    <p:sldId id="270" r:id="rId13"/>
    <p:sldId id="271" r:id="rId14"/>
    <p:sldId id="277" r:id="rId15"/>
    <p:sldId id="264" r:id="rId16"/>
    <p:sldId id="272" r:id="rId17"/>
    <p:sldId id="274" r:id="rId18"/>
    <p:sldId id="275" r:id="rId19"/>
    <p:sldId id="265" r:id="rId20"/>
    <p:sldId id="278" r:id="rId21"/>
    <p:sldId id="267" r:id="rId2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minzdravstvuite" TargetMode="External"/><Relationship Id="rId3" Type="http://schemas.openxmlformats.org/officeDocument/2006/relationships/hyperlink" Target="https://vk.com/rsu174" TargetMode="External"/><Relationship Id="rId7" Type="http://schemas.openxmlformats.org/officeDocument/2006/relationships/hyperlink" Target="https://t.me/rsu1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nashchelyabinck" TargetMode="External"/><Relationship Id="rId5" Type="http://schemas.openxmlformats.org/officeDocument/2006/relationships/hyperlink" Target="https://vk.com/portal_174" TargetMode="External"/><Relationship Id="rId4" Type="http://schemas.openxmlformats.org/officeDocument/2006/relationships/hyperlink" Target="https://vk.com/mirmampap" TargetMode="External"/><Relationship Id="rId9" Type="http://schemas.openxmlformats.org/officeDocument/2006/relationships/hyperlink" Target="https://&#1089;&#1077;&#1084;&#1077;&#1081;&#1085;&#1099;&#1081;&#1087;&#1086;&#1088;&#1090;&#1072;&#1083;174.&#1088;&#1092;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6977713" cy="15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Женская консультация с душой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33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Кирюшина Оксана Михайловна, региональный сервисный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уполномоченный Челябинской области, Челябинск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815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Номинация: «Материнство и детство»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7333"/>
            <a:ext cx="8228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 «Женская консультация с душой»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b="1" dirty="0">
                <a:solidFill>
                  <a:srgbClr val="A72E88"/>
                </a:solidFill>
                <a:latin typeface="Playfair Display SemiBold" pitchFamily="2" charset="-52"/>
              </a:rPr>
              <a:t>Критерии дружелюбной женской консультации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BAD956-9732-4997-81FD-3107C91A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1270952"/>
            <a:ext cx="11698012" cy="50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7333"/>
            <a:ext cx="9827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 «Женская консультация с душой»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b="1" dirty="0">
                <a:solidFill>
                  <a:srgbClr val="A72E88"/>
                </a:solidFill>
                <a:latin typeface="Playfair Display SemiBold" pitchFamily="2" charset="-52"/>
              </a:rPr>
              <a:t>Алгоритм бережного сопровождения женщины «Светофор»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AAA0A-DB20-439C-AA1F-91C4A8C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67" y="1350512"/>
            <a:ext cx="11396119" cy="49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7333"/>
            <a:ext cx="10529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 «Женская консультация с душой»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b="1" dirty="0">
                <a:solidFill>
                  <a:srgbClr val="A72E88"/>
                </a:solidFill>
                <a:latin typeface="Playfair Display SemiBold" pitchFamily="2" charset="-52"/>
              </a:rPr>
              <a:t>Алгоритм бережного сопровождения женщины «Светофор»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2F22BF-D02F-462E-8C13-3D12D69D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1254821"/>
            <a:ext cx="11698013" cy="50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7333"/>
            <a:ext cx="8228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 «Женская консультация с душой»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b="1" dirty="0">
                <a:solidFill>
                  <a:srgbClr val="A72E88"/>
                </a:solidFill>
                <a:latin typeface="Playfair Display SemiBold" pitchFamily="2" charset="-52"/>
              </a:rPr>
              <a:t>Счастливая команда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32827C-416B-44B2-96BE-61A347BBC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1263703"/>
            <a:ext cx="11698013" cy="50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7333"/>
            <a:ext cx="8228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 «Женская консультация с душой»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b="1" dirty="0">
                <a:solidFill>
                  <a:srgbClr val="A72E88"/>
                </a:solidFill>
                <a:latin typeface="Playfair Display SemiBold" pitchFamily="2" charset="-52"/>
              </a:rPr>
              <a:t>Счастливая команда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C862DE9-CD32-42CB-B771-DA88458F6FD7}"/>
              </a:ext>
            </a:extLst>
          </p:cNvPr>
          <p:cNvGrpSpPr/>
          <p:nvPr/>
        </p:nvGrpSpPr>
        <p:grpSpPr>
          <a:xfrm>
            <a:off x="558799" y="1888895"/>
            <a:ext cx="5311459" cy="609600"/>
            <a:chOff x="571500" y="2449606"/>
            <a:chExt cx="3530600" cy="609600"/>
          </a:xfrm>
        </p:grpSpPr>
        <p:pic>
          <p:nvPicPr>
            <p:cNvPr id="8" name="Image 7" descr="preencoded.png">
              <a:extLst>
                <a:ext uri="{FF2B5EF4-FFF2-40B4-BE49-F238E27FC236}">
                  <a16:creationId xmlns:a16="http://schemas.microsoft.com/office/drawing/2014/main" id="{74871235-D21B-4958-8919-C7E2CC976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500" y="2449606"/>
              <a:ext cx="3530600" cy="609600"/>
            </a:xfrm>
            <a:prstGeom prst="rect">
              <a:avLst/>
            </a:prstGeom>
          </p:spPr>
        </p:pic>
        <p:sp>
          <p:nvSpPr>
            <p:cNvPr id="9" name="Text 21">
              <a:extLst>
                <a:ext uri="{FF2B5EF4-FFF2-40B4-BE49-F238E27FC236}">
                  <a16:creationId xmlns:a16="http://schemas.microsoft.com/office/drawing/2014/main" id="{CA944E90-CEEC-42C9-B58E-B5E8C1DA54A0}"/>
                </a:ext>
              </a:extLst>
            </p:cNvPr>
            <p:cNvSpPr/>
            <p:nvPr/>
          </p:nvSpPr>
          <p:spPr>
            <a:xfrm>
              <a:off x="743098" y="2638854"/>
              <a:ext cx="3162152" cy="33993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lvl="0">
                <a:lnSpc>
                  <a:spcPts val="192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Обратная связь от сотрудников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3">
            <a:extLst>
              <a:ext uri="{FF2B5EF4-FFF2-40B4-BE49-F238E27FC236}">
                <a16:creationId xmlns:a16="http://schemas.microsoft.com/office/drawing/2014/main" id="{70B0B048-3C10-4C56-8DF0-5946F179B99D}"/>
              </a:ext>
            </a:extLst>
          </p:cNvPr>
          <p:cNvSpPr/>
          <p:nvPr/>
        </p:nvSpPr>
        <p:spPr>
          <a:xfrm>
            <a:off x="1325880" y="2991520"/>
            <a:ext cx="5238432" cy="1373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97451E99-6D92-4D72-A3F4-8FF9606DA398}"/>
              </a:ext>
            </a:extLst>
          </p:cNvPr>
          <p:cNvSpPr/>
          <p:nvPr/>
        </p:nvSpPr>
        <p:spPr>
          <a:xfrm>
            <a:off x="605092" y="2616062"/>
            <a:ext cx="5265166" cy="12857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Заведующая ЖК 8, Челябинск, Ольга Викторовна: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«Моё озарение после обучения бережной коммуникации: фраза «пациент всегда прав»- не правильная, на самом деле, мы - хозяева ситуации. Применю приемы общения с пациентами, покажу запись всему коллективу, чтобы и они могли внедрять в своей практике»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42D5CCBA-A56E-4B28-AC51-1F52C2A2D4A2}"/>
              </a:ext>
            </a:extLst>
          </p:cNvPr>
          <p:cNvSpPr/>
          <p:nvPr/>
        </p:nvSpPr>
        <p:spPr>
          <a:xfrm>
            <a:off x="6387878" y="5905606"/>
            <a:ext cx="5517166" cy="795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Акушерка районной больницы, г. Карталы: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«В своей практике применим альтернативные вопросы в беседе с пациентами. Благодарим за вашу работу!»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A3B1543E-A541-4FD9-B076-EB3E6570E7ED}"/>
              </a:ext>
            </a:extLst>
          </p:cNvPr>
          <p:cNvSpPr/>
          <p:nvPr/>
        </p:nvSpPr>
        <p:spPr>
          <a:xfrm>
            <a:off x="6387878" y="4644274"/>
            <a:ext cx="5517166" cy="1071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 ЖК ГКБ№1,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г.Копейск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«Оказывается можно мыслить иначе! Можно поднять настроение на рабочем месте простыми вещами! Это первая неформальная встреча нашего коллектива, мне очень понравилась работа в команде»</a:t>
            </a: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EFB80C4F-FA22-4B79-9513-7007DA42B7AC}"/>
              </a:ext>
            </a:extLst>
          </p:cNvPr>
          <p:cNvSpPr/>
          <p:nvPr/>
        </p:nvSpPr>
        <p:spPr>
          <a:xfrm>
            <a:off x="6387878" y="2985268"/>
            <a:ext cx="5517166" cy="12857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Гл.врач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ГКП №8,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г.Челябинск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Прокопьев Дмитрий Сергеевич: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«Продолжить формировать сообщество акушеров-гинекологов первичного звена, организуя неформальные встречи, возможно создание клубного движения. Рассмотреть следующие возможные темы: антикризисные коммуникации и управление конфликтами, позиционирование врача (внешний вид и все про это), медиация, работа с психологами, арт-терапия и иное»</a:t>
            </a: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D2A3921A-C283-484A-9F54-5F94E0D6A1E5}"/>
              </a:ext>
            </a:extLst>
          </p:cNvPr>
          <p:cNvSpPr/>
          <p:nvPr/>
        </p:nvSpPr>
        <p:spPr>
          <a:xfrm>
            <a:off x="605092" y="4016251"/>
            <a:ext cx="5265166" cy="2496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Гл.врач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районной больницы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пос.Долгодеревенское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Киреев Дмитрий Вячеславович: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«Тренинг позволяет по новому взглянуть на путь пациентки, семейной пары в медицинской организации. Понять из чего состоит этот путь, из каких процессов и как правильно выстроить сервис, как со стороны пациентов, так и со стороны медицинского персонала. Хочется отметить, что если каждый из нас, тех, кто был на тренинге, вернувшись в свою медицинскую организацию «заразит» идеей сервис-дизайна, хотя бы пару человек, то мы получим уже систему с эмпатией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человекоориентированным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подходом. А значит медицинская помощь станет лучше!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670116-6CE1-4EC7-9AFA-661CFA8AB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0" b="15591"/>
          <a:stretch/>
        </p:blipFill>
        <p:spPr>
          <a:xfrm>
            <a:off x="6387877" y="1027655"/>
            <a:ext cx="4642013" cy="18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883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реализации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C565AF-AD7B-4B19-8B5E-FE256B2C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1" y="1587598"/>
            <a:ext cx="11646845" cy="46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883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реализации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472E06-51E7-4727-9D80-60DD75B1F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61" y="1515650"/>
            <a:ext cx="11177332" cy="48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8837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реализации проекта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Итоги по решению «Светофор»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321F0-66E9-44C2-9889-59A2A93DD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1448126"/>
            <a:ext cx="10909338" cy="49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8837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реализации проекта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Итоги по решению «Сообщество психологов в ЖК»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34861-BC72-4C03-BFF2-F574C9F0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1695136"/>
            <a:ext cx="11311262" cy="44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Социальная сеть </a:t>
            </a:r>
            <a:r>
              <a:rPr lang="ru-RU" dirty="0" err="1"/>
              <a:t>Вк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Группа регионального сервисного уполномоченного </a:t>
            </a:r>
            <a:r>
              <a:rPr lang="en-US" dirty="0">
                <a:hlinkClick r:id="rId3"/>
              </a:rPr>
              <a:t>https://vk.com/rsu174</a:t>
            </a:r>
            <a:r>
              <a:rPr lang="ru-RU" dirty="0"/>
              <a:t> </a:t>
            </a:r>
          </a:p>
          <a:p>
            <a:r>
              <a:rPr lang="ru-RU" dirty="0"/>
              <a:t>Группа АНО «Союз родителей» </a:t>
            </a:r>
            <a:r>
              <a:rPr lang="en-US" dirty="0">
                <a:hlinkClick r:id="rId4"/>
              </a:rPr>
              <a:t>https://vk.com/mirmampap</a:t>
            </a:r>
            <a:r>
              <a:rPr lang="ru-RU" dirty="0"/>
              <a:t> </a:t>
            </a:r>
          </a:p>
          <a:p>
            <a:r>
              <a:rPr lang="ru-RU" dirty="0"/>
              <a:t>Группа Семейного портала Челябинской области </a:t>
            </a:r>
            <a:r>
              <a:rPr lang="en-US" dirty="0">
                <a:hlinkClick r:id="rId5"/>
              </a:rPr>
              <a:t>https://vk.com/portal_174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Паблик «Наш Челябинск» </a:t>
            </a:r>
            <a:r>
              <a:rPr lang="en-US" dirty="0">
                <a:hlinkClick r:id="rId6"/>
              </a:rPr>
              <a:t>https</a:t>
            </a:r>
            <a:r>
              <a:rPr lang="ru-RU" dirty="0">
                <a:hlinkClick r:id="rId6"/>
              </a:rPr>
              <a:t>://</a:t>
            </a:r>
            <a:r>
              <a:rPr lang="en-US" dirty="0">
                <a:hlinkClick r:id="rId6"/>
              </a:rPr>
              <a:t>vk.com/</a:t>
            </a:r>
            <a:r>
              <a:rPr lang="en-US" dirty="0" err="1">
                <a:hlinkClick r:id="rId6"/>
              </a:rPr>
              <a:t>nashchelyabinck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Социальная сеть </a:t>
            </a:r>
            <a:r>
              <a:rPr lang="ru-RU" dirty="0" err="1"/>
              <a:t>Телеграм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/>
              <a:t>Телеграм</a:t>
            </a:r>
            <a:r>
              <a:rPr lang="ru-RU" dirty="0"/>
              <a:t>-канал Регионального сервисного уполномоченного </a:t>
            </a:r>
            <a:r>
              <a:rPr lang="en-US" dirty="0">
                <a:hlinkClick r:id="rId7"/>
              </a:rPr>
              <a:t>https://t.me/rsu174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Телеграм</a:t>
            </a:r>
            <a:r>
              <a:rPr lang="ru-RU" dirty="0"/>
              <a:t>-канал Министерства здравоохранения Челябинской области «</a:t>
            </a:r>
            <a:r>
              <a:rPr lang="ru-RU" dirty="0" err="1"/>
              <a:t>Минздравствуйте</a:t>
            </a:r>
            <a:r>
              <a:rPr lang="ru-RU" dirty="0"/>
              <a:t>» </a:t>
            </a:r>
            <a:r>
              <a:rPr lang="en-US" dirty="0">
                <a:hlinkClick r:id="rId8"/>
              </a:rPr>
              <a:t>https://t.me/minzdravstvuite</a:t>
            </a:r>
            <a:r>
              <a:rPr lang="ru-RU" dirty="0"/>
              <a:t> 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Семейный портал Челябинской области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hlinkClick r:id="rId9"/>
              </a:rPr>
              <a:t>семейныйпортал174.рф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999854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65649" y="2237238"/>
            <a:ext cx="9832670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246AA8"/>
              </a:buClr>
            </a:pPr>
            <a:r>
              <a:rPr lang="ru-RU" spc="-1" dirty="0">
                <a:solidFill>
                  <a:schemeClr val="bg1"/>
                </a:solidFill>
              </a:rPr>
              <a:t>Р</a:t>
            </a:r>
            <a:r>
              <a:rPr lang="en-GB" spc="-1" dirty="0" err="1">
                <a:solidFill>
                  <a:schemeClr val="bg1"/>
                </a:solidFill>
              </a:rPr>
              <a:t>ождаемость</a:t>
            </a:r>
            <a:r>
              <a:rPr lang="en-GB" spc="-1" dirty="0">
                <a:solidFill>
                  <a:schemeClr val="bg1"/>
                </a:solidFill>
              </a:rPr>
              <a:t> в </a:t>
            </a:r>
            <a:r>
              <a:rPr lang="en-GB" spc="-1" dirty="0" err="1">
                <a:solidFill>
                  <a:schemeClr val="bg1"/>
                </a:solidFill>
              </a:rPr>
              <a:t>Челябинской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en-GB" spc="-1" dirty="0" err="1">
                <a:solidFill>
                  <a:schemeClr val="bg1"/>
                </a:solidFill>
              </a:rPr>
              <a:t>области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en-GB" spc="-1" dirty="0" err="1">
                <a:solidFill>
                  <a:schemeClr val="bg1"/>
                </a:solidFill>
              </a:rPr>
              <a:t>за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ru-RU" spc="-1" dirty="0">
                <a:solidFill>
                  <a:schemeClr val="bg1"/>
                </a:solidFill>
              </a:rPr>
              <a:t> </a:t>
            </a:r>
            <a:r>
              <a:rPr lang="en-GB" spc="-1" dirty="0">
                <a:solidFill>
                  <a:schemeClr val="bg1"/>
                </a:solidFill>
              </a:rPr>
              <a:t>10 </a:t>
            </a:r>
            <a:r>
              <a:rPr lang="en-GB" spc="-1" dirty="0" err="1">
                <a:solidFill>
                  <a:schemeClr val="bg1"/>
                </a:solidFill>
              </a:rPr>
              <a:t>лет</a:t>
            </a:r>
            <a:r>
              <a:rPr lang="en-GB" spc="-1" dirty="0">
                <a:solidFill>
                  <a:schemeClr val="bg1"/>
                </a:solidFill>
              </a:rPr>
              <a:t> </a:t>
            </a:r>
            <a:r>
              <a:rPr lang="ru-RU" spc="-1" dirty="0">
                <a:solidFill>
                  <a:schemeClr val="bg1"/>
                </a:solidFill>
                <a:ea typeface="Roboto Medium"/>
              </a:rPr>
              <a:t>упала</a:t>
            </a:r>
            <a:r>
              <a:rPr lang="en-GB" spc="-1" dirty="0">
                <a:solidFill>
                  <a:schemeClr val="bg1"/>
                </a:solidFill>
                <a:ea typeface="Roboto Medium"/>
              </a:rPr>
              <a:t> </a:t>
            </a:r>
            <a:r>
              <a:rPr lang="en-GB" spc="-1" dirty="0" err="1">
                <a:solidFill>
                  <a:schemeClr val="bg1"/>
                </a:solidFill>
                <a:ea typeface="Roboto Medium"/>
              </a:rPr>
              <a:t>на</a:t>
            </a:r>
            <a:r>
              <a:rPr lang="en-GB" spc="-1" dirty="0">
                <a:solidFill>
                  <a:schemeClr val="bg1"/>
                </a:solidFill>
                <a:ea typeface="Roboto Medium"/>
              </a:rPr>
              <a:t> 3</a:t>
            </a:r>
            <a:r>
              <a:rPr lang="ru-RU" spc="-1" dirty="0">
                <a:solidFill>
                  <a:schemeClr val="bg1"/>
                </a:solidFill>
                <a:ea typeface="Roboto Medium"/>
              </a:rPr>
              <a:t>7 </a:t>
            </a:r>
            <a:r>
              <a:rPr lang="en-GB" spc="-1" dirty="0">
                <a:solidFill>
                  <a:schemeClr val="bg1"/>
                </a:solidFill>
                <a:ea typeface="Roboto Medium"/>
              </a:rPr>
              <a:t>%</a:t>
            </a:r>
            <a:endParaRPr lang="ru-RU" spc="-1" dirty="0">
              <a:solidFill>
                <a:schemeClr val="bg1"/>
              </a:solidFill>
              <a:ea typeface="Roboto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48715" y="2705452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spc="-20" dirty="0">
                <a:solidFill>
                  <a:schemeClr val="bg1"/>
                </a:solidFill>
                <a:ea typeface="PF BeauSans Pro Regular" pitchFamily="34" charset="-122"/>
                <a:cs typeface="PF BeauSans Pro Regular" pitchFamily="34" charset="-120"/>
              </a:rPr>
              <a:t>Многие семьи имеют одного ребенка без желания рожать второго и следующих детей, этому сопутствует комплекс причин, одна из основных — не положительный опыт вынашивания и родов первого ребенка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289863" y="3700865"/>
            <a:ext cx="10013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</a:rPr>
              <a:t>Беременной женщине, которая находится в состоянии выбора сохранять или прервать беременность, важно при первом обращении в женскую консультацию оперативно получить квалифицированную помощь в бережной атмосфере от медицинского персонала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838058" y="205065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814875" y="285641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831809" y="370086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B1D2F36A-2712-4314-81B7-84E6700AF4C0}"/>
              </a:ext>
            </a:extLst>
          </p:cNvPr>
          <p:cNvSpPr/>
          <p:nvPr/>
        </p:nvSpPr>
        <p:spPr>
          <a:xfrm>
            <a:off x="1325880" y="3614540"/>
            <a:ext cx="10075164" cy="3448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Финансирование для тиражирования идеи/проекта «Счастливая команда» для 5 заинтересованных учреждений – около 1 млн рублей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Экспертные рекомендации и письма поддержки об актуальности проекта в РОИВ Челябинской области и других регионов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Arial"/>
                <a:ea typeface="PF BeauSans Pro SemiBold" pitchFamily="34" charset="-122"/>
              </a:rPr>
              <a:t>Возможность передавать и делиться опытом нашей идеи/проекта на разных федеральных площадках по направлению социального развития и развития человеческого капитала</a:t>
            </a: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latin typeface="Arial"/>
              <a:ea typeface="PF BeauSans Pro SemiBold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F BeauSans Pro SemiBold" pitchFamily="34" charset="-122"/>
              </a:rPr>
              <a:t>Включение</a:t>
            </a:r>
            <a:r>
              <a:rPr lang="ru-RU" sz="1600" dirty="0">
                <a:latin typeface="Arial"/>
                <a:ea typeface="PF BeauSans Pro SemiBold" pitchFamily="34" charset="-122"/>
              </a:rPr>
              <a:t> проработки жизненной ситуации «</a:t>
            </a:r>
            <a:r>
              <a:rPr lang="ru-RU" sz="1600" dirty="0" err="1">
                <a:latin typeface="Arial"/>
                <a:ea typeface="PF BeauSans Pro SemiBold" pitchFamily="34" charset="-122"/>
              </a:rPr>
              <a:t>Человекоцентричная</a:t>
            </a:r>
            <a:r>
              <a:rPr lang="ru-RU" sz="1600" dirty="0">
                <a:latin typeface="Arial"/>
                <a:ea typeface="PF BeauSans Pro SemiBold" pitchFamily="34" charset="-122"/>
              </a:rPr>
              <a:t> корпоративная среда в учреждениях здравоохранения/социальной сферы» в работу РСУ в регионах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5" name="Прямоугольник: скругленные углы 19">
            <a:extLst>
              <a:ext uri="{FF2B5EF4-FFF2-40B4-BE49-F238E27FC236}">
                <a16:creationId xmlns:a16="http://schemas.microsoft.com/office/drawing/2014/main" id="{E5ADE19F-A762-44CC-B7B6-E7479601C129}"/>
              </a:ext>
            </a:extLst>
          </p:cNvPr>
          <p:cNvSpPr/>
          <p:nvPr/>
        </p:nvSpPr>
        <p:spPr>
          <a:xfrm>
            <a:off x="698807" y="2766560"/>
            <a:ext cx="3058509" cy="6673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Запрос на поддержку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88938-F3D2-47D9-A3E7-CE5BD7A8041A}"/>
              </a:ext>
            </a:extLst>
          </p:cNvPr>
          <p:cNvSpPr txBox="1"/>
          <p:nvPr/>
        </p:nvSpPr>
        <p:spPr>
          <a:xfrm>
            <a:off x="599090" y="1202426"/>
            <a:ext cx="931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Команда, информационные ресурсы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7F1FFD-57F2-481D-8EBE-35B35789C8C9}"/>
              </a:ext>
            </a:extLst>
          </p:cNvPr>
          <p:cNvSpPr txBox="1"/>
          <p:nvPr/>
        </p:nvSpPr>
        <p:spPr>
          <a:xfrm>
            <a:off x="599090" y="1600310"/>
            <a:ext cx="428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Партнерские ресурсы – пилотирование провели за счет партнерских вложений</a:t>
            </a:r>
          </a:p>
        </p:txBody>
      </p:sp>
      <p:sp>
        <p:nvSpPr>
          <p:cNvPr id="32" name="Овал 2">
            <a:extLst>
              <a:ext uri="{FF2B5EF4-FFF2-40B4-BE49-F238E27FC236}">
                <a16:creationId xmlns:a16="http://schemas.microsoft.com/office/drawing/2014/main" id="{FEC99361-77D4-493C-8FAD-47C9ADEB1BD1}"/>
              </a:ext>
            </a:extLst>
          </p:cNvPr>
          <p:cNvSpPr/>
          <p:nvPr/>
        </p:nvSpPr>
        <p:spPr>
          <a:xfrm>
            <a:off x="827485" y="363729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2">
            <a:extLst>
              <a:ext uri="{FF2B5EF4-FFF2-40B4-BE49-F238E27FC236}">
                <a16:creationId xmlns:a16="http://schemas.microsoft.com/office/drawing/2014/main" id="{938611A4-E073-4638-9800-7EAEB9C00428}"/>
              </a:ext>
            </a:extLst>
          </p:cNvPr>
          <p:cNvSpPr/>
          <p:nvPr/>
        </p:nvSpPr>
        <p:spPr>
          <a:xfrm>
            <a:off x="822866" y="437605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2">
            <a:extLst>
              <a:ext uri="{FF2B5EF4-FFF2-40B4-BE49-F238E27FC236}">
                <a16:creationId xmlns:a16="http://schemas.microsoft.com/office/drawing/2014/main" id="{1F88D70E-3E4C-4EA4-ACE0-933F5E13F6A9}"/>
              </a:ext>
            </a:extLst>
          </p:cNvPr>
          <p:cNvSpPr/>
          <p:nvPr/>
        </p:nvSpPr>
        <p:spPr>
          <a:xfrm>
            <a:off x="822865" y="511481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2">
            <a:extLst>
              <a:ext uri="{FF2B5EF4-FFF2-40B4-BE49-F238E27FC236}">
                <a16:creationId xmlns:a16="http://schemas.microsoft.com/office/drawing/2014/main" id="{BB65FF35-CE74-4143-BC0A-E46D2F910081}"/>
              </a:ext>
            </a:extLst>
          </p:cNvPr>
          <p:cNvSpPr/>
          <p:nvPr/>
        </p:nvSpPr>
        <p:spPr>
          <a:xfrm>
            <a:off x="822864" y="581013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E0D241D-45F9-4C05-B425-B74A86A5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66" y="1049639"/>
            <a:ext cx="3239371" cy="23793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6AB710A-B0C1-4112-9E68-5664D9F1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648" y="1049639"/>
            <a:ext cx="2989774" cy="23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613631" y="1715013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37958" y="1694208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37958" y="333612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37566" y="1735684"/>
            <a:ext cx="40809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Кирюшина Оксана Михайловна</a:t>
            </a:r>
          </a:p>
          <a:p>
            <a:r>
              <a:rPr lang="ru-RU" sz="1400" dirty="0"/>
              <a:t>Региональный сервисный уполномоченный Челябинской области, Россия, Челябинская область, </a:t>
            </a:r>
            <a:r>
              <a:rPr lang="ru-RU" sz="1400" dirty="0" err="1"/>
              <a:t>г.Челябинск</a:t>
            </a:r>
            <a:r>
              <a:rPr lang="ru-RU" sz="1400" dirty="0"/>
              <a:t>. Год рождения 1985</a:t>
            </a:r>
          </a:p>
          <a:p>
            <a:r>
              <a:rPr lang="ru-RU" sz="1400" dirty="0"/>
              <a:t>Основатель АНО «Союз родителей», опыт руководства НКО 7 лет, эксперт в социальном проектировании, Единой технологии (сервис-дизайн + бережливое производство), эксперт грантовых конкурсов.</a:t>
            </a:r>
          </a:p>
          <a:p>
            <a:r>
              <a:rPr lang="ru-RU" sz="1400" dirty="0"/>
              <a:t>Член Общественного совета при Уполномоченном при Президенте РФ по правам ребенка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29268" y="1732710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Черемных Ольга Юрьевна</a:t>
            </a:r>
          </a:p>
          <a:p>
            <a:r>
              <a:rPr lang="ru-RU" sz="1400" dirty="0"/>
              <a:t>Начальник службы проектирования процессов оказания услуг Министерства социальных отношений Челябинской области, Россия, Челябинская область, Челябинск, год рождения 1984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29268" y="3413124"/>
            <a:ext cx="3426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Кирюшин Игорь Анатольевич</a:t>
            </a:r>
          </a:p>
          <a:p>
            <a:r>
              <a:rPr lang="ru-RU" sz="1400" dirty="0"/>
              <a:t>Ведущий специалист-эксперт службы проектирования процессов оказания услуг Министерства социальных отношений Челябинской области, Россия, Челябинская область, Челябинск, год рождения 1982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196846"/>
            <a:ext cx="261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79197" y="1191183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216FEF7-5BEE-4C59-829B-4031F104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9" y="1707096"/>
            <a:ext cx="1359218" cy="13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F7F60263-06B3-46B2-A001-B2990DDF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58" y="1705875"/>
            <a:ext cx="1384995" cy="138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CCE70264-047A-498A-BA30-E771A9CA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66" y="3336122"/>
            <a:ext cx="1395787" cy="1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44">
            <a:extLst>
              <a:ext uri="{FF2B5EF4-FFF2-40B4-BE49-F238E27FC236}">
                <a16:creationId xmlns:a16="http://schemas.microsoft.com/office/drawing/2014/main" id="{3ED79A5A-FD98-45AD-A115-7F4EDB988831}"/>
              </a:ext>
            </a:extLst>
          </p:cNvPr>
          <p:cNvSpPr/>
          <p:nvPr/>
        </p:nvSpPr>
        <p:spPr>
          <a:xfrm>
            <a:off x="6437958" y="5114497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D05F5-1261-4ED2-A094-9507E64820AD}"/>
              </a:ext>
            </a:extLst>
          </p:cNvPr>
          <p:cNvSpPr txBox="1"/>
          <p:nvPr/>
        </p:nvSpPr>
        <p:spPr>
          <a:xfrm>
            <a:off x="8129268" y="5191499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Ахметзянова</a:t>
            </a:r>
            <a:r>
              <a:rPr lang="ru-RU" sz="1400" b="1" dirty="0"/>
              <a:t> Евгения Александровна</a:t>
            </a:r>
          </a:p>
          <a:p>
            <a:r>
              <a:rPr lang="ru-RU" sz="1400" dirty="0"/>
              <a:t>Руководитель проектов по грудному вскармливанию АНО «Союз родителей», Россия, Челябинская область, Челябинск, год рождения 1984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EBB20C51-84B6-4F08-B619-D1EA1E5D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58" y="5091744"/>
            <a:ext cx="1384995" cy="138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4D5842-C922-4426-99FD-45FFB560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0" y="1060257"/>
            <a:ext cx="11601074" cy="53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E041A-8B97-45DB-8E36-0C75EA7D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0" y="1057737"/>
            <a:ext cx="11011559" cy="56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444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Завершённый проект/</a:t>
            </a:r>
            <a:r>
              <a:rPr lang="ru-RU" sz="2000" b="1" dirty="0"/>
              <a:t>успешная практика </a:t>
            </a:r>
            <a:r>
              <a:rPr lang="ru-RU" sz="2000" dirty="0"/>
              <a:t>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аудитории)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На Акселераторе социальных решений 2023, проводимого Агентством стратегических инициатив </a:t>
            </a:r>
            <a:r>
              <a:rPr lang="ru-RU" sz="2000" dirty="0" err="1"/>
              <a:t>г.Москва</a:t>
            </a:r>
            <a:r>
              <a:rPr lang="ru-RU" sz="2000" dirty="0"/>
              <a:t>, данный </a:t>
            </a:r>
            <a:r>
              <a:rPr lang="ru-RU" sz="2000" b="1" dirty="0"/>
              <a:t>проект вошел в ТОП-10 </a:t>
            </a:r>
            <a:r>
              <a:rPr lang="ru-RU" sz="2000" dirty="0"/>
              <a:t>лучших решений (среди 70 решений)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Проект </a:t>
            </a:r>
            <a:r>
              <a:rPr lang="ru-RU" sz="2000" b="1" dirty="0"/>
              <a:t>пилотирован на двух женских консультациях </a:t>
            </a:r>
            <a:r>
              <a:rPr lang="ru-RU" sz="2000" dirty="0" err="1"/>
              <a:t>г.Челябинска</a:t>
            </a:r>
            <a:r>
              <a:rPr lang="ru-RU" sz="2000" dirty="0"/>
              <a:t> и </a:t>
            </a:r>
            <a:r>
              <a:rPr lang="ru-RU" sz="2000" dirty="0" err="1"/>
              <a:t>г.Копейска</a:t>
            </a:r>
            <a:r>
              <a:rPr lang="ru-RU" sz="2000" dirty="0"/>
              <a:t> Челябинской области с результатом: количество сохраненных беременностей увеличилось в 2 раза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203924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9">
            <a:extLst>
              <a:ext uri="{FF2B5EF4-FFF2-40B4-BE49-F238E27FC236}">
                <a16:creationId xmlns:a16="http://schemas.microsoft.com/office/drawing/2014/main" id="{865FB32B-B640-E045-933C-B06C07C0E999}"/>
              </a:ext>
            </a:extLst>
          </p:cNvPr>
          <p:cNvSpPr/>
          <p:nvPr/>
        </p:nvSpPr>
        <p:spPr>
          <a:xfrm>
            <a:off x="707843" y="353736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04068E4C-2317-F047-B4F4-2C49E9F56E96}"/>
              </a:ext>
            </a:extLst>
          </p:cNvPr>
          <p:cNvSpPr/>
          <p:nvPr/>
        </p:nvSpPr>
        <p:spPr>
          <a:xfrm>
            <a:off x="707842" y="475073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108FDA-85C5-4FC7-A440-AB30197B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461" y="996761"/>
            <a:ext cx="9438690" cy="569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242146" y="189741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312644" y="348726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341549" y="451200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99090" y="1232924"/>
            <a:ext cx="23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598018" y="2034258"/>
            <a:ext cx="4118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Сформировать новый имидж Женской консультации с душой, сделать их доброжелательными и комфортными со стороны персонала, инфраструктуры учреждения, быстроты и простоты получения услуг для женщин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987829" y="2044990"/>
            <a:ext cx="5509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Увеличить количество сохраненных беременностей, соответственно увеличить количество женщин, вставших на учет по беременности через организацию бережного сопровождения беременной женщины в день обращения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095999" y="4650501"/>
            <a:ext cx="532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Снизить уровень стресса и эмоционального выгорания у сотрудников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5CC57-2BC6-4D6D-A796-55B8FC157C54}"/>
              </a:ext>
            </a:extLst>
          </p:cNvPr>
          <p:cNvSpPr txBox="1"/>
          <p:nvPr/>
        </p:nvSpPr>
        <p:spPr>
          <a:xfrm>
            <a:off x="6093481" y="5651456"/>
            <a:ext cx="550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Повысить уровень доверия к персоналу ЖК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3A1A9-7354-465E-81F7-A9EABE5871A6}"/>
              </a:ext>
            </a:extLst>
          </p:cNvPr>
          <p:cNvSpPr txBox="1"/>
          <p:nvPr/>
        </p:nvSpPr>
        <p:spPr>
          <a:xfrm>
            <a:off x="6023094" y="3692538"/>
            <a:ext cx="584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Улучшить инфраструктуру учреждения и оптимизировать процессы оказания услуг с заботой о персонале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E39A00-02B9-4594-A065-04A62F8BD5C9}"/>
              </a:ext>
            </a:extLst>
          </p:cNvPr>
          <p:cNvSpPr txBox="1"/>
          <p:nvPr/>
        </p:nvSpPr>
        <p:spPr>
          <a:xfrm>
            <a:off x="5312643" y="5328552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4926BA-88FC-4FDF-9373-0BF92E0A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5" y="3780956"/>
            <a:ext cx="4351074" cy="22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7318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 «Женская консультация с душой»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027655"/>
            <a:ext cx="1100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spc="-1" dirty="0">
                <a:ea typeface="Roboto Medium"/>
              </a:rPr>
              <a:t>Комплекс решений, направленных на бережное сопровождение женщины/семейной пары в состоянии репродуктивного выбора, формирование имиджа дружелюбной женской консультации и перезагрузку персонала</a:t>
            </a:r>
            <a:endParaRPr lang="ru-RU" sz="2000" spc="-1" dirty="0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2106482"/>
            <a:ext cx="11088046" cy="74971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«Светофор» - </a:t>
            </a:r>
            <a:r>
              <a:rPr lang="ru-RU" dirty="0">
                <a:ln w="0"/>
                <a:solidFill>
                  <a:schemeClr val="bg1"/>
                </a:solidFill>
              </a:rPr>
              <a:t>алгоритм сопровождения беременных женщин в состоянии выбора  в кратчайшие сроки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599090" y="3004652"/>
            <a:ext cx="11088046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«Дружелюбная женская консультация»</a:t>
            </a:r>
          </a:p>
          <a:p>
            <a:pPr algn="ctr"/>
            <a:r>
              <a:rPr lang="ru-RU" dirty="0"/>
              <a:t>Организация самостоятельно проходит </a:t>
            </a:r>
            <a:r>
              <a:rPr lang="ru-RU" dirty="0" err="1"/>
              <a:t>самоисследование</a:t>
            </a:r>
            <a:r>
              <a:rPr lang="ru-RU" dirty="0"/>
              <a:t> по разработанному чек-листу на наличие/отсутствие критериев дружелюбной женской консультации. Чек-лист содержит 84 критерия. Согласно рекомендациям ЖК внедряет критерии, затем проходит </a:t>
            </a:r>
            <a:r>
              <a:rPr lang="ru-RU" dirty="0" err="1"/>
              <a:t>самоисследование</a:t>
            </a:r>
            <a:r>
              <a:rPr lang="ru-RU" dirty="0"/>
              <a:t> повторно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599090" y="4301470"/>
            <a:ext cx="11088046" cy="1150475"/>
          </a:xfrm>
          <a:prstGeom prst="roundRect">
            <a:avLst>
              <a:gd name="adj" fmla="val 1425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«Счастливая команда» - комплекс мероприятий по перезагрузке и повышению уровня эмпатии, коммуникативных навыков и эмоционального состояния медицинского персонала в женских консультациях и роддомах (тренинги по сервис-дизайну, мастер-классы по бережной коммуникации, линия психологической поддержки, кабинет эмоциональной перезагрузки)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id="{02B3F22D-EBB2-4A8D-8808-D32617986813}"/>
              </a:ext>
            </a:extLst>
          </p:cNvPr>
          <p:cNvSpPr/>
          <p:nvPr/>
        </p:nvSpPr>
        <p:spPr>
          <a:xfrm>
            <a:off x="618348" y="5561964"/>
            <a:ext cx="11068787" cy="1034322"/>
          </a:xfrm>
          <a:prstGeom prst="roundRect">
            <a:avLst>
              <a:gd name="adj" fmla="val 1425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«Сообщество психологов ЖК»</a:t>
            </a:r>
          </a:p>
          <a:p>
            <a:pPr algn="ctr"/>
            <a:r>
              <a:rPr lang="ru-RU" dirty="0"/>
              <a:t>Содействие обмену опытом коллег-психологов через проведение стажировок у друг друга в организациях и повышений квалификации по сопровождению беременной женщины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7333"/>
            <a:ext cx="8228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 «Женская консультация с душой»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b="1" dirty="0">
                <a:solidFill>
                  <a:srgbClr val="A72E88"/>
                </a:solidFill>
                <a:latin typeface="Playfair Display SemiBold" pitchFamily="2" charset="-52"/>
              </a:rPr>
              <a:t>Критерии дружелюбной женской консультации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36D95A-3508-4CE1-B3CC-825298AF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1378760"/>
            <a:ext cx="11698013" cy="49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2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1131</Words>
  <Application>Microsoft Office PowerPoint</Application>
  <PresentationFormat>Широкоэкранный</PresentationFormat>
  <Paragraphs>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Dita Sweet</vt:lpstr>
      <vt:lpstr>PF BeauSans Pro Regular</vt:lpstr>
      <vt:lpstr>PF BeauSans Pro SemiBold</vt:lpstr>
      <vt:lpstr>Playfair Display</vt:lpstr>
      <vt:lpstr>Playfair Display SemiBold</vt:lpstr>
      <vt:lpstr>Roboto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16</cp:revision>
  <dcterms:created xsi:type="dcterms:W3CDTF">2025-03-26T12:04:55Z</dcterms:created>
  <dcterms:modified xsi:type="dcterms:W3CDTF">2025-04-23T18:45:47Z</dcterms:modified>
</cp:coreProperties>
</file>