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IBM Plex Sans" panose="020B0503050203000203" pitchFamily="3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9E6F"/>
    <a:srgbClr val="24406B"/>
    <a:srgbClr val="2A4A6F"/>
    <a:srgbClr val="2E4E75"/>
    <a:srgbClr val="3D527E"/>
    <a:srgbClr val="49739E"/>
    <a:srgbClr val="1E3A63"/>
    <a:srgbClr val="418AC9"/>
    <a:srgbClr val="990099"/>
    <a:srgbClr val="F3A7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3C57-E8BE-406F-920E-BECE31FD230B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9FF-F17E-45EA-8CA2-5D499A82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650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3C57-E8BE-406F-920E-BECE31FD230B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9FF-F17E-45EA-8CA2-5D499A82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17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3C57-E8BE-406F-920E-BECE31FD230B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9FF-F17E-45EA-8CA2-5D499A82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31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3C57-E8BE-406F-920E-BECE31FD230B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9FF-F17E-45EA-8CA2-5D499A82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10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3C57-E8BE-406F-920E-BECE31FD230B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9FF-F17E-45EA-8CA2-5D499A82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29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3C57-E8BE-406F-920E-BECE31FD230B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9FF-F17E-45EA-8CA2-5D499A82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431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3C57-E8BE-406F-920E-BECE31FD230B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9FF-F17E-45EA-8CA2-5D499A82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947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3C57-E8BE-406F-920E-BECE31FD230B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9FF-F17E-45EA-8CA2-5D499A82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34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3C57-E8BE-406F-920E-BECE31FD230B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4BDB9FF-F17E-45EA-8CA2-5D499A827C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73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3C57-E8BE-406F-920E-BECE31FD230B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9FF-F17E-45EA-8CA2-5D499A82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78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3C57-E8BE-406F-920E-BECE31FD230B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9FF-F17E-45EA-8CA2-5D499A82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97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D553957-2527-ABCD-553A-A13419E594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l="52787"/>
          <a:stretch/>
        </p:blipFill>
        <p:spPr>
          <a:xfrm>
            <a:off x="-1" y="429303"/>
            <a:ext cx="3208421" cy="42028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44067"/>
            <a:ext cx="10515600" cy="563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41224"/>
            <a:ext cx="10515600" cy="3392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fld id="{62F83C57-E8BE-406F-920E-BECE31FD230B}" type="datetimeFigureOut">
              <a:rPr lang="ru-RU" smtClean="0"/>
              <a:pPr/>
              <a:t>19.07.2024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0144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>
                    <a:lumMod val="50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fld id="{A011FC5E-7488-C945-B887-63A1644F9B7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109F0B3-D7A8-C4D7-9BF7-80ED2C7855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 t="24712"/>
          <a:stretch/>
        </p:blipFill>
        <p:spPr>
          <a:xfrm>
            <a:off x="4038600" y="0"/>
            <a:ext cx="7772400" cy="5913933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4EECE98-41B0-A370-2792-6F73CB3D4AFE}"/>
              </a:ext>
            </a:extLst>
          </p:cNvPr>
          <p:cNvSpPr/>
          <p:nvPr userDrawn="1"/>
        </p:nvSpPr>
        <p:spPr>
          <a:xfrm>
            <a:off x="9481625" y="944067"/>
            <a:ext cx="1872175" cy="45719"/>
          </a:xfrm>
          <a:prstGeom prst="rect">
            <a:avLst/>
          </a:prstGeom>
          <a:solidFill>
            <a:srgbClr val="C39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91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39E6F"/>
          </a:solidFill>
          <a:latin typeface="IBM Plex Sans" panose="020B050305020300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</a:schemeClr>
          </a:solidFill>
          <a:latin typeface="IBM Plex Sans" panose="020B050305020300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IBM Plex Sans" panose="020B050305020300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IBM Plex Sans" panose="020B050305020300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IBM Plex Sans" panose="020B050305020300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IBM Plex Sans" panose="020B050305020300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sfri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hyperlink" Target="http://www.kemdetki.ru/" TargetMode="Externa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9DBB66A-BC31-BFE2-AEB2-063B6AF06D4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BC72C5CF-9564-D3B4-FF57-8359DFDD736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2440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AD597A30-1616-F9A7-6204-CCB46AC1E4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25760"/>
            <a:stretch/>
          </p:blipFill>
          <p:spPr>
            <a:xfrm>
              <a:off x="2982351" y="0"/>
              <a:ext cx="8764172" cy="6575772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9277" y="1509062"/>
            <a:ext cx="11307245" cy="1010922"/>
          </a:xfrm>
        </p:spPr>
        <p:txBody>
          <a:bodyPr/>
          <a:lstStyle/>
          <a:p>
            <a:pPr algn="l"/>
            <a:r>
              <a:rPr lang="ru-RU" sz="5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Центр поддержки мам </a:t>
            </a:r>
            <a:r>
              <a:rPr lang="ru-RU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детей с особыми образовательными потребностями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2994" y="4741624"/>
            <a:ext cx="6243776" cy="428507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>
                <a:solidFill>
                  <a:srgbClr val="C39E6F"/>
                </a:solidFill>
                <a:latin typeface="Arial" pitchFamily="34" charset="0"/>
                <a:cs typeface="Arial" pitchFamily="34" charset="0"/>
              </a:rPr>
              <a:t>АВТОР ПРОЕКТА</a:t>
            </a:r>
            <a:r>
              <a:rPr lang="ru-RU" sz="1600" b="1" dirty="0" smtClean="0">
                <a:solidFill>
                  <a:srgbClr val="C39E6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600" i="1" dirty="0">
              <a:solidFill>
                <a:srgbClr val="C39E6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90778F59-5606-D508-3692-EFE16852C7A8}"/>
              </a:ext>
            </a:extLst>
          </p:cNvPr>
          <p:cNvSpPr txBox="1">
            <a:spLocks/>
          </p:cNvSpPr>
          <p:nvPr/>
        </p:nvSpPr>
        <p:spPr>
          <a:xfrm>
            <a:off x="2202994" y="5216725"/>
            <a:ext cx="9989006" cy="6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Казарина Екатерина Викторовна</a:t>
            </a:r>
            <a:endParaRPr lang="ru-RU" sz="3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D8B38CAB-8635-C54D-F46C-275EBC454263}"/>
              </a:ext>
            </a:extLst>
          </p:cNvPr>
          <p:cNvSpPr/>
          <p:nvPr/>
        </p:nvSpPr>
        <p:spPr>
          <a:xfrm>
            <a:off x="606989" y="4726549"/>
            <a:ext cx="1517014" cy="1517014"/>
          </a:xfrm>
          <a:prstGeom prst="ellipse">
            <a:avLst/>
          </a:prstGeom>
          <a:noFill/>
          <a:ln w="19050">
            <a:solidFill>
              <a:srgbClr val="C39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77" y="4622885"/>
            <a:ext cx="1684726" cy="168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5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6577" y="713258"/>
            <a:ext cx="7504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39E6F"/>
                </a:solidFill>
                <a:latin typeface="Arial" pitchFamily="34" charset="0"/>
                <a:cs typeface="Arial" pitchFamily="34" charset="0"/>
              </a:rPr>
              <a:t>РЕШАЕМАЯ ПРОБЛЕМА. ВЫЗОВЫ. АКТУАЛЬНОСТЬ</a:t>
            </a: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id="{EC3B68A6-0BE3-71C8-962C-3B0228D8E839}"/>
              </a:ext>
            </a:extLst>
          </p:cNvPr>
          <p:cNvSpPr txBox="1">
            <a:spLocks/>
          </p:cNvSpPr>
          <p:nvPr/>
        </p:nvSpPr>
        <p:spPr>
          <a:xfrm>
            <a:off x="838200" y="3426832"/>
            <a:ext cx="10515600" cy="386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бъект 5">
            <a:extLst>
              <a:ext uri="{FF2B5EF4-FFF2-40B4-BE49-F238E27FC236}">
                <a16:creationId xmlns:a16="http://schemas.microsoft.com/office/drawing/2014/main" id="{B6283B96-A890-CE5F-6783-7365DB527D2D}"/>
              </a:ext>
            </a:extLst>
          </p:cNvPr>
          <p:cNvSpPr txBox="1">
            <a:spLocks/>
          </p:cNvSpPr>
          <p:nvPr/>
        </p:nvSpPr>
        <p:spPr>
          <a:xfrm>
            <a:off x="838200" y="1926682"/>
            <a:ext cx="6328410" cy="536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id="{EC3B68A6-0BE3-71C8-962C-3B0228D8E839}"/>
              </a:ext>
            </a:extLst>
          </p:cNvPr>
          <p:cNvSpPr txBox="1">
            <a:spLocks/>
          </p:cNvSpPr>
          <p:nvPr/>
        </p:nvSpPr>
        <p:spPr>
          <a:xfrm flipH="1">
            <a:off x="4002405" y="2001496"/>
            <a:ext cx="7351393" cy="386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 Российской Федерации, по данным Федерального реестра инвалидов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https://sfri.ru/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 01 января 2023 года – 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721 827 ребенок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Это только официально зарегистрированные инвалиды. По самым скромным подсчетам, число детей с ОВЗ превышает эту цифру по состоянию на июнь 2024 года. </a:t>
            </a:r>
          </a:p>
          <a:p>
            <a:pPr marL="0" indent="0" algn="just">
              <a:buNone/>
            </a:pPr>
            <a:endParaRPr lang="ru-RU" sz="18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При таком количестве детей до сих пор нет единых механизмов поддержки мам, впервые столкнувшихся с неизлечимой болезнью ребенка.  </a:t>
            </a:r>
            <a:endParaRPr lang="ru-RU" sz="18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Если в вопросах психологической поддержки работа ведется, то в сфере творческой и социальной самореализации мам спрос намного превышает предложение.  </a:t>
            </a:r>
          </a:p>
          <a:p>
            <a:pPr marL="0" indent="0" algn="just">
              <a:buNone/>
            </a:pPr>
            <a:endParaRPr lang="ru-RU" sz="18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18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99" y="2001496"/>
            <a:ext cx="3478306" cy="3478306"/>
          </a:xfrm>
          <a:prstGeom prst="rect">
            <a:avLst/>
          </a:prstGeom>
        </p:spPr>
      </p:pic>
      <p:sp>
        <p:nvSpPr>
          <p:cNvPr id="14" name="Объект 5">
            <a:extLst>
              <a:ext uri="{FF2B5EF4-FFF2-40B4-BE49-F238E27FC236}">
                <a16:creationId xmlns:a16="http://schemas.microsoft.com/office/drawing/2014/main" id="{EC3B68A6-0BE3-71C8-962C-3B0228D8E839}"/>
              </a:ext>
            </a:extLst>
          </p:cNvPr>
          <p:cNvSpPr txBox="1">
            <a:spLocks/>
          </p:cNvSpPr>
          <p:nvPr/>
        </p:nvSpPr>
        <p:spPr>
          <a:xfrm flipH="1">
            <a:off x="524099" y="5733113"/>
            <a:ext cx="10829699" cy="386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Центр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поддержки мам детей с особыми образовательными потребностями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задуман как единая площадка для получения мамами всей необходимой информации с целью психологической реабилитации и возвращения семьи в  общественные институты.  </a:t>
            </a:r>
            <a:endParaRPr lang="ru-RU" sz="18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42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619034-E4CD-5476-5C14-54CFCB0218CC}"/>
              </a:ext>
            </a:extLst>
          </p:cNvPr>
          <p:cNvSpPr txBox="1"/>
          <p:nvPr/>
        </p:nvSpPr>
        <p:spPr>
          <a:xfrm>
            <a:off x="699683" y="677811"/>
            <a:ext cx="83176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39E6F"/>
                </a:solidFill>
                <a:latin typeface="Arial" pitchFamily="34" charset="0"/>
                <a:cs typeface="Arial" pitchFamily="34" charset="0"/>
              </a:rPr>
              <a:t>МИССИЯ. </a:t>
            </a:r>
          </a:p>
          <a:p>
            <a:r>
              <a:rPr lang="ru-RU" sz="3600" b="1" dirty="0">
                <a:solidFill>
                  <a:srgbClr val="C39E6F"/>
                </a:solidFill>
                <a:latin typeface="Arial" pitchFamily="34" charset="0"/>
                <a:cs typeface="Arial" pitchFamily="34" charset="0"/>
              </a:rPr>
              <a:t>ЦЕЛИ И РЕШАЕМЫЕ ЗАДАЧИ</a:t>
            </a:r>
          </a:p>
          <a:p>
            <a:endParaRPr lang="ru-RU" sz="3600" b="1" dirty="0">
              <a:solidFill>
                <a:srgbClr val="C39E6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5">
            <a:extLst>
              <a:ext uri="{FF2B5EF4-FFF2-40B4-BE49-F238E27FC236}">
                <a16:creationId xmlns:a16="http://schemas.microsoft.com/office/drawing/2014/main" id="{6C1439CB-704C-3996-1271-18B26C99DBE1}"/>
              </a:ext>
            </a:extLst>
          </p:cNvPr>
          <p:cNvSpPr txBox="1">
            <a:spLocks/>
          </p:cNvSpPr>
          <p:nvPr/>
        </p:nvSpPr>
        <p:spPr>
          <a:xfrm>
            <a:off x="3291206" y="2045550"/>
            <a:ext cx="8161654" cy="386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Миссия: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объединение усилий государственных организаций и коммерческих компаний с целью психологической поддержки и социальной реализации мам детей с особыми образовательными потребностями. </a:t>
            </a:r>
          </a:p>
          <a:p>
            <a:pPr marL="0" indent="0" algn="just">
              <a:buNone/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id="{6C1439CB-704C-3996-1271-18B26C99DBE1}"/>
              </a:ext>
            </a:extLst>
          </p:cNvPr>
          <p:cNvSpPr txBox="1">
            <a:spLocks/>
          </p:cNvSpPr>
          <p:nvPr/>
        </p:nvSpPr>
        <p:spPr>
          <a:xfrm>
            <a:off x="3291206" y="3297577"/>
            <a:ext cx="8515312" cy="386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Цель: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создание эффективных механизмов единой поддержки мам детей с особыми образовательными потребностями в онлайн и офлайн среде.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id="{6C1439CB-704C-3996-1271-18B26C99DBE1}"/>
              </a:ext>
            </a:extLst>
          </p:cNvPr>
          <p:cNvSpPr txBox="1">
            <a:spLocks/>
          </p:cNvSpPr>
          <p:nvPr/>
        </p:nvSpPr>
        <p:spPr>
          <a:xfrm>
            <a:off x="3291206" y="4385192"/>
            <a:ext cx="8254086" cy="386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Задачи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: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Создание единой онлайн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среды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поддержки мам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единой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концепции офлайн мероприятий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для мам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инновационных практик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сфере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социальной реализации мам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Тиражирование практик в регионы России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2" y="2045550"/>
            <a:ext cx="3058124" cy="305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5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4438586-0466-AF45-20F0-B97D8915B853}"/>
              </a:ext>
            </a:extLst>
          </p:cNvPr>
          <p:cNvGrpSpPr/>
          <p:nvPr/>
        </p:nvGrpSpPr>
        <p:grpSpPr>
          <a:xfrm>
            <a:off x="0" y="11430"/>
            <a:ext cx="12192000" cy="6858000"/>
            <a:chOff x="0" y="11430"/>
            <a:chExt cx="12192000" cy="68580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A9EDE294-70FF-354E-0A00-4331D43717B1}"/>
                </a:ext>
              </a:extLst>
            </p:cNvPr>
            <p:cNvSpPr/>
            <p:nvPr/>
          </p:nvSpPr>
          <p:spPr>
            <a:xfrm>
              <a:off x="0" y="11430"/>
              <a:ext cx="12192000" cy="6858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7819669-A397-4EFB-8D7B-10C19B425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658042" y="1130531"/>
              <a:ext cx="5181892" cy="5237018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D354735-ACB6-2E6C-AE75-CAE1522097FB}"/>
              </a:ext>
            </a:extLst>
          </p:cNvPr>
          <p:cNvSpPr txBox="1"/>
          <p:nvPr/>
        </p:nvSpPr>
        <p:spPr>
          <a:xfrm>
            <a:off x="726577" y="713258"/>
            <a:ext cx="7504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ЦЕЛЕВАЯ АУДИТОРИЯ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id="{A48D28DF-0672-25B8-5F02-134EAC279BC7}"/>
              </a:ext>
            </a:extLst>
          </p:cNvPr>
          <p:cNvSpPr txBox="1">
            <a:spLocks/>
          </p:cNvSpPr>
          <p:nvPr/>
        </p:nvSpPr>
        <p:spPr>
          <a:xfrm>
            <a:off x="4478912" y="1653772"/>
            <a:ext cx="5584749" cy="5362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Мамы детей с особыми образовательными потребностями 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1" y="1653772"/>
            <a:ext cx="3518647" cy="3518647"/>
          </a:xfrm>
          <a:prstGeom prst="rect">
            <a:avLst/>
          </a:prstGeom>
        </p:spPr>
      </p:pic>
      <p:sp>
        <p:nvSpPr>
          <p:cNvPr id="10" name="Объект 5">
            <a:extLst>
              <a:ext uri="{FF2B5EF4-FFF2-40B4-BE49-F238E27FC236}">
                <a16:creationId xmlns:a16="http://schemas.microsoft.com/office/drawing/2014/main" id="{A48D28DF-0672-25B8-5F02-134EAC279BC7}"/>
              </a:ext>
            </a:extLst>
          </p:cNvPr>
          <p:cNvSpPr txBox="1">
            <a:spLocks/>
          </p:cNvSpPr>
          <p:nvPr/>
        </p:nvSpPr>
        <p:spPr>
          <a:xfrm>
            <a:off x="4478912" y="2517911"/>
            <a:ext cx="6735935" cy="5362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этой категорией мам мы работаем с 2008 года:</a:t>
            </a:r>
          </a:p>
          <a:p>
            <a:pPr marL="0" indent="0">
              <a:buNone/>
            </a:pP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2008 по наст.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ремя - в рамках проекта «Детки!»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5"/>
              </a:rPr>
              <a:t>www.kemdetki.ru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2023 – старт проекта «Откровенный разговор», где мы общаемся и узнаем то, что волнует мам, из первых уст.</a:t>
            </a:r>
          </a:p>
          <a:p>
            <a:pPr marL="0" indent="0">
              <a:buNone/>
            </a:pP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361" y="5159422"/>
            <a:ext cx="1155923" cy="1155923"/>
          </a:xfrm>
          <a:prstGeom prst="rect">
            <a:avLst/>
          </a:prstGeom>
        </p:spPr>
      </p:pic>
      <p:sp>
        <p:nvSpPr>
          <p:cNvPr id="12" name="Объект 5">
            <a:extLst>
              <a:ext uri="{FF2B5EF4-FFF2-40B4-BE49-F238E27FC236}">
                <a16:creationId xmlns:a16="http://schemas.microsoft.com/office/drawing/2014/main" id="{A48D28DF-0672-25B8-5F02-134EAC279BC7}"/>
              </a:ext>
            </a:extLst>
          </p:cNvPr>
          <p:cNvSpPr txBox="1">
            <a:spLocks/>
          </p:cNvSpPr>
          <p:nvPr/>
        </p:nvSpPr>
        <p:spPr>
          <a:xfrm>
            <a:off x="6990100" y="5469274"/>
            <a:ext cx="5584749" cy="5362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Вышло уже 21 интервью проекта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5923127" y="5469274"/>
            <a:ext cx="898088" cy="366749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8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35FC6C-C317-295D-2A6D-1B1292AB1364}"/>
              </a:ext>
            </a:extLst>
          </p:cNvPr>
          <p:cNvSpPr txBox="1"/>
          <p:nvPr/>
        </p:nvSpPr>
        <p:spPr>
          <a:xfrm>
            <a:off x="726577" y="713258"/>
            <a:ext cx="7504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39E6F"/>
                </a:solidFill>
                <a:latin typeface="Arial" pitchFamily="34" charset="0"/>
                <a:cs typeface="Arial" pitchFamily="34" charset="0"/>
              </a:rPr>
              <a:t>СУТЬ ПРОЕКТА</a:t>
            </a:r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id="{A48D28DF-0672-25B8-5F02-134EAC279BC7}"/>
              </a:ext>
            </a:extLst>
          </p:cNvPr>
          <p:cNvSpPr txBox="1">
            <a:spLocks/>
          </p:cNvSpPr>
          <p:nvPr/>
        </p:nvSpPr>
        <p:spPr>
          <a:xfrm>
            <a:off x="838200" y="1689495"/>
            <a:ext cx="10515600" cy="5362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Онлайн направление 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5">
            <a:extLst>
              <a:ext uri="{FF2B5EF4-FFF2-40B4-BE49-F238E27FC236}">
                <a16:creationId xmlns:a16="http://schemas.microsoft.com/office/drawing/2014/main" id="{62D406E5-9050-CDD5-F92F-105668575EA6}"/>
              </a:ext>
            </a:extLst>
          </p:cNvPr>
          <p:cNvSpPr txBox="1">
            <a:spLocks/>
          </p:cNvSpPr>
          <p:nvPr/>
        </p:nvSpPr>
        <p:spPr>
          <a:xfrm>
            <a:off x="410597" y="2362323"/>
            <a:ext cx="4117715" cy="3865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Создание единой онлайн платформы </a:t>
            </a:r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бъект 5">
            <a:extLst>
              <a:ext uri="{FF2B5EF4-FFF2-40B4-BE49-F238E27FC236}">
                <a16:creationId xmlns:a16="http://schemas.microsoft.com/office/drawing/2014/main" id="{A48D28DF-0672-25B8-5F02-134EAC279BC7}"/>
              </a:ext>
            </a:extLst>
          </p:cNvPr>
          <p:cNvSpPr txBox="1">
            <a:spLocks/>
          </p:cNvSpPr>
          <p:nvPr/>
        </p:nvSpPr>
        <p:spPr>
          <a:xfrm>
            <a:off x="838200" y="3009960"/>
            <a:ext cx="10515600" cy="5362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Офлайн направление 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0597" y="3745533"/>
            <a:ext cx="55733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Создание цикла мероприятий </a:t>
            </a:r>
            <a:r>
              <a:rPr lang="ru-RU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блокам: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Психологическая поддержка и просвещение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Медицинские консультации по вопросам реабилитации детей и женскому здоровью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Социальная поддержка и консультирование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Помощь в социальной реализации, переобучении, трудоустройстве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908" y="438303"/>
            <a:ext cx="3081818" cy="41090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670" y="438303"/>
            <a:ext cx="1868704" cy="3848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77" y="3745533"/>
            <a:ext cx="3926541" cy="294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9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0238" y="271849"/>
            <a:ext cx="617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BB23B9C-B9BB-2ED2-E77E-1585DC26927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36E02FB9-E7C8-263F-4B34-3B6E811F557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74EB2E5E-903E-A00D-2F49-9291C239F9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b="6657"/>
            <a:stretch/>
          </p:blipFill>
          <p:spPr>
            <a:xfrm>
              <a:off x="4174740" y="456515"/>
              <a:ext cx="5898772" cy="640148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8732611-1B38-6632-EF52-3273CBF695BA}"/>
              </a:ext>
            </a:extLst>
          </p:cNvPr>
          <p:cNvSpPr txBox="1"/>
          <p:nvPr/>
        </p:nvSpPr>
        <p:spPr>
          <a:xfrm>
            <a:off x="625154" y="589864"/>
            <a:ext cx="7504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РЕЗУЛЬТАТЫ ПРОЕКТА</a:t>
            </a:r>
          </a:p>
        </p:txBody>
      </p:sp>
      <p:sp>
        <p:nvSpPr>
          <p:cNvPr id="11" name="Объект 5">
            <a:extLst>
              <a:ext uri="{FF2B5EF4-FFF2-40B4-BE49-F238E27FC236}">
                <a16:creationId xmlns:a16="http://schemas.microsoft.com/office/drawing/2014/main" id="{71B7FDE8-5F2E-9EA0-E04E-2D4A95006069}"/>
              </a:ext>
            </a:extLst>
          </p:cNvPr>
          <p:cNvSpPr txBox="1">
            <a:spLocks/>
          </p:cNvSpPr>
          <p:nvPr/>
        </p:nvSpPr>
        <p:spPr>
          <a:xfrm>
            <a:off x="366525" y="1560626"/>
            <a:ext cx="10515600" cy="5362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Ожидаемый охват аудитории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Объект 5">
            <a:extLst>
              <a:ext uri="{FF2B5EF4-FFF2-40B4-BE49-F238E27FC236}">
                <a16:creationId xmlns:a16="http://schemas.microsoft.com/office/drawing/2014/main" id="{EC3B68A6-0BE3-71C8-962C-3B0228D8E839}"/>
              </a:ext>
            </a:extLst>
          </p:cNvPr>
          <p:cNvSpPr txBox="1">
            <a:spLocks/>
          </p:cNvSpPr>
          <p:nvPr/>
        </p:nvSpPr>
        <p:spPr>
          <a:xfrm>
            <a:off x="644886" y="2279034"/>
            <a:ext cx="10677537" cy="386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Охват </a:t>
            </a: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контентом не менее 10.000 мам </a:t>
            </a: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 </a:t>
            </a: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разных регионов страны;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 менее </a:t>
            </a: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1.000 мам </a:t>
            </a: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пройдут обучающие онлайн и офлайн мероприятия для творческой и социальной реализации. </a:t>
            </a:r>
            <a:endPara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Объект 5">
            <a:extLst>
              <a:ext uri="{FF2B5EF4-FFF2-40B4-BE49-F238E27FC236}">
                <a16:creationId xmlns:a16="http://schemas.microsoft.com/office/drawing/2014/main" id="{71B7FDE8-5F2E-9EA0-E04E-2D4A95006069}"/>
              </a:ext>
            </a:extLst>
          </p:cNvPr>
          <p:cNvSpPr txBox="1">
            <a:spLocks/>
          </p:cNvSpPr>
          <p:nvPr/>
        </p:nvSpPr>
        <p:spPr>
          <a:xfrm>
            <a:off x="366525" y="3657257"/>
            <a:ext cx="10515600" cy="5362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Партнеры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Объект 5">
            <a:extLst>
              <a:ext uri="{FF2B5EF4-FFF2-40B4-BE49-F238E27FC236}">
                <a16:creationId xmlns:a16="http://schemas.microsoft.com/office/drawing/2014/main" id="{EC3B68A6-0BE3-71C8-962C-3B0228D8E839}"/>
              </a:ext>
            </a:extLst>
          </p:cNvPr>
          <p:cNvSpPr txBox="1">
            <a:spLocks/>
          </p:cNvSpPr>
          <p:nvPr/>
        </p:nvSpPr>
        <p:spPr>
          <a:xfrm>
            <a:off x="644886" y="4456694"/>
            <a:ext cx="10677537" cy="386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Будут налажены партнерские связи с административным ресурсом, государственными и частными компаниями, физлицами в целях реализации задач проекта.  </a:t>
            </a: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49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льзовательские 3">
      <a:dk1>
        <a:srgbClr val="1E3A63"/>
      </a:dk1>
      <a:lt1>
        <a:srgbClr val="FFFFFF"/>
      </a:lt1>
      <a:dk2>
        <a:srgbClr val="812368"/>
      </a:dk2>
      <a:lt2>
        <a:srgbClr val="E7E6E6"/>
      </a:lt2>
      <a:accent1>
        <a:srgbClr val="C29D6E"/>
      </a:accent1>
      <a:accent2>
        <a:srgbClr val="4FC230"/>
      </a:accent2>
      <a:accent3>
        <a:srgbClr val="008DCD"/>
      </a:accent3>
      <a:accent4>
        <a:srgbClr val="CB5DA8"/>
      </a:accent4>
      <a:accent5>
        <a:srgbClr val="9CD450"/>
      </a:accent5>
      <a:accent6>
        <a:srgbClr val="02B4E9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3389</TotalTime>
  <Words>370</Words>
  <Application>Microsoft Office PowerPoint</Application>
  <PresentationFormat>Широкоэкранный</PresentationFormat>
  <Paragraphs>45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IBM Plex Sans</vt:lpstr>
      <vt:lpstr>Arial</vt:lpstr>
      <vt:lpstr>Calibri</vt:lpstr>
      <vt:lpstr>Тема Office</vt:lpstr>
      <vt:lpstr>Центр поддержки мам детей с особыми образовательными потребностями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Аксенова</dc:creator>
  <cp:lastModifiedBy>ДеткиОфис</cp:lastModifiedBy>
  <cp:revision>110</cp:revision>
  <dcterms:created xsi:type="dcterms:W3CDTF">2023-06-07T15:15:17Z</dcterms:created>
  <dcterms:modified xsi:type="dcterms:W3CDTF">2024-07-19T09:49:19Z</dcterms:modified>
</cp:coreProperties>
</file>