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F4E1-1067-4AF0-9492-BEF78DCE602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C979-B359-4856-8EF1-363444BB4B5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650" y="333375"/>
            <a:ext cx="8274685" cy="10236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ПРОЕКТ «ТВОРЮДОБРО»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1333" y="4659630"/>
            <a:ext cx="6087534" cy="201612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Руководитель волонтерского направления ООО «Аптека»</a:t>
            </a:r>
          </a:p>
          <a:p>
            <a:r>
              <a:rPr lang="ru-RU" dirty="0" smtClean="0"/>
              <a:t>                                                Свердловская область, г. новоуральск</a:t>
            </a:r>
          </a:p>
          <a:p>
            <a:r>
              <a:rPr lang="ru-RU" dirty="0" smtClean="0"/>
              <a:t>                                                                  Колмакова ЕлЕНА Олеговна</a:t>
            </a:r>
            <a:endParaRPr lang="ru-RU" dirty="0"/>
          </a:p>
        </p:txBody>
      </p:sp>
      <p:pic>
        <p:nvPicPr>
          <p:cNvPr id="4" name="Изображение 3" descr="Wli1VGBPp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15" y="1479550"/>
            <a:ext cx="3853815" cy="3636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52220" y="400685"/>
            <a:ext cx="9976485" cy="2294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100" b="1" i="1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ДОНОРСКИЕ АКЦИИ</a:t>
            </a: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Проводим донорские акции, информационно-разьеснительного характера.</a:t>
            </a: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Например «Поколение Добра» – акция, достойная истинных патриотов, готовых прийти на помощь нуждающимся и спасти жизнь человека.</a:t>
            </a:r>
          </a:p>
          <a:p>
            <a:endParaRPr lang="ru-RU" sz="160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Донорское мероприяте призвано сплотить молодое поколение вокруг одной из важнейших социальных миссий.</a:t>
            </a:r>
          </a:p>
        </p:txBody>
      </p:sp>
      <p:pic>
        <p:nvPicPr>
          <p:cNvPr id="5" name="Изображение 4"/>
          <p:cNvPicPr/>
          <p:nvPr>
            <p:custDataLst>
              <p:tags r:id="rId1"/>
            </p:custDataLst>
          </p:nvPr>
        </p:nvPicPr>
        <p:blipFill>
          <a:blip r:embed="rId3"/>
        </p:blipFill>
        <p:spPr>
          <a:xfrm>
            <a:off x="5659120" y="2694940"/>
            <a:ext cx="4171315" cy="3973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5" y="2694940"/>
            <a:ext cx="3973195" cy="3973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11580" y="639445"/>
            <a:ext cx="9997440" cy="4034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100" b="1" i="1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АКЦИЯ «БЛАГОТВОРИТЕЛЬНОЕ ДЕНЬ РОЖДЕНИЯ»</a:t>
            </a:r>
            <a:endParaRPr sz="3100" b="1" i="1">
              <a:solidFill>
                <a:srgbClr val="000000"/>
              </a:solidFill>
              <a:latin typeface="Arial-BoldItalicMT"/>
              <a:ea typeface="Arial-BoldItalicMT"/>
            </a:endParaRP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Проект "ТворюДобро" обрет</a:t>
            </a:r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л</a:t>
            </a:r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новую грань, благотворительность в День Рождения вместо подарков и цветов – это не просто акция, это новый подход к благотворительности.</a:t>
            </a: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Многим со стороны кажется, что </a:t>
            </a:r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благотволрительные фонды </a:t>
            </a:r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получают в свой адрес только большие пожертвования, что деньги на них чуть ли не сыплются со всех сторон. Конечно, крупные суммы тоже поступают. Но основа, главный сбор – это деньги, которые жертвуют неравнодушные люди. По 50, 100, 500 рублей – все ценно, все идет в дело. И если именинник соберет 1 тысячу рублей – это уже здорово, это тоже отправится в общую копилку!</a:t>
            </a: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Мы провели акцию, и она оказалась успешной. В</a:t>
            </a:r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се собранные средства направлены на благотворительность.</a:t>
            </a: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  <p:pic>
        <p:nvPicPr>
          <p:cNvPr id="3" name="Изображение 2" descr="blagosuvenirk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72965"/>
            <a:ext cx="9144000" cy="2035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11275" y="394335"/>
            <a:ext cx="9947275" cy="4058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100" b="1" i="1" dirty="0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РЕЗУЛЬТАТЫ ДЕЯТЕЛЬНОСТИ ПРОЕКТА «ТВОРЮДОБРО»</a:t>
            </a:r>
            <a:endParaRPr sz="3100" b="1" i="1" dirty="0">
              <a:solidFill>
                <a:srgbClr val="000000"/>
              </a:solidFill>
              <a:latin typeface="Arial-BoldItalicMT"/>
              <a:ea typeface="Arial-BoldItalicMT"/>
            </a:endParaRPr>
          </a:p>
          <a:p>
            <a:endParaRPr sz="1600" dirty="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-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создание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постоянно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действующе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го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волонтерского направления при предприятии ООО «Аптека»</a:t>
            </a:r>
          </a:p>
          <a:p>
            <a:endParaRPr lang="ru-RU"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- формирование активной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волонтерской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группы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, численностью более 60 человек</a:t>
            </a:r>
            <a:endParaRPr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endParaRPr lang="ru-RU"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- наличие наставников, которые 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промогают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приобре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сти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опыт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волонтерской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деятельности</a:t>
            </a:r>
            <a:endParaRPr lang="ru-RU"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endParaRPr lang="ru-RU"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- инвестиции в 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будующее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поколение, через воспитание, привлечение к 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волонтерству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,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повышение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уровня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духовности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,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милосердия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, </a:t>
            </a:r>
            <a:r>
              <a:rPr lang="ru-RU"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эмпатии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у участников проекта и у приглашенных  в проект школьников</a:t>
            </a:r>
            <a:endParaRPr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endParaRPr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-</a:t>
            </a:r>
            <a:r>
              <a:rPr lang="ru-RU"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увлеченность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обучающихся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идеями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добра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и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красоты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,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духовного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и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физического</a:t>
            </a:r>
            <a:r>
              <a:rPr sz="1600" dirty="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совершенствования</a:t>
            </a:r>
            <a:endParaRPr sz="1600" dirty="0">
              <a:solidFill>
                <a:srgbClr val="595959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  <p:pic>
        <p:nvPicPr>
          <p:cNvPr id="3" name="Изображение 2"/>
          <p:cNvPicPr/>
          <p:nvPr>
            <p:custDataLst>
              <p:tags r:id="rId1"/>
            </p:custDataLst>
          </p:nvPr>
        </p:nvPicPr>
        <p:blipFill>
          <a:blip r:embed="rId3"/>
        </p:blipFill>
        <p:spPr>
          <a:xfrm>
            <a:off x="3571875" y="4565015"/>
            <a:ext cx="4667250" cy="2084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329055" y="233680"/>
            <a:ext cx="9490710" cy="2617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ru-RU" sz="3900" b="1" i="1" dirty="0">
              <a:solidFill>
                <a:srgbClr val="000000"/>
              </a:solidFill>
              <a:latin typeface="Arial-BoldItalicMT"/>
              <a:ea typeface="Arial-BoldItalicMT"/>
              <a:sym typeface="+mn-ea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ru-RU" sz="3900" b="1" i="1" dirty="0">
              <a:solidFill>
                <a:srgbClr val="000000"/>
              </a:solidFill>
              <a:latin typeface="Arial-BoldItalicMT"/>
              <a:ea typeface="Arial-BoldItalicMT"/>
              <a:sym typeface="+mn-ea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r>
              <a:rPr lang="ru-RU" sz="3100" b="1" i="1" dirty="0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 ПЛАНЫ ПРОЕКТА НА БУДУЮЩЕЕ</a:t>
            </a: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zh-CN" sz="1600" dirty="0">
              <a:solidFill>
                <a:srgbClr val="2C2D2E"/>
              </a:solidFill>
              <a:ea typeface="Times New Roman" panose="02020603050405020304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zh-CN" sz="1600" dirty="0">
              <a:solidFill>
                <a:schemeClr val="bg1">
                  <a:lumMod val="50000"/>
                  <a:lumOff val="50000"/>
                </a:schemeClr>
              </a:solidFill>
              <a:ea typeface="Times New Roman" panose="02020603050405020304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П</a:t>
            </a:r>
            <a:r>
              <a:rPr 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ланиру</a:t>
            </a: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ем</a:t>
            </a:r>
            <a:r>
              <a:rPr 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развивать дальше проект</a:t>
            </a: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«ТворюДобро»</a:t>
            </a:r>
            <a:r>
              <a:rPr 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, привлекать все больше волонтеров</a:t>
            </a: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.</a:t>
            </a: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ru-RU" altLang="zh-CN" sz="16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Добровольческая деятельность позволяет </a:t>
            </a:r>
            <a:r>
              <a:rPr lang="ru-RU" altLang="zh-CN" sz="16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вололнтерам</a:t>
            </a: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 попробовать себя в различных сферах и понять, что им нравится, чем они готовы заниматься и приносить пользу обществу, а наставники умело в этом помогают. </a:t>
            </a: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endParaRPr lang="ru-RU" altLang="zh-CN" sz="16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marL="0" indent="0" defTabSz="444500">
              <a:lnSpc>
                <a:spcPts val="1300"/>
              </a:lnSpc>
              <a:spcAft>
                <a:spcPts val="300"/>
              </a:spcAft>
            </a:pP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Участие в волонтерском движении дает возможность получить знания и навыки, необходимые, чтобы стать профессионалом, и это повышает конкурентоспособность </a:t>
            </a:r>
            <a:r>
              <a:rPr lang="ru-RU" altLang="zh-CN" sz="16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вололнтеров</a:t>
            </a:r>
            <a:r>
              <a:rPr lang="ru-RU" altLang="zh-CN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51149"/>
            <a:ext cx="4282858" cy="3837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50290" y="199390"/>
            <a:ext cx="10478135" cy="6763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Arial-BoldItalicMT"/>
                <a:ea typeface="Arial-BoldItalicMT"/>
              </a:rPr>
              <a:t>С ЧЕГО МЫ НАЧИНАЛИ И К ЧЕМУ МЫ ПРИШЛИ</a:t>
            </a:r>
            <a:r>
              <a:rPr sz="2400" b="1" i="1" dirty="0">
                <a:solidFill>
                  <a:srgbClr val="000000"/>
                </a:solidFill>
                <a:latin typeface="Arial-BoldItalicMT"/>
                <a:ea typeface="Arial-BoldItalicMT"/>
              </a:rPr>
              <a:t>… </a:t>
            </a:r>
          </a:p>
          <a:p>
            <a:endParaRPr sz="2400" b="1" i="1" dirty="0">
              <a:solidFill>
                <a:srgbClr val="000000"/>
              </a:solidFill>
              <a:latin typeface="Arial-BoldItalicMT"/>
              <a:ea typeface="Arial-BoldItalicMT"/>
            </a:endParaRPr>
          </a:p>
          <a:p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За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короткий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период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проект «ТворюДобро»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прош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ел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путь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от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одного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энтузиаст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-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добровольц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создания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отдельного волонтерского </a:t>
            </a:r>
            <a:r>
              <a:rPr lang="ru-RU"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направляения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в организации ООО «Аптека», которая за </a:t>
            </a:r>
            <a:r>
              <a:rPr lang="ru-RU" sz="1600" dirty="0" smtClean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1 год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работы насчитывает более </a:t>
            </a:r>
            <a:r>
              <a:rPr lang="ru-RU" sz="1600" dirty="0" smtClean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180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активных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Проект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создан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базе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предприятия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ООО «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Аптека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», в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сотрудничестве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с МОО «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Союз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ветеранов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боевых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действий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г.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Новоуральска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Свердловским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Областном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Медицинским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колледжем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lang="ru-RU"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Новоуральским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местным отделением Общероссийской общественной организацией «Российский Красный Крест».</a:t>
            </a:r>
          </a:p>
          <a:p>
            <a:endParaRPr lang="ru-RU" sz="1600" dirty="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Проект «ТворюДобро»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создан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для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объединения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доноров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общем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стремлении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помочь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тем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кто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нуждается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помощи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Одно из </a:t>
            </a:r>
            <a:r>
              <a:rPr lang="ru-RU"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приаритетных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направлений </a:t>
            </a:r>
            <a:r>
              <a:rPr lang="ru-RU"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волонтерства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: Обучение и плетение маскировочных сетей. Начинали от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плетения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из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лент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из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подручных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тканей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изготовления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маскировочных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сетей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из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профессиональных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материалов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Обучившись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сами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мы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делимся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опытом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с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другими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волонтерами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 И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для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этого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организуем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мастер-классы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снимаем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обучающие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и информационные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ролики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проводим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онлайн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консультации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соцсетях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 </a:t>
            </a:r>
          </a:p>
          <a:p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Донорское направление, так же имеет приоритетный статус. Проводятся донорские акции, мероприятия, обучающие лекции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</a:t>
            </a:r>
          </a:p>
          <a:p>
            <a:endParaRPr lang="ru-RU" sz="1600" dirty="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Создано сообщество в </a:t>
            </a:r>
            <a:r>
              <a:rPr lang="en-US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VK</a:t>
            </a:r>
            <a:r>
              <a:rPr lang="ja-JP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«ТворюДобро», ведется личная страница руководителя направления, которая насчитывает более </a:t>
            </a:r>
            <a:r>
              <a:rPr lang="ru-RU" sz="1600" dirty="0" smtClean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3000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подписчиков.</a:t>
            </a:r>
          </a:p>
          <a:p>
            <a:endParaRPr sz="1600" dirty="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Чем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больше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волонтеров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к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нам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присоединяется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тем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больше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мы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убеждаемся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наша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</a:p>
          <a:p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деятельность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необходима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31900" y="450850"/>
            <a:ext cx="10019665" cy="6087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sz="2600" b="1" i="1">
                <a:solidFill>
                  <a:srgbClr val="000000"/>
                </a:solidFill>
                <a:latin typeface="Arial-BoldItalicMT"/>
                <a:ea typeface="Arial-BoldItalicMT"/>
              </a:rPr>
              <a:t>ЧЕМ ЗАНИМАЕМСЯ? </a:t>
            </a: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Проект "Творю Добро" создан для объединения волонтеров и доноров в общем стремлении помочь тем, кто нуждается в помощи.</a:t>
            </a: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Мы предоставляем возможность для всех желающих принять участие в благотворительных мероприятиях, помощи нуждающимся и улучшению мира вокруг нас.</a:t>
            </a: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Наша цель - создать сообщество людей, готовых отдать свое время, энергию и ресурсы для того, чтобы сделать мир лучше и поддержать тех, кто нуждается в помощи.</a:t>
            </a: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Для этого организуем различные благотворительные акции, сбор средств, волонтерские проекты и другие мероприятия для того, чтобы вместе делать добрые дела и влиять на позитивные изменения в обществе. </a:t>
            </a:r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Волонтеры нашего </a:t>
            </a:r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проекта</a:t>
            </a:r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 помогают в сборе гуманитарной помощи для добровольцев и мобилизованных в зону СВО, поддерживают гражданское население.</a:t>
            </a:r>
          </a:p>
          <a:p>
            <a:endParaRPr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83335" y="577850"/>
            <a:ext cx="9974580" cy="6372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2600" b="1" i="1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НАСТАВНИЧЕСТВО</a:t>
            </a: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Целью нашего наставничества является оказание помощи волонтерам в приобретении необходимых  навыков и опыта работы, соблюдении дисциплины, а также воспитание у них требовательности к себе и заинтересованности в результатах волонтерства, направленных на обеспечение доступности, повышение эффективности и качества предоставления населению услуг в сфере социального обслуживания.</a:t>
            </a:r>
          </a:p>
          <a:p>
            <a:endParaRPr lang="ru-RU" altLang="en-US" sz="1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Наставничество решает следующие задачи: </a:t>
            </a:r>
          </a:p>
          <a:p>
            <a:endParaRPr lang="ru-RU" altLang="en-US" sz="1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1. Повышение качества подготовки и квалификации волонтеров. </a:t>
            </a: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2. Развитие у новых волонтеров позитивного отношения к волонтерству, возможность быстрее достичь показателей, необходимых проекту. </a:t>
            </a: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3. Экономия времени руководителя проекта на обучение и оценку новых волонтеров.</a:t>
            </a:r>
          </a:p>
          <a:p>
            <a:endParaRPr lang="ru-RU" altLang="en-US" sz="1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Функции наставников:</a:t>
            </a:r>
          </a:p>
          <a:p>
            <a:endParaRPr lang="ru-RU" altLang="en-US" sz="1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1. Помогают вырастить хорошего волонтера из новичка: передают знания, делятся опытом, курируют задачи.</a:t>
            </a:r>
          </a:p>
          <a:p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2. Знакомят с волонтерами, объясняют правила и нормы волонтерского направления — помогают освоиться в коллективе.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295400" y="352425"/>
            <a:ext cx="9737090" cy="3221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600" b="1" i="1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СБОРЫ ДЕНЕЖНЫХ СРЕДСТВ - ДОБРОВОЛЬНЫЕ ПОЖЕРТВОВАНИЯ</a:t>
            </a:r>
            <a:endParaRPr lang="ru-RU" sz="3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endParaRPr lang="ru-RU" sz="160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Команда проэкта организует сборы </a:t>
            </a:r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добровольны</a:t>
            </a:r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х</a:t>
            </a:r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пожертвовани</a:t>
            </a:r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й, на которые </a:t>
            </a:r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производится закуп материалов для плетения маскировочных сетей, которые, вместе с другим гуманитарным грузом, отправляются на зону СВО</a:t>
            </a:r>
            <a:r>
              <a:rPr lang="ru-RU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также, о</a:t>
            </a:r>
            <a:r>
              <a:rPr lang="ru-RU" altLang="en-US" sz="160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рганизуются сборы в помощь некомерческой организации «БлагоеДело» - это социальный комплекс с 6 ремесленными мастерскими, обучающих детей и взрослых с инвалидностью. Центр инклюзивной культуры и квартиры сопровождаемого проживания.</a:t>
            </a:r>
          </a:p>
        </p:txBody>
      </p:sp>
      <p:pic>
        <p:nvPicPr>
          <p:cNvPr id="3" name="Изображение 2" descr="HP33BthLT1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35" y="3268980"/>
            <a:ext cx="4584065" cy="3168650"/>
          </a:xfrm>
          <a:prstGeom prst="rect">
            <a:avLst/>
          </a:prstGeom>
        </p:spPr>
      </p:pic>
      <p:pic>
        <p:nvPicPr>
          <p:cNvPr id="4" name="Изображение 3"/>
          <p:cNvPicPr/>
          <p:nvPr>
            <p:custDataLst>
              <p:tags r:id="rId1"/>
            </p:custDataLst>
          </p:nvPr>
        </p:nvPicPr>
        <p:blipFill>
          <a:blip r:embed="rId4"/>
        </p:blipFill>
        <p:spPr>
          <a:xfrm>
            <a:off x="5879465" y="3268980"/>
            <a:ext cx="6185535" cy="3168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66495" y="245110"/>
            <a:ext cx="10102850" cy="17449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900" b="1" i="1">
                <a:solidFill>
                  <a:srgbClr val="000000"/>
                </a:solidFill>
                <a:latin typeface="Arial-BoldItalicMT"/>
                <a:ea typeface="Arial-BoldItalicMT"/>
              </a:rPr>
              <a:t>МАСКИРОВОЧНЫЕ СЕТИ </a:t>
            </a:r>
          </a:p>
          <a:p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Маскировочные сети, являясь элементом маскировки, позволяют эффективно защищать жизни и </a:t>
            </a:r>
          </a:p>
          <a:p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здоровье наших военнослужащих, а также скрывать позиции и технику от глаз неприятеля. К </a:t>
            </a:r>
          </a:p>
          <a:p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сожалению, масксети это расходный материал. Поэтому пользуются постоянным спросом у </a:t>
            </a:r>
          </a:p>
          <a:p>
            <a:r>
              <a:rPr sz="1600">
                <a:solidFill>
                  <a:srgbClr val="212529"/>
                </a:solidFill>
                <a:latin typeface="Arial" panose="020B0604020202020204"/>
                <a:ea typeface="Arial" panose="020B0604020202020204"/>
              </a:rPr>
              <a:t>военнослужащих и этот спрос растет.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14" y="2179180"/>
            <a:ext cx="3377591" cy="41774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0" y="2179179"/>
            <a:ext cx="5569907" cy="4177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95705" y="304800"/>
            <a:ext cx="10109835" cy="2571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900" b="1" i="1" dirty="0">
                <a:solidFill>
                  <a:srgbClr val="000000"/>
                </a:solidFill>
                <a:latin typeface="Arial-BoldItalicMT"/>
                <a:ea typeface="Arial-BoldItalicMT"/>
                <a:sym typeface="+mn-ea"/>
              </a:rPr>
              <a:t>ОРГАНИЗАЦИЯ ТВОРЧЕСКИХ МАСТЕР-КЛАССОВ</a:t>
            </a:r>
          </a:p>
          <a:p>
            <a:endParaRPr sz="1600" dirty="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В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настоящее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время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возрождается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интерес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к 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рукотворным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изделиям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декоративно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прикладного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творчества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.</a:t>
            </a:r>
          </a:p>
          <a:p>
            <a:endParaRPr sz="1600" dirty="0">
              <a:solidFill>
                <a:srgbClr val="212529"/>
              </a:solidFill>
              <a:latin typeface="Arial" panose="020B0604020202020204"/>
              <a:ea typeface="Arial" panose="020B0604020202020204"/>
              <a:sym typeface="+mn-ea"/>
            </a:endParaRPr>
          </a:p>
          <a:p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В 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проект «ТворюДобро»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обуча</a:t>
            </a:r>
            <a:r>
              <a:rPr lang="ru-RU"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ет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детей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и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взрослых</a:t>
            </a:r>
            <a:r>
              <a:rPr lang="ru-RU"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техникам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декоративно-прикладного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 </a:t>
            </a:r>
            <a:r>
              <a:rPr sz="1600" dirty="0" err="1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искусства</a:t>
            </a:r>
            <a:r>
              <a:rPr sz="1600" dirty="0">
                <a:solidFill>
                  <a:srgbClr val="212529"/>
                </a:solidFill>
                <a:latin typeface="Arial" panose="020B0604020202020204"/>
                <a:ea typeface="Arial" panose="020B0604020202020204"/>
                <a:sym typeface="+mn-ea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77" y="2875914"/>
            <a:ext cx="3569657" cy="3666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52" y="2875914"/>
            <a:ext cx="5309447" cy="3666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290955" y="370205"/>
            <a:ext cx="9947910" cy="1430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3100" b="1" i="1">
                <a:solidFill>
                  <a:srgbClr val="000000"/>
                </a:solidFill>
                <a:latin typeface="Arial-BoldItalicMT"/>
                <a:ea typeface="Arial-BoldItalicMT"/>
              </a:rPr>
              <a:t>ГУМАНИТАРНАЯ ПОМОЩЬ</a:t>
            </a:r>
            <a:endParaRPr sz="3100" b="1" i="1">
              <a:solidFill>
                <a:srgbClr val="000000"/>
              </a:solidFill>
              <a:latin typeface="Arial-BoldItalicMT"/>
              <a:ea typeface="Arial-BoldItalicMT"/>
            </a:endParaRP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  <a:sym typeface="+mn-ea"/>
              </a:rPr>
              <a:t>Организуем сборы гуманитарной помощи для военных на СВО, помогаем не работающим пенсионерам, рпазводим продуктовые наборы, совместно с ООО «РКК»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55" y="1737796"/>
            <a:ext cx="4824248" cy="4824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10" y="1737796"/>
            <a:ext cx="4791205" cy="4824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58875" y="467995"/>
            <a:ext cx="9873615" cy="16954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100" b="1" i="1">
                <a:solidFill>
                  <a:srgbClr val="000000"/>
                </a:solidFill>
                <a:latin typeface="Arial-BoldItalicMT"/>
                <a:ea typeface="Arial-BoldItalicMT"/>
              </a:rPr>
              <a:t>АКЦИЯ «</a:t>
            </a:r>
            <a:r>
              <a:rPr sz="3100" b="1" i="1">
                <a:solidFill>
                  <a:srgbClr val="000000"/>
                </a:solidFill>
                <a:latin typeface="Arial-BoldItalicMT"/>
                <a:ea typeface="Arial-BoldItalicMT"/>
              </a:rPr>
              <a:t>ПИСЬМО СОЛДАТУ</a:t>
            </a:r>
            <a:r>
              <a:rPr lang="ru-RU" sz="3100" b="1" i="1">
                <a:solidFill>
                  <a:srgbClr val="000000"/>
                </a:solidFill>
                <a:latin typeface="Arial-BoldItalicMT"/>
                <a:ea typeface="Arial-BoldItalicMT"/>
              </a:rPr>
              <a:t>»</a:t>
            </a:r>
            <a:endParaRPr sz="3100" b="1" i="1">
              <a:solidFill>
                <a:srgbClr val="000000"/>
              </a:solidFill>
              <a:latin typeface="Arial-BoldItalicMT"/>
              <a:ea typeface="Arial-BoldItalicMT"/>
            </a:endParaRPr>
          </a:p>
          <a:p>
            <a:endParaRPr sz="1600">
              <a:solidFill>
                <a:srgbClr val="595959"/>
              </a:solidFill>
              <a:latin typeface="Arial" panose="020B0604020202020204"/>
              <a:ea typeface="Arial" panose="020B0604020202020204"/>
            </a:endParaRPr>
          </a:p>
          <a:p>
            <a:r>
              <a:rPr lang="ru-RU" sz="16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Организуем акции «Письмо солдату», помогают в реализации школы города, </a:t>
            </a:r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детские письма и рисунки, вкладываем в посылки ребятам. </a:t>
            </a:r>
          </a:p>
          <a:p>
            <a:r>
              <a:rPr sz="160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Они очень поднимают настроение и боевой дух наших защитников..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1" y="2101586"/>
            <a:ext cx="4368654" cy="4282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32" y="2101586"/>
            <a:ext cx="4608231" cy="428258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</TotalTime>
  <Words>1098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Arial-BoldItalicMT</vt:lpstr>
      <vt:lpstr>Times New Roman</vt:lpstr>
      <vt:lpstr>Trebuchet MS</vt:lpstr>
      <vt:lpstr>Tw Cen MT</vt:lpstr>
      <vt:lpstr>Контур</vt:lpstr>
      <vt:lpstr>ПРОЕКТ «ТВОРЮДОБРО»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Лена</cp:lastModifiedBy>
  <cp:revision>12</cp:revision>
  <dcterms:created xsi:type="dcterms:W3CDTF">2024-06-10T11:03:00Z</dcterms:created>
  <dcterms:modified xsi:type="dcterms:W3CDTF">2025-04-08T13:37:19Z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B464E210D0A3404299A2C29FFFD93400_12</vt:lpwstr>
  </property>
  <property fmtid="{D5CDD505-2E9C-101B-9397-08002B2CF9AE}" pid="3" name="KSOProductBuildVer">
    <vt:lpwstr>1049-12.2.0.17153</vt:lpwstr>
  </property>
</Properties>
</file>