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0075863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5ABF807-76EA-484C-9401-E4B35C0708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A2001A4-9330-412C-86C7-FCA13E1A25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DB48F2A-5F19-464F-9818-45DE4630D1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6595541-D01D-409B-B58D-A84826CA0B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2F1BA16-0DA1-41E8-A023-8B4D1E0C0C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6CDAAE4-1F7E-4C5E-904D-CA1903D59C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DB755B6-BF61-4FF5-93DF-C30C9C999A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7AA15B5-3EB1-4831-9715-DADF4D3E38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219CFA9-BE08-4553-A313-013B14726E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376ED2E-5CF1-426D-8D42-01E3FADDEC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A95D089-97F7-4639-927D-67434AE596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554A06E-243C-4203-BD7A-E75CF4E1EB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E216F837-2BF0-4BE9-A51A-BE65EC9AEC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1CCC4EE-4F99-4D6F-8E2D-B3B495CF63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0E48E45-2251-49EF-9D78-732BB429E0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A32CC3E-C62D-4081-8FE3-35A97A0463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E519D06-9510-44E1-8628-DD540A116D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0872CA3-955E-4181-89B4-6974425489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7E7A020-9186-4BCC-AAFF-8C9290A079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56D986B-9E46-4667-ACFE-3AD69852651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2FDC047-B389-4A8C-9CF4-B2A76A7711B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94C1A94-6DEC-4AE8-AD7C-7FAEA746E4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7C56CBA-F748-4078-BCB0-290E45B44A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C9A0191-3E82-4A31-9357-EBB3A3E469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05D50EC-41AE-4888-ADAD-DB77EC91EA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10E8B09-7A18-4B0C-9187-905DE5529F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8BF4AB4-7E01-42A0-A1A9-19E2A90BC5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7A46189-5185-49F8-B8BE-897617508C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5CDE2EB-266E-4C6E-8906-254A653D44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C268098-7063-43A7-8F3B-9DBBB669A5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160AC1-33A4-467F-92C0-6DF7005E72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D233A1B-6F79-4338-928F-812187F1B2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64EAD5E-6D39-40F2-A4EC-77C38C9B8A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0822FFC-BF04-4810-9769-4C323D0A06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04D624-6E59-4F4E-83A7-29699FCF68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2275FC-E250-4218-A3F1-C2C5388E9D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F7CD84-8B0F-471C-91F6-3DA9727F06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A5A89D-BF1C-4135-BB0B-34F59BBCB6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1F349C-37D3-4F0D-933A-45494B86CB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BA3F2D-903B-4FBB-B814-EA179BB2CD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EC3D74-37F6-4686-A2F7-08EF04897D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85F557-10B8-4ED9-847A-8C411EE417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1A2ED2-E6B0-434C-8367-BC5DF2CC17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24EFE1-9CE8-4BF7-9DF4-29B0C35B7E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A67B53-DFF4-4F69-93E9-8641F8FACE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62513F-3EEA-4155-B765-6FDB3A7694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E60F1E-5DA2-42EC-8670-87D0DA03C0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32F86E-DE80-42B7-AF7D-D1F7334781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9A9EBD-672B-4C81-99E9-32ADCFD5EF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79628D-6D57-40A5-82A3-FEDA954CB0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70A8C40-2434-4C66-BDF7-0EFA29E59C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0241F2-F592-4732-A9DC-373CAE5E89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A889F1-7182-4D53-817F-D48D08E8E8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C4934B-7489-4450-9B64-0326E66724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13EE9F-2BDE-410E-BE1C-ADF8C21AD8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F685E65-FB15-47CB-A12C-3D28BE0E33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8DBDAF-7D4D-408C-A052-872267970D8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EF8C68-C896-48B8-8CCB-8AFAAA938C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26043E5-B87A-4105-A6EF-43260B4C84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38A3AD1-FAD0-423A-9035-259A8299F5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C18F41A-B177-491D-A32C-3F546791C4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92CE8D-CAB3-45C7-82A4-2D951C6C75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874D95F-8FE9-43E7-BF3F-CD89E8C13B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D9B759-202D-43F2-B67D-EEFBA3B64D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8FF8B4-BC93-4763-8901-39B8F597E3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24E05CE-223F-4C72-AFDA-7D24DEAAD1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861A22-5DAD-4C15-9918-AE951B4827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573316-5BBF-49D7-B01D-4AC77975E5D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10485B-A987-4C91-9A46-AA57D62B3D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A836D27-BD0E-4A39-B0E2-1426F364E6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568585F-DD8C-4C13-9250-990903677B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20C4885-2CB5-4E8E-87F8-50F86AF727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FA032BB-CD5A-42D5-A473-C54BBBD11E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AD178CB-B1E5-4C62-B95E-92C445C139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66C765C-575A-47AB-BC7F-05B3B88DD1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8EB77AD-F791-4E68-8A93-BD9B8C5015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68013F0-24F7-4807-BC7B-9371131B1F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2FF7D40-03A5-4538-A8BE-04D97B7621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5471723-ABEA-48D9-A33A-076007FC24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90626D-8DF1-45E2-A1C4-009107615D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42B5C6-FA73-4EB9-9675-6661396A91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C65E483-7C52-4EFB-A392-BA1D8B9AEC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702D0B6-D524-4C98-BE32-1DD2A2AF05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F2F98D2-18AB-4207-8A8C-345C7AC4D5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5ECE1E3-8E06-44D1-835F-48BB217685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5FA1E4A-911B-4605-9955-1FFC3754CC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CA2A016-ECB9-457D-BFEF-B189C8BF1C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8247B8A-3703-4D6C-9F22-CF788D3250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8560441-649A-47F0-9F60-F2FD59D77B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FE3EB2C-A68C-409C-BD9E-0401AC23E4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B2F59F4-25EE-44C5-B4E6-52EDA63CB0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82E01F4-433B-4486-8C31-26209889E9F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3FAC4AE-E406-429A-834D-45FD2AE1FCF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264A34F-BD26-4CCC-A54C-005D2F19D5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79E03BD-2960-4B45-9701-55C6EE4507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CE19666-88D0-4CAA-BB4F-7164787D06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B5CD7F3-0BA8-49C4-9C12-6E7706AAFC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C653567-85C6-4F7E-98AC-D5922C6E69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CD01348-5918-4745-A958-D323665925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BB42B59-0BF2-4121-967F-A7FA72FD7F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21A8B6A-F99F-49E9-AA3E-B30B834B8C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A543535-9FE3-41BE-AD81-3454F36901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A22B748-730C-40A6-A69E-C532AEE3EF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1FA096F-41D1-4AC4-83CF-C33311E3EB4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CD56817-5548-4C04-BFCF-4BC2AF75AC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73C94AC-8EBD-4080-BDE9-AF8A69FA64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D1649DA-D38D-4205-9820-7CA9044112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98916DE-D8C8-4727-A7C0-E109EA3958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627B3A3-1F91-4C59-B507-8312E07536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6EF6E1C-2DEB-4681-82F3-F426EA9F75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64440" cy="437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7EFC6D0-1340-4215-B33A-566F93EA9D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08C6338-53B7-497F-A1A7-91211C28E5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BD6569A-EBE5-4F78-9657-98C2074C01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4241222-1ADC-4DA3-B115-4B12CC1670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502920" y="3042360"/>
            <a:ext cx="906444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CC175E7-2F7B-4309-9F1A-C784D833E2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5147640" y="13269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50292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5147640" y="3042360"/>
            <a:ext cx="44233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D5BC841-41C3-45BE-A93F-59BAA7BA36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56760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632640" y="13269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50292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356760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6632640" y="3042360"/>
            <a:ext cx="2918520" cy="1566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FF2F6D3-C8AF-4EA6-8330-4BB10D920B7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6159A28-C25F-4A4E-A36B-5C6FE0262E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55960B1-4090-4733-81F0-AA2133713E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7B0D08F-24AD-474F-AF57-2B948A02AF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280" y="225360"/>
            <a:ext cx="90662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Click to edit the title text format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280" y="1325520"/>
            <a:ext cx="9066240" cy="328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"/>
          <p:cNvSpPr/>
          <p:nvPr/>
        </p:nvSpPr>
        <p:spPr>
          <a:xfrm>
            <a:off x="7608960" y="0"/>
            <a:ext cx="2468520" cy="5668920"/>
          </a:xfrm>
          <a:custGeom>
            <a:avLst/>
            <a:gdLst/>
            <a:ahLst/>
            <a:rect l="l" t="t" r="r" b="b"/>
            <a:pathLst>
              <a:path w="6859" h="15749">
                <a:moveTo>
                  <a:pt x="6858" y="0"/>
                </a:moveTo>
                <a:cubicBezTo>
                  <a:pt x="6858" y="5249"/>
                  <a:pt x="6858" y="10499"/>
                  <a:pt x="6858" y="15748"/>
                </a:cubicBezTo>
                <a:cubicBezTo>
                  <a:pt x="6181" y="15748"/>
                  <a:pt x="2286" y="15748"/>
                  <a:pt x="0" y="15748"/>
                </a:cubicBezTo>
                <a:cubicBezTo>
                  <a:pt x="2253" y="10499"/>
                  <a:pt x="4505" y="5249"/>
                  <a:pt x="6758" y="0"/>
                </a:cubicBezTo>
                <a:cubicBezTo>
                  <a:pt x="6791" y="0"/>
                  <a:pt x="6181" y="0"/>
                  <a:pt x="6858" y="0"/>
                </a:cubicBezTo>
              </a:path>
            </a:pathLst>
          </a:custGeom>
          <a:gradFill rotWithShape="0">
            <a:gsLst>
              <a:gs pos="0">
                <a:srgbClr val="0d84a1"/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377" name=""/>
          <p:cNvSpPr/>
          <p:nvPr/>
        </p:nvSpPr>
        <p:spPr>
          <a:xfrm>
            <a:off x="-34920" y="0"/>
            <a:ext cx="2468520" cy="5668920"/>
          </a:xfrm>
          <a:custGeom>
            <a:avLst/>
            <a:gdLst/>
            <a:ahLst/>
            <a:rect l="l" t="t" r="r" b="b"/>
            <a:pathLst>
              <a:path w="6859" h="15749">
                <a:moveTo>
                  <a:pt x="0" y="15748"/>
                </a:moveTo>
                <a:cubicBezTo>
                  <a:pt x="0" y="10499"/>
                  <a:pt x="0" y="5249"/>
                  <a:pt x="0" y="0"/>
                </a:cubicBezTo>
                <a:cubicBezTo>
                  <a:pt x="677" y="0"/>
                  <a:pt x="4572" y="0"/>
                  <a:pt x="6858" y="0"/>
                </a:cubicBezTo>
                <a:cubicBezTo>
                  <a:pt x="4605" y="5249"/>
                  <a:pt x="2353" y="10499"/>
                  <a:pt x="100" y="15748"/>
                </a:cubicBezTo>
                <a:cubicBezTo>
                  <a:pt x="67" y="15748"/>
                  <a:pt x="677" y="15748"/>
                  <a:pt x="0" y="15748"/>
                </a:cubicBezTo>
              </a:path>
            </a:pathLst>
          </a:custGeom>
          <a:gradFill rotWithShape="0">
            <a:gsLst>
              <a:gs pos="0">
                <a:srgbClr val="0d84a1"/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5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ftr" idx="26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sldNum" idx="27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A7635451-F98C-4EBD-BE3D-F1C8763CE14F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"/>
          <p:cNvSpPr/>
          <p:nvPr/>
        </p:nvSpPr>
        <p:spPr>
          <a:xfrm>
            <a:off x="0" y="0"/>
            <a:ext cx="1554120" cy="5668920"/>
          </a:xfrm>
          <a:prstGeom prst="rect">
            <a:avLst/>
          </a:prstGeom>
          <a:gradFill rotWithShape="0">
            <a:gsLst>
              <a:gs pos="0">
                <a:srgbClr val="2499be"/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dt" idx="28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ftr" idx="29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sldNum" idx="30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ADF1FC52-35C8-4852-8076-158E96D24846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0" y="0"/>
            <a:ext cx="10077480" cy="5668920"/>
          </a:xfrm>
          <a:prstGeom prst="rect">
            <a:avLst/>
          </a:prstGeom>
          <a:solidFill>
            <a:srgbClr val="0d84a1">
              <a:alpha val="45000"/>
            </a:srgbClr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3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6F3CFEA1-8548-4169-AFAF-DE6E092E4468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2468520" cy="566892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4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5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6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8F1587ED-6FA6-4514-9465-C8F2D52584D3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 rot="16200000">
            <a:off x="3804480" y="-3804840"/>
            <a:ext cx="2468520" cy="1007748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7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8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9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C884157A-0653-4FE8-8AB0-97AEFC5B3E55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943600" y="3475080"/>
            <a:ext cx="4111560" cy="219384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5851440" y="0"/>
            <a:ext cx="2743200" cy="20113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11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12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950231D4-A409-4DE5-A33B-39906F2A7972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9b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0" y="365040"/>
            <a:ext cx="3382920" cy="57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3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14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 idx="15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46472460-E1BF-4AF0-8DA8-E45B4D96A568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"/>
          <p:cNvSpPr/>
          <p:nvPr/>
        </p:nvSpPr>
        <p:spPr>
          <a:xfrm>
            <a:off x="4114800" y="4846680"/>
            <a:ext cx="5962680" cy="824040"/>
          </a:xfrm>
          <a:custGeom>
            <a:avLst/>
            <a:gdLst/>
            <a:ahLst/>
            <a:rect l="l" t="t" r="r" b="b"/>
            <a:pathLst>
              <a:path w="16562" h="2287">
                <a:moveTo>
                  <a:pt x="0" y="2286"/>
                </a:moveTo>
                <a:lnTo>
                  <a:pt x="16561" y="2286"/>
                </a:lnTo>
                <a:cubicBezTo>
                  <a:pt x="16561" y="2286"/>
                  <a:pt x="16561" y="762"/>
                  <a:pt x="16561" y="0"/>
                </a:cubicBezTo>
                <a:cubicBezTo>
                  <a:pt x="11041" y="729"/>
                  <a:pt x="5520" y="1457"/>
                  <a:pt x="0" y="2186"/>
                </a:cubicBezTo>
                <a:cubicBezTo>
                  <a:pt x="0" y="2219"/>
                  <a:pt x="0" y="2286"/>
                  <a:pt x="0" y="2286"/>
                </a:cubicBezTo>
              </a:path>
            </a:pathLst>
          </a:custGeom>
          <a:gradFill rotWithShape="0">
            <a:gsLst>
              <a:gs pos="0">
                <a:srgbClr val="0d84a1"/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250" name=""/>
          <p:cNvSpPr/>
          <p:nvPr/>
        </p:nvSpPr>
        <p:spPr>
          <a:xfrm>
            <a:off x="0" y="0"/>
            <a:ext cx="10077480" cy="1646280"/>
          </a:xfrm>
          <a:custGeom>
            <a:avLst/>
            <a:gdLst/>
            <a:ahLst/>
            <a:rect l="l" t="t" r="r" b="b"/>
            <a:pathLst>
              <a:path w="27992" h="4573">
                <a:moveTo>
                  <a:pt x="27991" y="0"/>
                </a:moveTo>
                <a:cubicBezTo>
                  <a:pt x="18661" y="0"/>
                  <a:pt x="0" y="0"/>
                  <a:pt x="0" y="0"/>
                </a:cubicBezTo>
                <a:cubicBezTo>
                  <a:pt x="0" y="0"/>
                  <a:pt x="0" y="3048"/>
                  <a:pt x="0" y="4572"/>
                </a:cubicBezTo>
                <a:cubicBezTo>
                  <a:pt x="9330" y="3081"/>
                  <a:pt x="18661" y="1591"/>
                  <a:pt x="27991" y="100"/>
                </a:cubicBezTo>
                <a:cubicBezTo>
                  <a:pt x="27991" y="164"/>
                  <a:pt x="27991" y="227"/>
                  <a:pt x="27991" y="291"/>
                </a:cubicBezTo>
                <a:cubicBezTo>
                  <a:pt x="27991" y="301"/>
                  <a:pt x="27991" y="310"/>
                  <a:pt x="27991" y="320"/>
                </a:cubicBezTo>
                <a:lnTo>
                  <a:pt x="27991" y="321"/>
                </a:lnTo>
                <a:lnTo>
                  <a:pt x="27991" y="320"/>
                </a:lnTo>
                <a:cubicBezTo>
                  <a:pt x="27991" y="319"/>
                  <a:pt x="27991" y="318"/>
                  <a:pt x="27991" y="317"/>
                </a:cubicBezTo>
                <a:cubicBezTo>
                  <a:pt x="27991" y="310"/>
                  <a:pt x="27991" y="304"/>
                  <a:pt x="27991" y="297"/>
                </a:cubicBezTo>
                <a:cubicBezTo>
                  <a:pt x="27991" y="198"/>
                  <a:pt x="27991" y="99"/>
                  <a:pt x="27991" y="0"/>
                </a:cubicBezTo>
              </a:path>
            </a:pathLst>
          </a:custGeom>
          <a:gradFill rotWithShape="0">
            <a:gsLst>
              <a:gs pos="0">
                <a:srgbClr val="0d84a1"/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16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 idx="17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 idx="18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C4BC946A-6BC2-4DAB-A019-345F2741C3F4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0" y="365040"/>
            <a:ext cx="3240000" cy="579600"/>
          </a:xfrm>
          <a:prstGeom prst="rect">
            <a:avLst/>
          </a:prstGeom>
          <a:gradFill rotWithShape="0">
            <a:gsLst>
              <a:gs pos="0">
                <a:srgbClr val="2499be"/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9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ftr" idx="20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sldNum" idx="21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25D400C1-7FCC-4694-8974-2B64809FCE14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"/>
          <p:cNvSpPr/>
          <p:nvPr/>
        </p:nvSpPr>
        <p:spPr>
          <a:xfrm>
            <a:off x="8521560" y="0"/>
            <a:ext cx="1554480" cy="5668920"/>
          </a:xfrm>
          <a:prstGeom prst="rect">
            <a:avLst/>
          </a:prstGeom>
          <a:gradFill rotWithShape="0">
            <a:gsLst>
              <a:gs pos="0">
                <a:srgbClr val="2499be"/>
              </a:gs>
              <a:gs pos="100000">
                <a:srgbClr val="2499b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4440" cy="94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Noto Sans"/>
              </a:rPr>
              <a:t>Click to edit the title text format</a:t>
            </a: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2920" y="1326960"/>
            <a:ext cx="9064440" cy="328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pPr marL="343080" indent="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1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Second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2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Third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3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Fourth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4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Fifth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5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Sixth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  <a:p>
            <a:pPr lvl="6" marL="343080" indent="-343080">
              <a:lnSpc>
                <a:spcPct val="113000"/>
              </a:lnSpc>
              <a:spcBef>
                <a:spcPts val="1437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Seventh Outline Level</a:t>
            </a:r>
            <a:endParaRPr b="0" lang="ru-RU" sz="32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dt" idx="22"/>
          </p:nvPr>
        </p:nvSpPr>
        <p:spPr>
          <a:xfrm>
            <a:off x="50292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&lt;date/time&gt;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23"/>
          </p:nvPr>
        </p:nvSpPr>
        <p:spPr>
          <a:xfrm>
            <a:off x="3446280" y="5164200"/>
            <a:ext cx="3190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&lt;footer&gt;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sldNum" idx="24"/>
          </p:nvPr>
        </p:nvSpPr>
        <p:spPr>
          <a:xfrm>
            <a:off x="7224480" y="5164200"/>
            <a:ext cx="2344680" cy="38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pc="-1" strike="noStrike">
                <a:solidFill>
                  <a:srgbClr val="000000"/>
                </a:solidFill>
                <a:latin typeface="Noto Sans"/>
                <a:ea typeface="Cantarell"/>
              </a:defRPr>
            </a:lvl1pPr>
          </a:lstStyle>
          <a:p>
            <a:pPr indent="0" algn="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590A21FE-73CD-4A04-B813-9C105782360E}" type="slidenum">
              <a:rPr b="0" lang="ru-RU" sz="1400" spc="-1" strike="noStrike">
                <a:solidFill>
                  <a:srgbClr val="000000"/>
                </a:solidFill>
                <a:latin typeface="Noto Sans"/>
                <a:ea typeface="Cantarell"/>
              </a:rPr>
              <a:t>&lt;number&gt;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mailto:svet_nov@bk.ru" TargetMode="External"/><Relationship Id="rId3" Type="http://schemas.openxmlformats.org/officeDocument/2006/relationships/hyperlink" Target="https://vk.com/svetlana_coach_moscow" TargetMode="External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539640" y="1440000"/>
            <a:ext cx="890424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19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</a:rPr>
              <a:t>ДИСТАНЦИОННАЯ ДИФФЕРЕНЦИАЛЬНАЯ ДИАГНОСТИКА ВНУТРЕННИХ БОЛЕЗНЕЙ ЧЕЛОВЕКА</a:t>
            </a:r>
            <a:endParaRPr b="0" lang="ru-RU" sz="2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817200" y="3384720"/>
            <a:ext cx="6946920" cy="221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ffffff"/>
                </a:solidFill>
                <a:latin typeface="Noto Sans"/>
              </a:rPr>
              <a:t>Руководитель проекта: </a:t>
            </a:r>
            <a:r>
              <a:rPr b="1" lang="ru-RU" sz="1600" spc="-1" strike="noStrike">
                <a:solidFill>
                  <a:srgbClr val="ffffff"/>
                </a:solidFill>
                <a:latin typeface="Noto Sans"/>
              </a:rPr>
              <a:t>Новицкая Светлана Васильевна, </a:t>
            </a:r>
            <a:r>
              <a:rPr b="0" lang="ru-RU" sz="1600" spc="-1" strike="noStrike">
                <a:solidFill>
                  <a:srgbClr val="ffffff"/>
                </a:solidFill>
                <a:latin typeface="Noto Sans"/>
              </a:rPr>
              <a:t>соучредитель и член Высшего Совета благотворительного фонда «БАЗИС ЖИЗНИ», Индивидуальный предприниматель, бизнес-партнёр ООО «Консалтинговый Центр «БазисЭкспертГрупп»,</a:t>
            </a:r>
            <a:endParaRPr b="0" lang="ru-RU" sz="1600" spc="-1" strike="noStrike">
              <a:solidFill>
                <a:srgbClr val="ffffff"/>
              </a:solidFill>
              <a:latin typeface="Noto Sans"/>
            </a:endParaRPr>
          </a:p>
          <a:p>
            <a:pPr indent="0">
              <a:lnSpc>
                <a:spcPct val="13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ffffff"/>
                </a:solidFill>
                <a:latin typeface="Noto Sans"/>
              </a:rPr>
              <a:t>Российская Федерация, Московская область, город Люберцы</a:t>
            </a:r>
            <a:endParaRPr b="0" lang="ru-RU" sz="1600" spc="-1" strike="noStrike">
              <a:solidFill>
                <a:srgbClr val="ffffff"/>
              </a:solidFill>
              <a:latin typeface="Noto Sans"/>
            </a:endParaRPr>
          </a:p>
          <a:p>
            <a:pPr indent="0">
              <a:lnSpc>
                <a:spcPct val="13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600" spc="-1" strike="noStrike">
              <a:solidFill>
                <a:srgbClr val="ffffff"/>
              </a:solidFill>
              <a:latin typeface="Noto Sans"/>
            </a:endParaRPr>
          </a:p>
          <a:p>
            <a:pPr indent="0">
              <a:lnSpc>
                <a:spcPct val="13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6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63" name=""/>
          <p:cNvSpPr/>
          <p:nvPr/>
        </p:nvSpPr>
        <p:spPr>
          <a:xfrm>
            <a:off x="843120" y="3206880"/>
            <a:ext cx="649260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64" name=""/>
          <p:cNvSpPr/>
          <p:nvPr/>
        </p:nvSpPr>
        <p:spPr>
          <a:xfrm>
            <a:off x="1079640" y="539640"/>
            <a:ext cx="7740360" cy="59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Всероссийский конкурсный отбор проектов </a:t>
            </a: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«Женщины за здоровое общество»</a:t>
            </a: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65" name=""/>
          <p:cNvSpPr/>
          <p:nvPr/>
        </p:nvSpPr>
        <p:spPr>
          <a:xfrm>
            <a:off x="900000" y="2700360"/>
            <a:ext cx="594036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Номинация: «ИИ и цифровые решения для здоровья»</a:t>
            </a: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466" name=""/>
          <p:cNvSpPr/>
          <p:nvPr/>
        </p:nvSpPr>
        <p:spPr>
          <a:xfrm>
            <a:off x="7920000" y="5219640"/>
            <a:ext cx="180036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600" bIns="450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Nimbus Sans"/>
              </a:rPr>
              <a:t>           </a:t>
            </a:r>
            <a:r>
              <a:rPr b="0" lang="ru-RU" sz="1400" spc="-1" strike="noStrike">
                <a:solidFill>
                  <a:srgbClr val="000000"/>
                </a:solidFill>
                <a:latin typeface="Nimbus Sans"/>
              </a:rPr>
              <a:t>2024 год</a:t>
            </a:r>
            <a:endParaRPr b="0" lang="ru-RU" sz="1400" spc="-1" strike="noStrike">
              <a:solidFill>
                <a:srgbClr val="000000"/>
              </a:solidFill>
              <a:latin typeface="Nimbus Sans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(IV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502920" y="1325160"/>
            <a:ext cx="9069480" cy="389412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Разработка кроссплатформенного мультиязычного мобильного приложения для пользователей проекта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(примерный срок реализации этапа –18 мес.)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На этом этапе производится: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набор программистов, специализирующихся на создании мобильных приложений;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создание мобильного приложения;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тестирование готового мобильного приложения;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(V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502920" y="1325520"/>
            <a:ext cx="9069480" cy="371304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Тестирование проекта (в дальнейшем проводится на всех последующих этапах реализации проекта)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(примерный срок реализации этапа –12 мес.)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На этом этапе проводится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тестирование мобильного приложения;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работа по исправлению ошибок, выявленных в процессе тестирования;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тестовый вывод на рынок приложения с полностью готовой к применению отраслью медицины (в дальнейшем медицинские отрасли подключаются к проекту и становятся доступными пользователям сразу, по мере их готовности)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674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(VI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502920" y="1079640"/>
            <a:ext cx="906948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Вывод готового проекта на рынок. Этап коммерциализации проекта.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На этом этапе проводится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Формирование отдела продаж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Набор сотрудников отделов продаж (общего, регионального и международного отделов)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Вывод проекта на рынок (в том числе на международный рынок);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Создание службы технической поддержки пользователей (сопровождение медицинских организаций; техническая поддержка частных пользователей; поддержка пользователей при оплате сервисов приложения);  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Обеспечить выход проекта на международный уровень (одинаково корректная работа проекта в разных странах с учётом особенности доступа к медицинским услугам и пр. необходимым условиям);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Поддержка пользователей готового продукта (сопровождение);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Проведение работ по улучшению готового продукта и его сопровождению.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02920" y="380880"/>
            <a:ext cx="906948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marL="431640" indent="0" algn="ctr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Каналы продвижения готового продукта (мобильного приложения) отделом маркетинга и продаж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502920" y="2123640"/>
            <a:ext cx="9069480" cy="299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1640" indent="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Noto Sans"/>
              </a:rPr>
              <a:t>Размещение готового приложения для скачивания на: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Noto Sans"/>
              </a:rPr>
              <a:t>Отдельный сайт, который будет создан под готовый продукт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Noto Sans"/>
              </a:rPr>
              <a:t>Магазины (площадки) мобильных приложений: RuStore и Google Play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Noto Sans"/>
              </a:rPr>
              <a:t>Группы в соцсетях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Noto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49392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РЕСУРСЫ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471600" y="899640"/>
            <a:ext cx="9069120" cy="431964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Готовое для реализации проекта юридическое лицо и зарегистрированный товарный знак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Специалисты, имеющиеся в команде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Руководитель проекта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программист (администрирование и создание БД, языки програмирования), - опыт с 2006 года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дипломированный медицинский работник с многолетней практической работой (10 лет), в том числе на скорой медицинской помощи 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Юрист (20 лет практического опыта, в том числе в качестве помощника судьи в городском суде МО)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Маркетолог (более 20 лет практического опыта)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Финансист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ТРЕБУЕТСЯ: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Финансирование реализации проекта согласно этапам развития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502920" y="117360"/>
            <a:ext cx="9069480" cy="674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КОМАНДА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502920" y="936720"/>
            <a:ext cx="9180360" cy="446400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Новицкая Светлана Васильевна, 1977 г. рождения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Руководитель, финансист, маркетолог проекта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   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                      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соучредитель и Член Высшего Совета благотворительного фонда «БАЗИС  ЖИЗНИ», индивидуальный предприниматель с 2006 года, член и эксперт (2022 г.)  «Евразийского объединения женщин-лидеров» проживает: Московская область, г. Люберцы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Ключевой участник проекта: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Сорока-Новицкий Виталий Викторович, 1971 года рождения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           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генеральный директор ООО «Консалтинговый Центр «БазисЭкспертГрупп»,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                        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соучредитель и президент благотворительного фонда «БАЗИС ЖИЗНИ»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                         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ответственный за медицинскую часть программы, юрист, программист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95" name="" descr=""/>
          <p:cNvPicPr/>
          <p:nvPr/>
        </p:nvPicPr>
        <p:blipFill>
          <a:blip r:embed="rId2"/>
          <a:stretch/>
        </p:blipFill>
        <p:spPr>
          <a:xfrm>
            <a:off x="720720" y="1044720"/>
            <a:ext cx="1049400" cy="1295280"/>
          </a:xfrm>
          <a:prstGeom prst="rect">
            <a:avLst/>
          </a:prstGeom>
          <a:ln w="0">
            <a:noFill/>
          </a:ln>
        </p:spPr>
      </p:pic>
      <p:pic>
        <p:nvPicPr>
          <p:cNvPr id="496" name="" descr=""/>
          <p:cNvPicPr/>
          <p:nvPr/>
        </p:nvPicPr>
        <p:blipFill>
          <a:blip r:embed="rId3"/>
          <a:stretch/>
        </p:blipFill>
        <p:spPr>
          <a:xfrm>
            <a:off x="720720" y="3635280"/>
            <a:ext cx="1079640" cy="10796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Noto Sans"/>
              </a:rPr>
              <a:t>КАРТОЧКА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502920" y="1325160"/>
            <a:ext cx="9069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1640" indent="0">
              <a:lnSpc>
                <a:spcPct val="11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Noto Sans"/>
              </a:rPr>
              <a:t>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Новицкая Светлана Васильевна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Российская Федерация, 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Московская область,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г. Люберцы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тел.: 8(901) 361-36-21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e-mail: </a:t>
            </a:r>
            <a:r>
              <a:rPr b="1" lang="ru-RU" sz="2000" spc="-1" strike="noStrike" u="sng">
                <a:solidFill>
                  <a:srgbClr val="ccccff"/>
                </a:solidFill>
                <a:uFillTx/>
                <a:latin typeface="Times New Roman"/>
                <a:hlinkClick r:id="rId2"/>
              </a:rPr>
              <a:t>svet_nov@bk.ru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соцсети VK: </a:t>
            </a:r>
            <a:r>
              <a:rPr b="1" lang="ru-RU" sz="2000" spc="-1" strike="noStrike" u="sng">
                <a:solidFill>
                  <a:srgbClr val="ccccff"/>
                </a:solidFill>
                <a:uFillTx/>
                <a:latin typeface="Times New Roman"/>
                <a:hlinkClick r:id="rId3"/>
              </a:rPr>
              <a:t>https://vk.com/svetlana_coach_moscow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Сфера интересов: предпринимательство, коучинг, психология, маркетинг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499" name="" descr=""/>
          <p:cNvPicPr/>
          <p:nvPr/>
        </p:nvPicPr>
        <p:blipFill>
          <a:blip r:embed="rId4"/>
          <a:stretch/>
        </p:blipFill>
        <p:spPr>
          <a:xfrm>
            <a:off x="720720" y="1440000"/>
            <a:ext cx="2184480" cy="27003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493920"/>
          </a:xfrm>
          <a:prstGeom prst="rect">
            <a:avLst/>
          </a:prstGeom>
          <a:noFill/>
          <a:ln w="0">
            <a:noFill/>
          </a:ln>
        </p:spPr>
        <p:txBody>
          <a:bodyPr lIns="0" rIns="0" tIns="230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600" spc="-1" strike="noStrike">
                <a:solidFill>
                  <a:srgbClr val="ffffff"/>
                </a:solidFill>
                <a:latin typeface="Times New Roman"/>
              </a:rPr>
              <a:t>КАРТОЧКА ПРОЕКТА (продолжение)</a:t>
            </a:r>
            <a:endParaRPr b="0" lang="ru-RU" sz="26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502920" y="893880"/>
            <a:ext cx="9069480" cy="4505040"/>
          </a:xfrm>
          <a:prstGeom prst="rect">
            <a:avLst/>
          </a:prstGeom>
          <a:noFill/>
          <a:ln w="0">
            <a:noFill/>
          </a:ln>
        </p:spPr>
        <p:txBody>
          <a:bodyPr lIns="0" rIns="0" tIns="14400" bIns="0" anchor="t">
            <a:normAutofit fontScale="75000"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Наименование проекта: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«Дистанционная дифференциальная диагностика внутренних болезней человека» с использованием искусственного интелекта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Целевая аудитория: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Люди, которым необходима быстрая диагностика болезненного состояния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Суть проекта: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Кроссплатформенное мультиязычное (международное) мобильное приложение, которое осуществляет взаимодействие с пользователем, посредством искусственного интелекта, без сбора и обработки персональных данных, проводя, при помощи специальных алгоритмов, дифференциацию его болезненного состояния и выставляя предварительный диагноз, который может быть уточнен пользователем у врача.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Зрелость проекта: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Активная стадия реализации.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Результаты проекта: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Обеспечение доступа людей к диагностике любого своего болезненного состояния не зависимо от местонахождения пользователя, при условии наличия доступа к сети Интернет ( в дальнейшем сделать приложение автономным).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Минимизация ошибок при постановке диагнозов и своевременное назначение правильного лечения по внутренним болезням.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Выйти на доход в один триллион рублей в год при среднем чеке 100 рублей за доступ к сервисам приложения (месячная подписка)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095280" y="2113920"/>
            <a:ext cx="3884760" cy="151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1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44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503" name=""/>
          <p:cNvSpPr/>
          <p:nvPr/>
        </p:nvSpPr>
        <p:spPr>
          <a:xfrm>
            <a:off x="2340000" y="3216240"/>
            <a:ext cx="5219640" cy="18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  <p:pic>
        <p:nvPicPr>
          <p:cNvPr id="504" name="" descr=""/>
          <p:cNvPicPr/>
          <p:nvPr/>
        </p:nvPicPr>
        <p:blipFill>
          <a:blip r:embed="rId2"/>
          <a:stretch/>
        </p:blipFill>
        <p:spPr>
          <a:xfrm>
            <a:off x="2739960" y="731880"/>
            <a:ext cx="4676760" cy="3479760"/>
          </a:xfrm>
          <a:prstGeom prst="rect">
            <a:avLst/>
          </a:prstGeom>
          <a:ln w="0">
            <a:noFill/>
          </a:ln>
        </p:spPr>
      </p:pic>
      <p:sp>
        <p:nvSpPr>
          <p:cNvPr id="505" name=""/>
          <p:cNvSpPr/>
          <p:nvPr/>
        </p:nvSpPr>
        <p:spPr>
          <a:xfrm>
            <a:off x="612720" y="4464000"/>
            <a:ext cx="8999640" cy="3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</a:rPr>
              <a:t>БЫСТРЫЙ ДОСТУП К ДИАГНОСТИКЕ ПРИ ПЛОХОМ САМОЧУВСТВИИ</a:t>
            </a:r>
            <a:endParaRPr b="0" lang="ru-RU" sz="2000" spc="-1" strike="noStrike">
              <a:solidFill>
                <a:srgbClr val="000000"/>
              </a:solidFill>
              <a:latin typeface="Nimbus Sans"/>
            </a:endParaRPr>
          </a:p>
        </p:txBody>
      </p:sp>
      <p:sp>
        <p:nvSpPr>
          <p:cNvPr id="506" name=""/>
          <p:cNvSpPr/>
          <p:nvPr/>
        </p:nvSpPr>
        <p:spPr>
          <a:xfrm>
            <a:off x="1619280" y="179280"/>
            <a:ext cx="68403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                                  </a:t>
            </a: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МЕДИЦИНА БУДУЩЕГО</a:t>
            </a:r>
            <a:endParaRPr b="0" lang="ru-RU" sz="1800" spc="-1" strike="noStrike">
              <a:solidFill>
                <a:srgbClr val="000000"/>
              </a:solidFill>
              <a:latin typeface="Nimbus Sans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Проблематизация. Актуализация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502920" y="1186920"/>
            <a:ext cx="9069480" cy="414036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Мы решаем проблему: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Предоставляем возможность для людей не имеющих возможность обратиться за врачебной помощью, через мобильное приложение быстро и своевременно получить предварительный диагноз по всем видам внутренних болезней.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Актуальность проекта: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Миллионы людей ищут информацию в сети Интернет о различных заболеваниях, пытаясь диагностировать своё плохое самочувствие перед обращением к врачу, что подтверждается миллионами просмотров и подписчиков специализированных каналов в социальных сетях, которые ведут врачи.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Миссия проекта. Цель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502920" y="1325520"/>
            <a:ext cx="9069480" cy="371304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Миссия проекта 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Обеспечить своевременную и быструю предварительную диагностику любого внутреннего заболевания человека, людям по разным причинам не обращающимся к врачу на ранних стадиях заболевания (удаленное местонахождение от врача).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Цель проекта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Снизить неблагоприятные последствия, связанные с поздней и ошибочной самодиагностикой внутренних болезней людьми.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Минимизировать, а в дальнейшем полностью исключить, ошибочную диагностику внутренних болезней человека.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ЦЕЛЕВАЯ АУДИТОРИЯ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502920" y="1325160"/>
            <a:ext cx="9069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rmAutofit/>
          </a:bodyPr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imbus Sans"/>
              </a:rPr>
              <a:t>Любой человек, с плохим самочувствием, который не имеет возможности для своевременного обращения к врачу за диагностикой и, ищущий информацию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сети Интернет, с целью самодиагностики своего заболевания.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Nimbus Sans"/>
              </a:rPr>
              <a:t>Профессиональное врачебное сообщество,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использующее наше приложение в качестве помощи при постановке достоверного диагноза.  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Стадия проекта. Зрелость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502920" y="1325160"/>
            <a:ext cx="9069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Проект находится в переходной стадии от «Инициативной» к «Активной»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Хорошо продуманная идея, включающая все этапы реализации, в том числе, коммерциализации проекта. 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Nimbus Sans"/>
              </a:rPr>
              <a:t>Под проект есть юридичекое лицо ООО «Консалтинговый Центр «БазисЭкспертГрупп» ИНН 5027297076, ОГРН 1215000057800,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 нужными ОКВЭД  и зарегистрирован торговый знак: «SNoV»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®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Определены технические ресурсы для реализации проекта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Создана общая архитектура проекта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Создана архитектура базы данных (БД) проекта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Times New Roman"/>
              </a:rPr>
              <a:t>ЦЕЛИ И ЗАДАЧИ ПРОЕКТА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650520" y="1212480"/>
            <a:ext cx="9069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 fontScale="91000"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Создать кроссплатформенное международное (мультиязычное) мобильное приложение по дистанционной дифференциальной диагностике внутренних болезеней человека. 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Вывод готового продукта на рынок через 5, 5 лет.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Монетизация продукта (доступ к сервисам приложения по подписке).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Поддержка пользователей мобильного приложения.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Поддержание и развитие готового продукта (приложение).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Создание версии продукта для профессионального врачебного сообщества.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02920" y="225000"/>
            <a:ext cx="9069480" cy="8542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(I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502920" y="1260000"/>
            <a:ext cx="9069480" cy="41403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Создание архитектуры и проектирование базы данных (БД)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(примерный срок реализации этапа 18 - 24 месяцев)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 этом этапе: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создание общей архитектуры проекта  (реализовано!);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создание архитектуры базы данных  (реализовано!);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создание основной базы данных проекта  (в процессе реализации);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подготовка к выводу проекта на международный уровень (одновременно с основной разработкой БД), а именно: создание необходимого количества баз данных (для выхода на международный рынок, обеспечив мультиязычность): английский, арабский, французский, немецкий, итальянский, испанский, китайский, индийский (хинди) и др. языки.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Этап проекта реализуется с привлечением профессиональных программистов (до 4 -х человек) также необходимо привлечение бухгалтера (аутсорсинг).</a:t>
            </a: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4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(II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502920" y="1325160"/>
            <a:ext cx="9069480" cy="389412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Создание систем администрирования и представления проекта (CMS проекта)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(примерный срок реализации этапа от 8 мес. до 12 мес.)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На этом этапе нужно: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создать CMS проекта (систем администрирования и представления проекта) на языке программирования Java;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произвести дополнительный набор программистов (3 - 5 человек), - сроки неопределенны, так как зависят от профессионализма и опыта претендентов;</a:t>
            </a: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6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694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Times New Roman"/>
              </a:rPr>
              <a:t>Этапы реализации проекта (III этап)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502920" y="1171080"/>
            <a:ext cx="9069480" cy="4048200"/>
          </a:xfrm>
          <a:prstGeom prst="rect">
            <a:avLst/>
          </a:prstGeom>
          <a:noFill/>
          <a:ln w="0">
            <a:noFill/>
          </a:ln>
        </p:spPr>
        <p:txBody>
          <a:bodyPr lIns="0" rIns="0" tIns="17640" bIns="0" anchor="t">
            <a:normAutofit/>
          </a:bodyPr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Заполнение баз данных (БД) проекта.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(примерный срок реализации этапа – от 12 - 18 мес. )</a:t>
            </a:r>
            <a:endParaRPr b="0" lang="ru-RU" sz="20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На этом этапе нужно: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внесение сведений (информации) в базы данных;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-32364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произвести набор сотрудников для заполнения баз данных (для сокращения времени до выхода готового продукта на рынок, необходимо набрать от 50 человек). </a:t>
            </a: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  <a:p>
            <a:pPr marL="431640" indent="0">
              <a:lnSpc>
                <a:spcPct val="93000"/>
              </a:lnSpc>
              <a:spcBef>
                <a:spcPts val="14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1800" spc="-1" strike="noStrike">
              <a:solidFill>
                <a:srgbClr val="000000"/>
              </a:solidFill>
              <a:latin typeface="Noto Sans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Application>sFree_Office_for_Docs_and_PDF/7.4.2.3$Windows_X86_64 LibreOffice_project/382eef1f22670f7f4118c8c2dd222ec7ad009daf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2024-07-20T11:41:59Z</dcterms:created>
  <dc:creator/>
  <dc:description>Презентация медицинского проекта  с использованием искусственного интеллекта по Дистанционной дифференциальной диагностике внутренних болезней человека для Всероссийского конкурсного отбора "Женщины за здоровое общество"</dc:description>
  <dc:language>ru-RU</dc:language>
  <cp:lastModifiedBy/>
  <dcterms:modified xsi:type="dcterms:W3CDTF">2024-07-20T19:13:31Z</dcterms:modified>
  <cp:revision>78</cp:revision>
  <dc:subject/>
  <dc:title>Презентация медицинского проекта  с использованием искусственного интеллекта по Дистанционной дифференциальной диагностике внутренних болезней человека</dc:title>
</cp:coreProperties>
</file>