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82" r:id="rId3"/>
    <p:sldId id="265" r:id="rId4"/>
    <p:sldId id="271" r:id="rId5"/>
    <p:sldId id="267" r:id="rId6"/>
    <p:sldId id="257" r:id="rId7"/>
    <p:sldId id="266" r:id="rId8"/>
    <p:sldId id="268" r:id="rId9"/>
    <p:sldId id="258" r:id="rId10"/>
    <p:sldId id="269" r:id="rId11"/>
    <p:sldId id="270" r:id="rId12"/>
    <p:sldId id="259" r:id="rId13"/>
    <p:sldId id="272" r:id="rId14"/>
    <p:sldId id="273" r:id="rId15"/>
    <p:sldId id="275" r:id="rId16"/>
    <p:sldId id="276" r:id="rId17"/>
    <p:sldId id="277" r:id="rId18"/>
    <p:sldId id="278" r:id="rId19"/>
    <p:sldId id="279" r:id="rId20"/>
    <p:sldId id="260" r:id="rId21"/>
    <p:sldId id="280" r:id="rId22"/>
    <p:sldId id="261" r:id="rId23"/>
    <p:sldId id="262" r:id="rId24"/>
    <p:sldId id="264" r:id="rId25"/>
    <p:sldId id="283" r:id="rId26"/>
    <p:sldId id="281" r:id="rId27"/>
  </p:sldIdLst>
  <p:sldSz cx="9144000" cy="6858000" type="screen4x3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71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1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7566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804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8040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030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58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170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23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08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223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08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85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79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9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37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81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7" Type="http://schemas.openxmlformats.org/officeDocument/2006/relationships/image" Target="../media/image52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g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82880"/>
            <a:ext cx="7556862" cy="195942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ПРОсемейный</a:t>
            </a:r>
            <a:r>
              <a:rPr lang="ru-RU" dirty="0" smtClean="0"/>
              <a:t> </a:t>
            </a:r>
            <a:r>
              <a:rPr dirty="0" err="1" smtClean="0"/>
              <a:t>Проект</a:t>
            </a:r>
            <a:r>
              <a:rPr dirty="0" smtClean="0"/>
              <a:t> </a:t>
            </a:r>
            <a:r>
              <a:rPr lang="ru-RU" dirty="0" smtClean="0"/>
              <a:t>             </a:t>
            </a:r>
            <a:r>
              <a:rPr dirty="0" smtClean="0"/>
              <a:t>«</a:t>
            </a:r>
            <a:r>
              <a:rPr sz="6700" b="1" dirty="0" err="1">
                <a:solidFill>
                  <a:schemeClr val="accent6">
                    <a:lumMod val="75000"/>
                  </a:schemeClr>
                </a:solidFill>
              </a:rPr>
              <a:t>Бусинка</a:t>
            </a:r>
            <a:r>
              <a:rPr dirty="0"/>
              <a:t>»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45920"/>
            <a:ext cx="6701246" cy="5120640"/>
          </a:xfrm>
        </p:spPr>
        <p:txBody>
          <a:bodyPr>
            <a:normAutofit fontScale="92500" lnSpcReduction="10000"/>
          </a:bodyPr>
          <a:lstStyle/>
          <a:p>
            <a:endParaRPr lang="ru-RU" sz="4500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45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sz="4500" b="1" dirty="0" err="1" smtClean="0">
                <a:solidFill>
                  <a:schemeClr val="accent5">
                    <a:lumMod val="75000"/>
                  </a:schemeClr>
                </a:solidFill>
              </a:rPr>
              <a:t>Школа</a:t>
            </a:r>
            <a:r>
              <a:rPr sz="45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sz="4500" b="1" dirty="0" err="1">
                <a:solidFill>
                  <a:schemeClr val="accent5">
                    <a:lumMod val="75000"/>
                  </a:schemeClr>
                </a:solidFill>
              </a:rPr>
              <a:t>счастливого</a:t>
            </a:r>
            <a:r>
              <a:rPr sz="45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sz="4500" b="1" dirty="0" err="1" smtClean="0">
                <a:solidFill>
                  <a:schemeClr val="accent5">
                    <a:lumMod val="75000"/>
                  </a:schemeClr>
                </a:solidFill>
              </a:rPr>
              <a:t>родительства</a:t>
            </a:r>
            <a:r>
              <a:rPr lang="ru-RU" sz="4500" b="1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r>
              <a:rPr sz="45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sz="45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45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l"/>
            <a:r>
              <a:rPr lang="ru-RU" dirty="0" smtClean="0"/>
              <a:t>Автор проекта: акушерка </a:t>
            </a:r>
            <a:r>
              <a:rPr lang="ru-RU" dirty="0" err="1" smtClean="0"/>
              <a:t>Выросткевич</a:t>
            </a:r>
            <a:r>
              <a:rPr lang="ru-RU" dirty="0" smtClean="0"/>
              <a:t> Маргарита Николаевна.</a:t>
            </a:r>
          </a:p>
          <a:p>
            <a:pPr algn="l"/>
            <a:r>
              <a:rPr lang="ru-RU" dirty="0" smtClean="0"/>
              <a:t>Проект создан для реализации в Школе материнства Женской консультации поликлиники 71 </a:t>
            </a:r>
            <a:r>
              <a:rPr dirty="0" err="1" smtClean="0"/>
              <a:t>Колпинского</a:t>
            </a:r>
            <a:r>
              <a:rPr dirty="0" smtClean="0"/>
              <a:t> </a:t>
            </a:r>
            <a:r>
              <a:rPr dirty="0" err="1"/>
              <a:t>района</a:t>
            </a:r>
            <a:r>
              <a:rPr dirty="0"/>
              <a:t> </a:t>
            </a:r>
            <a:r>
              <a:rPr dirty="0" err="1" smtClean="0"/>
              <a:t>Санкт-Петербурга</a:t>
            </a:r>
            <a:r>
              <a:rPr lang="ru-RU" dirty="0" smtClean="0"/>
              <a:t>.</a:t>
            </a:r>
            <a:endParaRPr dirty="0"/>
          </a:p>
        </p:txBody>
      </p:sp>
      <p:sp>
        <p:nvSpPr>
          <p:cNvPr id="4" name="AutoShape 2" descr="blob:https://web.telegram.org/57c20f9f-202c-4c8f-814f-dec3297d9b2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09" y="15875"/>
            <a:ext cx="4163971" cy="312297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24" y="3317631"/>
            <a:ext cx="4525108" cy="33938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680" y="87924"/>
            <a:ext cx="4138245" cy="31036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800" y="3317631"/>
            <a:ext cx="3204797" cy="347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83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40" y="130175"/>
            <a:ext cx="4503941" cy="337795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916" y="3657599"/>
            <a:ext cx="4135314" cy="31014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40" y="3657599"/>
            <a:ext cx="4111787" cy="30838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122" y="394921"/>
            <a:ext cx="4026878" cy="302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84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3. </a:t>
            </a:r>
            <a:r>
              <a:rPr lang="ru-RU" dirty="0" smtClean="0"/>
              <a:t>достижения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36470"/>
            <a:ext cx="8373291" cy="5603964"/>
          </a:xfrm>
        </p:spPr>
        <p:txBody>
          <a:bodyPr>
            <a:normAutofit fontScale="25000" lnSpcReduction="20000"/>
          </a:bodyPr>
          <a:lstStyle/>
          <a:p>
            <a:r>
              <a:rPr sz="3400" dirty="0"/>
              <a:t>1. </a:t>
            </a:r>
            <a:r>
              <a:rPr lang="ru-RU" sz="3400" dirty="0" smtClean="0"/>
              <a:t>проведено три масштабных</a:t>
            </a:r>
            <a:r>
              <a:rPr sz="3400" dirty="0" smtClean="0"/>
              <a:t> </a:t>
            </a:r>
            <a:r>
              <a:rPr sz="3400" dirty="0" err="1" smtClean="0"/>
              <a:t>праздничны</a:t>
            </a:r>
            <a:r>
              <a:rPr lang="ru-RU" sz="3400" dirty="0" smtClean="0"/>
              <a:t>х</a:t>
            </a:r>
            <a:r>
              <a:rPr sz="3400" dirty="0" smtClean="0"/>
              <a:t> </a:t>
            </a:r>
            <a:r>
              <a:rPr sz="3400" dirty="0" err="1" smtClean="0"/>
              <a:t>мероприяти</a:t>
            </a:r>
            <a:r>
              <a:rPr lang="ru-RU" sz="3400" dirty="0" smtClean="0"/>
              <a:t>я</a:t>
            </a:r>
            <a:r>
              <a:rPr lang="en-US" sz="3400" dirty="0" smtClean="0"/>
              <a:t> </a:t>
            </a:r>
            <a:r>
              <a:rPr lang="ru-RU" sz="3400" dirty="0" smtClean="0"/>
              <a:t>для будущих родителей:</a:t>
            </a:r>
            <a:r>
              <a:rPr sz="3400" dirty="0" smtClean="0"/>
              <a:t> </a:t>
            </a:r>
            <a:r>
              <a:rPr sz="3400" dirty="0"/>
              <a:t>в «</a:t>
            </a:r>
            <a:r>
              <a:rPr sz="3400" dirty="0" err="1"/>
              <a:t>Колпинце</a:t>
            </a:r>
            <a:r>
              <a:rPr sz="3400" dirty="0"/>
              <a:t>», «</a:t>
            </a:r>
            <a:r>
              <a:rPr sz="3400" dirty="0" err="1"/>
              <a:t>Подвиге</a:t>
            </a:r>
            <a:r>
              <a:rPr sz="3400" dirty="0"/>
              <a:t>» и </a:t>
            </a:r>
            <a:r>
              <a:rPr lang="ru-RU" sz="3400" dirty="0" smtClean="0"/>
              <a:t>детской </a:t>
            </a:r>
            <a:r>
              <a:rPr sz="3400" dirty="0" err="1" smtClean="0"/>
              <a:t>библиотеке</a:t>
            </a:r>
            <a:r>
              <a:rPr lang="ru-RU" sz="3400" dirty="0" smtClean="0"/>
              <a:t>, охвачено 300 будущих мам и пап.</a:t>
            </a:r>
            <a:endParaRPr sz="3400" dirty="0"/>
          </a:p>
          <a:p>
            <a:r>
              <a:rPr sz="3400" dirty="0"/>
              <a:t>2</a:t>
            </a:r>
            <a:r>
              <a:rPr sz="3400" dirty="0" smtClean="0"/>
              <a:t>.</a:t>
            </a:r>
            <a:r>
              <a:rPr lang="ru-RU" sz="3400" dirty="0" smtClean="0"/>
              <a:t> Еженедельно проходит</a:t>
            </a:r>
            <a:r>
              <a:rPr sz="3400" dirty="0" smtClean="0"/>
              <a:t> </a:t>
            </a:r>
            <a:r>
              <a:rPr sz="3400" dirty="0" err="1"/>
              <a:t>Фитнес</a:t>
            </a:r>
            <a:r>
              <a:rPr sz="3400" dirty="0"/>
              <a:t> </a:t>
            </a:r>
            <a:r>
              <a:rPr sz="3400" dirty="0" err="1"/>
              <a:t>для</a:t>
            </a:r>
            <a:r>
              <a:rPr sz="3400" dirty="0"/>
              <a:t> </a:t>
            </a:r>
            <a:r>
              <a:rPr sz="3400" dirty="0" err="1"/>
              <a:t>беременных</a:t>
            </a:r>
            <a:r>
              <a:rPr sz="3400" dirty="0"/>
              <a:t> и </a:t>
            </a:r>
            <a:r>
              <a:rPr sz="3400" dirty="0" err="1" smtClean="0"/>
              <a:t>мам</a:t>
            </a:r>
            <a:r>
              <a:rPr lang="ru-RU" sz="3400" dirty="0" smtClean="0"/>
              <a:t> с бусинками </a:t>
            </a:r>
            <a:r>
              <a:rPr sz="3400" dirty="0" smtClean="0"/>
              <a:t>(</a:t>
            </a:r>
            <a:r>
              <a:rPr lang="ru-RU" sz="3400" dirty="0" smtClean="0"/>
              <a:t> ПМК </a:t>
            </a:r>
            <a:r>
              <a:rPr sz="3400" dirty="0" smtClean="0"/>
              <a:t>«</a:t>
            </a:r>
            <a:r>
              <a:rPr sz="3400" dirty="0" err="1" smtClean="0"/>
              <a:t>Ровесник</a:t>
            </a:r>
            <a:r>
              <a:rPr sz="3400" dirty="0"/>
              <a:t>»)</a:t>
            </a:r>
          </a:p>
          <a:p>
            <a:r>
              <a:rPr sz="3400" dirty="0"/>
              <a:t>3. </a:t>
            </a:r>
            <a:r>
              <a:rPr sz="3400" dirty="0" err="1"/>
              <a:t>Выручай-комната</a:t>
            </a:r>
            <a:r>
              <a:rPr sz="3400" dirty="0"/>
              <a:t> </a:t>
            </a:r>
            <a:r>
              <a:rPr sz="3400" dirty="0" err="1"/>
              <a:t>для</a:t>
            </a:r>
            <a:r>
              <a:rPr sz="3400" dirty="0"/>
              <a:t> </a:t>
            </a:r>
            <a:r>
              <a:rPr sz="3400" dirty="0" err="1"/>
              <a:t>мам</a:t>
            </a:r>
            <a:r>
              <a:rPr sz="3400" dirty="0"/>
              <a:t> с </a:t>
            </a:r>
            <a:r>
              <a:rPr sz="3400" dirty="0" err="1" smtClean="0"/>
              <a:t>детьми</a:t>
            </a:r>
            <a:r>
              <a:rPr lang="ru-RU" sz="3400" dirty="0" smtClean="0"/>
              <a:t> (ПМК «Юность»)</a:t>
            </a:r>
            <a:endParaRPr sz="3400" dirty="0"/>
          </a:p>
          <a:p>
            <a:r>
              <a:rPr lang="ru-RU" sz="3400" dirty="0" smtClean="0"/>
              <a:t>4</a:t>
            </a:r>
            <a:r>
              <a:rPr sz="3400" dirty="0" smtClean="0"/>
              <a:t>. </a:t>
            </a:r>
            <a:r>
              <a:rPr sz="3400" dirty="0" err="1" smtClean="0"/>
              <a:t>Онлайн-поддержка</a:t>
            </a:r>
            <a:r>
              <a:rPr lang="ru-RU" sz="3400" dirty="0" smtClean="0"/>
              <a:t> – еженедельный выпуск коротких онлайн роликов от акушерки школы материнства: по уходу за младенцем ,по подготовке к родам, </a:t>
            </a:r>
            <a:r>
              <a:rPr sz="3400" dirty="0" smtClean="0"/>
              <a:t> </a:t>
            </a:r>
            <a:r>
              <a:rPr sz="3400" dirty="0" err="1"/>
              <a:t>по</a:t>
            </a:r>
            <a:r>
              <a:rPr sz="3400" dirty="0"/>
              <a:t> </a:t>
            </a:r>
            <a:r>
              <a:rPr sz="3400" dirty="0" smtClean="0"/>
              <a:t>ГВ</a:t>
            </a:r>
            <a:r>
              <a:rPr lang="ru-RU" sz="3400" dirty="0" smtClean="0"/>
              <a:t>. Ролики доступны к просмотру круглосуточно и для неограниченного круга лиц.</a:t>
            </a:r>
            <a:endParaRPr sz="3400" dirty="0"/>
          </a:p>
          <a:p>
            <a:r>
              <a:rPr lang="ru-RU" sz="3400" dirty="0" smtClean="0"/>
              <a:t>5</a:t>
            </a:r>
            <a:r>
              <a:rPr sz="3400" dirty="0" smtClean="0"/>
              <a:t>. </a:t>
            </a:r>
            <a:r>
              <a:rPr lang="ru-RU" sz="3400" dirty="0" smtClean="0"/>
              <a:t>проведено 9 занятий </a:t>
            </a:r>
            <a:r>
              <a:rPr sz="3400" dirty="0" err="1" smtClean="0"/>
              <a:t>для</a:t>
            </a:r>
            <a:r>
              <a:rPr lang="ru-RU" sz="3400" dirty="0" smtClean="0"/>
              <a:t> </a:t>
            </a:r>
            <a:r>
              <a:rPr lang="ru-RU" sz="3400" dirty="0" smtClean="0"/>
              <a:t>семейных </a:t>
            </a:r>
            <a:r>
              <a:rPr sz="3400" dirty="0" smtClean="0"/>
              <a:t> </a:t>
            </a:r>
            <a:r>
              <a:rPr sz="3400" dirty="0" err="1"/>
              <a:t>пар</a:t>
            </a:r>
            <a:r>
              <a:rPr sz="3400" dirty="0"/>
              <a:t>, </a:t>
            </a:r>
            <a:r>
              <a:rPr sz="3400" dirty="0" err="1"/>
              <a:t>планирующих</a:t>
            </a:r>
            <a:r>
              <a:rPr sz="3400" dirty="0"/>
              <a:t> </a:t>
            </a:r>
            <a:r>
              <a:rPr sz="3400" dirty="0" err="1"/>
              <a:t>совместные</a:t>
            </a:r>
            <a:r>
              <a:rPr sz="3400" dirty="0"/>
              <a:t> </a:t>
            </a:r>
            <a:r>
              <a:rPr lang="ru-RU" sz="3400" dirty="0" smtClean="0"/>
              <a:t>партнерские </a:t>
            </a:r>
            <a:r>
              <a:rPr sz="3400" dirty="0" err="1" smtClean="0"/>
              <a:t>роды</a:t>
            </a:r>
            <a:r>
              <a:rPr lang="ru-RU" sz="3400" dirty="0" smtClean="0"/>
              <a:t>., охвачено 90 семейных пар.</a:t>
            </a:r>
            <a:endParaRPr sz="3400" dirty="0"/>
          </a:p>
          <a:p>
            <a:r>
              <a:rPr lang="ru-RU" sz="3400" dirty="0" smtClean="0"/>
              <a:t>6</a:t>
            </a:r>
            <a:r>
              <a:rPr sz="3400" dirty="0" smtClean="0"/>
              <a:t>. </a:t>
            </a:r>
            <a:r>
              <a:rPr lang="ru-RU" sz="3400" dirty="0" smtClean="0"/>
              <a:t>на экскурсии по роддому акушерка школы материнства проводит </a:t>
            </a:r>
            <a:r>
              <a:rPr sz="3400" dirty="0" err="1" smtClean="0"/>
              <a:t>Мастер-классы</a:t>
            </a:r>
            <a:r>
              <a:rPr sz="3400" dirty="0" smtClean="0"/>
              <a:t> </a:t>
            </a:r>
            <a:r>
              <a:rPr sz="3400" dirty="0" err="1"/>
              <a:t>по</a:t>
            </a:r>
            <a:r>
              <a:rPr sz="3400" dirty="0"/>
              <a:t> ГВ в </a:t>
            </a:r>
            <a:r>
              <a:rPr sz="3400" dirty="0" err="1" smtClean="0"/>
              <a:t>роддоме</a:t>
            </a:r>
            <a:r>
              <a:rPr lang="ru-RU" sz="3400" dirty="0" smtClean="0"/>
              <a:t> г. Колпино</a:t>
            </a:r>
            <a:endParaRPr sz="3400" dirty="0"/>
          </a:p>
          <a:p>
            <a:r>
              <a:rPr lang="ru-RU" sz="3400" dirty="0" smtClean="0"/>
              <a:t>7</a:t>
            </a:r>
            <a:r>
              <a:rPr sz="3400" dirty="0" smtClean="0"/>
              <a:t>.</a:t>
            </a:r>
            <a:r>
              <a:rPr lang="ru-RU" sz="3400" dirty="0" smtClean="0"/>
              <a:t> По запросам женщин школу материнства ЖК с лекциями посетили специалисты роддома г Колпино: врач родильного отделения, заведующая родильным отделением, врач </a:t>
            </a:r>
            <a:r>
              <a:rPr lang="ru-RU" sz="3400" dirty="0" err="1" smtClean="0"/>
              <a:t>анестезилог</a:t>
            </a:r>
            <a:r>
              <a:rPr lang="ru-RU" sz="3400" dirty="0" smtClean="0"/>
              <a:t>. </a:t>
            </a:r>
            <a:endParaRPr sz="3400" dirty="0"/>
          </a:p>
          <a:p>
            <a:r>
              <a:rPr lang="ru-RU" sz="3400" dirty="0" smtClean="0"/>
              <a:t>8</a:t>
            </a:r>
            <a:r>
              <a:rPr sz="3400" dirty="0" smtClean="0"/>
              <a:t>. </a:t>
            </a:r>
            <a:r>
              <a:rPr lang="ru-RU" sz="3400" dirty="0" smtClean="0"/>
              <a:t>один раз в неделю психолог ЖК проводит </a:t>
            </a:r>
            <a:r>
              <a:rPr sz="3400" dirty="0" err="1" smtClean="0"/>
              <a:t>Групповые</a:t>
            </a:r>
            <a:r>
              <a:rPr sz="3400" dirty="0" smtClean="0"/>
              <a:t> </a:t>
            </a:r>
            <a:r>
              <a:rPr sz="3400" dirty="0" err="1"/>
              <a:t>дыхательные</a:t>
            </a:r>
            <a:r>
              <a:rPr sz="3400" dirty="0"/>
              <a:t> </a:t>
            </a:r>
            <a:r>
              <a:rPr sz="3400" dirty="0" err="1" smtClean="0"/>
              <a:t>практики</a:t>
            </a:r>
            <a:r>
              <a:rPr lang="ru-RU" sz="3400" dirty="0" smtClean="0"/>
              <a:t> по отработке диафрагмального дыхания на аппарате БОС АММЛТЕЯ</a:t>
            </a:r>
          </a:p>
          <a:p>
            <a:r>
              <a:rPr lang="ru-RU" sz="3400" dirty="0" smtClean="0"/>
              <a:t>9. Работа школы молодой мамы – 1 раз в месяц специалисты проекта «Бусинка» работают с молодыми мамами на живых встречах в детской поликлинике 51 на </a:t>
            </a:r>
            <a:r>
              <a:rPr lang="ru-RU" sz="3400" dirty="0" err="1" smtClean="0"/>
              <a:t>ул</a:t>
            </a:r>
            <a:r>
              <a:rPr lang="ru-RU" sz="3400" dirty="0" smtClean="0"/>
              <a:t> Московская.</a:t>
            </a:r>
          </a:p>
          <a:p>
            <a:r>
              <a:rPr lang="ru-RU" sz="3400" dirty="0" smtClean="0"/>
              <a:t>10. Проведен показ фильма «Выбор» в КДЦ «Подвиг» для 300 студентов</a:t>
            </a:r>
          </a:p>
          <a:p>
            <a:r>
              <a:rPr lang="ru-RU" sz="3400" dirty="0" smtClean="0"/>
              <a:t>11. Проведены интерактивные мероприятия по репродуктивному здоровью молодежи для студентов трех групп в Ижорском Колледже (охвачено 75 студентов). </a:t>
            </a:r>
          </a:p>
          <a:p>
            <a:r>
              <a:rPr lang="ru-RU" sz="3400" dirty="0" smtClean="0"/>
              <a:t>12. Проведена лекция со студентами Академии промышленных технологий по репродуктивному здоровью </a:t>
            </a:r>
            <a:r>
              <a:rPr lang="ru-RU" sz="3400" dirty="0" err="1" smtClean="0"/>
              <a:t>врачем</a:t>
            </a:r>
            <a:r>
              <a:rPr lang="ru-RU" sz="3400" dirty="0" smtClean="0"/>
              <a:t> из роддома на </a:t>
            </a:r>
            <a:r>
              <a:rPr lang="ru-RU" sz="3400" dirty="0" err="1" smtClean="0"/>
              <a:t>Фурштадтской</a:t>
            </a:r>
            <a:r>
              <a:rPr lang="ru-RU" sz="3400" dirty="0" smtClean="0"/>
              <a:t> и акушеркой ЖК (120 студентов охвачено)</a:t>
            </a:r>
          </a:p>
          <a:p>
            <a:r>
              <a:rPr lang="ru-RU" sz="3400" dirty="0" smtClean="0"/>
              <a:t>13. проведено крупное праздничное мероприятие в честь дня отца: забег ползунков (участвовало 15 малышей) и веселые старты « курс молодого отца»- участвовало 11 пап.</a:t>
            </a:r>
          </a:p>
          <a:p>
            <a:r>
              <a:rPr lang="ru-RU" sz="3400" dirty="0" smtClean="0"/>
              <a:t>14. запущен проект «Открытка добра» от акушерки Маргариты </a:t>
            </a:r>
            <a:r>
              <a:rPr lang="ru-RU" sz="3400" dirty="0" err="1" smtClean="0"/>
              <a:t>Выросткевич</a:t>
            </a:r>
            <a:r>
              <a:rPr lang="ru-RU" sz="3400" dirty="0" smtClean="0"/>
              <a:t> (мамы пишут благодарности для сотрудников здравоохранения, тем, кто был рядом с ними  все 9 </a:t>
            </a:r>
            <a:r>
              <a:rPr lang="ru-RU" sz="3400" dirty="0" err="1" smtClean="0"/>
              <a:t>мес</a:t>
            </a:r>
            <a:r>
              <a:rPr lang="ru-RU" sz="3400" dirty="0" smtClean="0"/>
              <a:t> ожидания чуда). Проект уже запущен в Молодежном клубе Ровесник, в детской поликлинике 51, женской консультации поликлиники №</a:t>
            </a:r>
            <a:r>
              <a:rPr lang="ru-RU" sz="3400" dirty="0" smtClean="0"/>
              <a:t>71, роддоме, </a:t>
            </a:r>
            <a:r>
              <a:rPr lang="ru-RU" sz="3400" dirty="0" err="1" smtClean="0"/>
              <a:t>Александро-невской</a:t>
            </a:r>
            <a:r>
              <a:rPr lang="ru-RU" sz="3400" dirty="0" smtClean="0"/>
              <a:t> Лавре.</a:t>
            </a:r>
            <a:endParaRPr lang="ru-RU" sz="3400" dirty="0" smtClean="0"/>
          </a:p>
          <a:p>
            <a:r>
              <a:rPr lang="ru-RU" sz="3600" dirty="0" smtClean="0"/>
              <a:t>15  Проведено </a:t>
            </a:r>
            <a:r>
              <a:rPr lang="ru-RU" sz="3600" dirty="0"/>
              <a:t>мероприятие для женщин серебряного возраста (220 человек) в КДЦ «Ижорский</a:t>
            </a:r>
            <a:r>
              <a:rPr lang="ru-RU" sz="3600" dirty="0" smtClean="0"/>
              <a:t>»</a:t>
            </a:r>
          </a:p>
          <a:p>
            <a:r>
              <a:rPr lang="ru-RU" sz="3600" dirty="0" smtClean="0"/>
              <a:t>16. Начала работу школа грудного вскармливания- бесплатные консультации по ГВ для молодых родителей и беременных.</a:t>
            </a:r>
          </a:p>
          <a:p>
            <a:r>
              <a:rPr lang="ru-RU" sz="3600" dirty="0" smtClean="0"/>
              <a:t>17. организовано выездное мероприятие для молодежи. 40 студенток посетили роддом 10, прослушали лекцию о сохранении репродуктивного здоровья</a:t>
            </a:r>
            <a:endParaRPr lang="ru-RU" sz="3600" dirty="0"/>
          </a:p>
          <a:p>
            <a:endParaRPr lang="ru-RU" sz="3400" dirty="0" smtClean="0"/>
          </a:p>
          <a:p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16" y="120161"/>
            <a:ext cx="3847937" cy="332642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015" y="120161"/>
            <a:ext cx="4596712" cy="34583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077" y="3675734"/>
            <a:ext cx="4243020" cy="31822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69" y="3516922"/>
            <a:ext cx="3560883" cy="334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76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45" y="15875"/>
            <a:ext cx="2833687" cy="377825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678" y="15875"/>
            <a:ext cx="3114963" cy="43551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27" y="3987477"/>
            <a:ext cx="3627748" cy="24175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845" y="4511849"/>
            <a:ext cx="1464833" cy="19531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748" y="506858"/>
            <a:ext cx="3393830" cy="570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823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280" y="635158"/>
            <a:ext cx="4373720" cy="62228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17" y="88978"/>
            <a:ext cx="4289341" cy="6066694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6731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94" y="15875"/>
            <a:ext cx="3460586" cy="259544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361" y="3407018"/>
            <a:ext cx="4396153" cy="32971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61" y="2785041"/>
            <a:ext cx="2939319" cy="39190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477" y="15875"/>
            <a:ext cx="445770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779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24" y="0"/>
            <a:ext cx="6591300" cy="297123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79" y="3220325"/>
            <a:ext cx="4173416" cy="31300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340" y="3220325"/>
            <a:ext cx="4270322" cy="320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298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70" y="84992"/>
            <a:ext cx="4142154" cy="31066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346" y="3114675"/>
            <a:ext cx="4862146" cy="36466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449" y="84991"/>
            <a:ext cx="3952143" cy="29641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96" y="3449699"/>
            <a:ext cx="3747233" cy="281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520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81" y="187569"/>
            <a:ext cx="2311558" cy="308207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030" y="3252450"/>
            <a:ext cx="2675975" cy="35679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87" y="3547266"/>
            <a:ext cx="2233752" cy="29783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109" y="122482"/>
            <a:ext cx="2791558" cy="37220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842" y="3698631"/>
            <a:ext cx="2303584" cy="30714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496" y="39877"/>
            <a:ext cx="2315044" cy="308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115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706430" cy="2287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Знакомство с проектом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823" y="1204546"/>
            <a:ext cx="8554915" cy="5477608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Уважаемые коллеги, представляю вашему вниманию </a:t>
            </a:r>
            <a:r>
              <a:rPr lang="ru-RU" dirty="0" smtClean="0"/>
              <a:t>проект </a:t>
            </a:r>
            <a:r>
              <a:rPr lang="ru-RU" dirty="0"/>
              <a:t>«Бусинка», созданный на базе школы материнства женской консультации поликлиники №71 </a:t>
            </a:r>
            <a:r>
              <a:rPr lang="ru-RU" dirty="0" err="1"/>
              <a:t>Колпинского</a:t>
            </a:r>
            <a:r>
              <a:rPr lang="ru-RU" dirty="0"/>
              <a:t> района. </a:t>
            </a:r>
            <a:endParaRPr lang="ru-RU" dirty="0" smtClean="0"/>
          </a:p>
          <a:p>
            <a:r>
              <a:rPr lang="ru-RU" dirty="0" smtClean="0"/>
              <a:t>Проект </a:t>
            </a:r>
            <a:r>
              <a:rPr lang="ru-RU" dirty="0"/>
              <a:t>объединяет в единую систему поддержки будущих родителей, молодых мам, отцов и молодежь репродуктивного возраста. </a:t>
            </a:r>
            <a:endParaRPr lang="ru-RU" dirty="0" smtClean="0"/>
          </a:p>
          <a:p>
            <a:r>
              <a:rPr lang="ru-RU" dirty="0" smtClean="0"/>
              <a:t>Над </a:t>
            </a:r>
            <a:r>
              <a:rPr lang="ru-RU" dirty="0"/>
              <a:t>проектом совместно работают: педиатрическая служба детской поликлиники №51, родильный дом </a:t>
            </a:r>
            <a:r>
              <a:rPr lang="ru-RU" dirty="0" err="1"/>
              <a:t>Колпинского</a:t>
            </a:r>
            <a:r>
              <a:rPr lang="ru-RU" dirty="0"/>
              <a:t> района, учреждения культуры и молодежной политики, образовательные организации, а также благотворительные фонды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Почему проект </a:t>
            </a:r>
            <a:r>
              <a:rPr lang="ru-RU" dirty="0" smtClean="0"/>
              <a:t>важен. </a:t>
            </a:r>
            <a:r>
              <a:rPr lang="ru-RU" dirty="0"/>
              <a:t>Сегодня в нашем городе, как и во всей стране, остро стоит вопрос поддержки семьи, сохранения репродуктивного здоровья молодежи и повышения рождаемости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«Бусинка» отвечает этим запросам, создавая непрерывную систему сопровождения человека от планирования семьи — до рождения ребенка и первых лет </a:t>
            </a:r>
            <a:r>
              <a:rPr lang="ru-RU" dirty="0" err="1"/>
              <a:t>родительства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Проект </a:t>
            </a:r>
            <a:r>
              <a:rPr lang="ru-RU" dirty="0"/>
              <a:t>уже доказал свою эффективность: </a:t>
            </a:r>
            <a:endParaRPr lang="ru-RU" dirty="0" smtClean="0"/>
          </a:p>
          <a:p>
            <a:r>
              <a:rPr lang="ru-RU" dirty="0" smtClean="0"/>
              <a:t>формирует </a:t>
            </a:r>
            <a:r>
              <a:rPr lang="ru-RU" dirty="0"/>
              <a:t>ответственное </a:t>
            </a:r>
            <a:r>
              <a:rPr lang="ru-RU" dirty="0" err="1"/>
              <a:t>родительство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снижает уровень тревожности и депрессивных состояний у будущих мам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снижает количество проблем с грудным вскармливанием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укрепляет взаимодействие медицинских служб района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создает позитивный имидж здравоохранения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оказывает профилактическое влияние на молодежь, снижая риск абортов и проблем с репродуктивным здоровьем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Важно подчеркнуть, что «Бусинка» — это не отдельная школа, а единая социально-медицинская экосистема, формирующая традиционные семейные ценности и поддерживающая родителей на каждом этапе. </a:t>
            </a:r>
            <a:endParaRPr lang="ru-RU" dirty="0" smtClean="0"/>
          </a:p>
          <a:p>
            <a:r>
              <a:rPr lang="ru-RU" dirty="0" smtClean="0"/>
              <a:t>Что </a:t>
            </a:r>
            <a:r>
              <a:rPr lang="ru-RU" dirty="0"/>
              <a:t>уже </a:t>
            </a:r>
            <a:r>
              <a:rPr lang="ru-RU" dirty="0" smtClean="0"/>
              <a:t>сделано. </a:t>
            </a:r>
            <a:r>
              <a:rPr lang="ru-RU" dirty="0"/>
              <a:t>Проект активно развивается и показывает высокие результаты: еженедельные занятия в школе материнства; школа отцовства; регулярные экскурсии в </a:t>
            </a:r>
            <a:r>
              <a:rPr lang="ru-RU" dirty="0" smtClean="0"/>
              <a:t>роддом Колпино; </a:t>
            </a:r>
            <a:r>
              <a:rPr lang="ru-RU" dirty="0"/>
              <a:t>лекции педиатров, психологов, акушерок, специалистов различных областей; фитнес для беременных и молодых мам; работа клуба «Бусинка» и «Выручай-комнаты» для мам с детьми; онлайн-поддержка в формате постоянных обучающих видеороликов; крупные районные мероприятия ко Дню матери, Дню семьи, Дню отца, Дню беременных, Дню защиты детей; системная работа с молодежью в колледжах — лекции, выездные экскурсии, встречи с врачами.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сегодняшний день проект охватывает сотни семей и сотни студентов образовательных учреждений района. </a:t>
            </a:r>
            <a:endParaRPr lang="ru-RU" dirty="0" smtClean="0"/>
          </a:p>
          <a:p>
            <a:r>
              <a:rPr lang="ru-RU" dirty="0" smtClean="0"/>
              <a:t>Какие </a:t>
            </a:r>
            <a:r>
              <a:rPr lang="ru-RU" dirty="0"/>
              <a:t>задачи стоят перед проектом сегодня Чтобы расширить деятельность, усилить охват и обеспечить безопасность и качество работы с населением, нам необходима поддержка администрации города.</a:t>
            </a:r>
          </a:p>
        </p:txBody>
      </p:sp>
    </p:spTree>
    <p:extLst>
      <p:ext uri="{BB962C8B-B14F-4D97-AF65-F5344CB8AC3E}">
        <p14:creationId xmlns:p14="http://schemas.microsoft.com/office/powerpoint/2010/main" val="2595621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105508"/>
            <a:ext cx="6589199" cy="1799492"/>
          </a:xfrm>
        </p:spPr>
        <p:txBody>
          <a:bodyPr/>
          <a:lstStyle/>
          <a:p>
            <a:r>
              <a:rPr dirty="0"/>
              <a:t>4. </a:t>
            </a:r>
            <a:r>
              <a:rPr dirty="0" err="1"/>
              <a:t>Проекты</a:t>
            </a:r>
            <a:r>
              <a:rPr dirty="0"/>
              <a:t> в </a:t>
            </a:r>
            <a:r>
              <a:rPr dirty="0" err="1"/>
              <a:t>разработке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193" y="685800"/>
            <a:ext cx="8308730" cy="6295291"/>
          </a:xfrm>
        </p:spPr>
        <p:txBody>
          <a:bodyPr>
            <a:normAutofit fontScale="47500" lnSpcReduction="20000"/>
          </a:bodyPr>
          <a:lstStyle/>
          <a:p>
            <a:r>
              <a:rPr sz="3700" dirty="0" err="1"/>
              <a:t>Работа</a:t>
            </a:r>
            <a:r>
              <a:rPr sz="3700" dirty="0"/>
              <a:t> с </a:t>
            </a:r>
            <a:r>
              <a:rPr sz="3700" dirty="0" err="1" smtClean="0"/>
              <a:t>молодёжью</a:t>
            </a:r>
            <a:r>
              <a:rPr lang="ru-RU" sz="3700" dirty="0" smtClean="0"/>
              <a:t> репродуктивного возраста, лекции в Колледжах города о сохранении репродуктивного здоровья, экскурсии в роддом, встречи с врачами, психологом.</a:t>
            </a:r>
            <a:endParaRPr sz="3700" dirty="0"/>
          </a:p>
          <a:p>
            <a:r>
              <a:rPr lang="ru-RU" sz="3700" dirty="0" smtClean="0"/>
              <a:t>Запланированы три </a:t>
            </a:r>
            <a:r>
              <a:rPr lang="ru-RU" sz="3700" dirty="0" smtClean="0"/>
              <a:t>экскурсии студентов в Роддом на </a:t>
            </a:r>
            <a:r>
              <a:rPr lang="ru-RU" sz="3700" dirty="0" err="1" smtClean="0"/>
              <a:t>Фурштадтской</a:t>
            </a:r>
            <a:r>
              <a:rPr lang="ru-RU" sz="3700" dirty="0" smtClean="0"/>
              <a:t> </a:t>
            </a:r>
            <a:r>
              <a:rPr lang="ru-RU" sz="3700" dirty="0" smtClean="0"/>
              <a:t>и роддом 10</a:t>
            </a:r>
          </a:p>
          <a:p>
            <a:r>
              <a:rPr lang="ru-RU" sz="3700" dirty="0" smtClean="0"/>
              <a:t>19 </a:t>
            </a:r>
            <a:r>
              <a:rPr lang="ru-RU" sz="3700" dirty="0" smtClean="0"/>
              <a:t>марта масштабный Фестиваль для </a:t>
            </a:r>
            <a:r>
              <a:rPr lang="ru-RU" sz="3700" dirty="0" smtClean="0"/>
              <a:t>женщин элегантного возраста, </a:t>
            </a:r>
            <a:r>
              <a:rPr lang="ru-RU" sz="3700" dirty="0" smtClean="0"/>
              <a:t>приуроченный к 8 марта</a:t>
            </a:r>
          </a:p>
          <a:p>
            <a:r>
              <a:rPr lang="ru-RU" sz="3700" dirty="0" smtClean="0"/>
              <a:t>7 </a:t>
            </a:r>
            <a:r>
              <a:rPr lang="ru-RU" sz="3700" dirty="0"/>
              <a:t>апреля масштабный Фестиваль </a:t>
            </a:r>
            <a:r>
              <a:rPr lang="ru-RU" sz="3700" dirty="0" smtClean="0"/>
              <a:t>«День беременных» для </a:t>
            </a:r>
            <a:r>
              <a:rPr lang="ru-RU" sz="3700" dirty="0"/>
              <a:t>будущих </a:t>
            </a:r>
            <a:r>
              <a:rPr lang="ru-RU" sz="3700" dirty="0" smtClean="0"/>
              <a:t>мам</a:t>
            </a:r>
          </a:p>
          <a:p>
            <a:r>
              <a:rPr lang="ru-RU" sz="3700" dirty="0" smtClean="0"/>
              <a:t>7 </a:t>
            </a:r>
            <a:r>
              <a:rPr lang="ru-RU" sz="3700" dirty="0"/>
              <a:t>июля масштабный Фестиваль для будущих мам, приуроченный </a:t>
            </a:r>
            <a:r>
              <a:rPr lang="ru-RU" sz="3700" dirty="0" smtClean="0"/>
              <a:t>ко дню семьи</a:t>
            </a:r>
          </a:p>
          <a:p>
            <a:r>
              <a:rPr lang="ru-RU" sz="3700" dirty="0" smtClean="0"/>
              <a:t>7 октября </a:t>
            </a:r>
            <a:r>
              <a:rPr lang="ru-RU" sz="4000" dirty="0"/>
              <a:t>масштабный </a:t>
            </a:r>
            <a:r>
              <a:rPr lang="ru-RU" sz="4000" dirty="0" smtClean="0"/>
              <a:t>Фестиваль «День беременных» </a:t>
            </a:r>
            <a:r>
              <a:rPr lang="ru-RU" sz="4000" dirty="0"/>
              <a:t>для будущих </a:t>
            </a:r>
            <a:r>
              <a:rPr lang="ru-RU" sz="4000" dirty="0" smtClean="0"/>
              <a:t>мам</a:t>
            </a:r>
          </a:p>
          <a:p>
            <a:r>
              <a:rPr lang="ru-RU" sz="4000" dirty="0" smtClean="0"/>
              <a:t>17 октября в честь дня отца «Ползунковый забег» и спортивный конкурс «курс молодого отца»</a:t>
            </a:r>
          </a:p>
          <a:p>
            <a:r>
              <a:rPr lang="ru-RU" sz="4000" dirty="0" smtClean="0"/>
              <a:t>25 </a:t>
            </a:r>
            <a:r>
              <a:rPr lang="ru-RU" sz="4000" dirty="0" smtClean="0"/>
              <a:t>ноября масштабный </a:t>
            </a:r>
            <a:r>
              <a:rPr lang="ru-RU" sz="4000" dirty="0"/>
              <a:t>Фестиваль для будущих мам, приуроченный к </a:t>
            </a:r>
            <a:r>
              <a:rPr lang="ru-RU" sz="4000" dirty="0" smtClean="0"/>
              <a:t>дню матери</a:t>
            </a:r>
          </a:p>
          <a:p>
            <a:r>
              <a:rPr lang="ru-RU" sz="4000" dirty="0" smtClean="0"/>
              <a:t>Еженедельные встречи с беременными и молодыми мамами «за чашкой чая» в семейном клубе «Бусинка» в МОП « Патриот»</a:t>
            </a:r>
          </a:p>
          <a:p>
            <a:r>
              <a:rPr lang="ru-RU" sz="4000" dirty="0" smtClean="0"/>
              <a:t>Занятия с молодыми мамами и детьми в семейном клубе «Бусинка» в МОП «Патриот»</a:t>
            </a:r>
          </a:p>
          <a:p>
            <a:endParaRPr lang="ru-RU" sz="4000" dirty="0" smtClean="0"/>
          </a:p>
          <a:p>
            <a:endParaRPr lang="ru-RU" sz="4000" dirty="0"/>
          </a:p>
          <a:p>
            <a:endParaRPr lang="ru-RU" sz="3700" dirty="0" smtClean="0"/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Планы 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7639" y="1274885"/>
            <a:ext cx="7491046" cy="5433646"/>
          </a:xfrm>
        </p:spPr>
        <p:txBody>
          <a:bodyPr>
            <a:normAutofit/>
          </a:bodyPr>
          <a:lstStyle/>
          <a:p>
            <a:r>
              <a:rPr lang="ru-RU" dirty="0" smtClean="0"/>
              <a:t>В связи с тем, что молодыми мамами все чаще становятся женщины старше 35 летнего возраста необходимо решить вопрос о бесплатных занятиях в ПМК «Ровесник» и ПМК «Юность» на занятиях фитнесом для беременных и молодых мам, на занятиях в рамках работы «Выручай комнаты».</a:t>
            </a:r>
          </a:p>
          <a:p>
            <a:r>
              <a:rPr lang="ru-RU" dirty="0" smtClean="0"/>
              <a:t>На данный момент бесплатные занятия в указанных центрах проводятся только для молодежи до 35 лет.</a:t>
            </a:r>
          </a:p>
          <a:p>
            <a:r>
              <a:rPr lang="ru-RU" dirty="0" smtClean="0"/>
              <a:t>Для оздоровления и поддержания здоровья будущих мам важно согласовать бесплатные занятия в бассейне с инструктором. (на данный момент занятия проходят на платной основе в Водно-досуговом центре «</a:t>
            </a:r>
            <a:r>
              <a:rPr lang="ru-RU" dirty="0" err="1" smtClean="0"/>
              <a:t>Ижорец</a:t>
            </a:r>
            <a:r>
              <a:rPr lang="ru-RU" dirty="0" smtClean="0"/>
              <a:t>»).</a:t>
            </a:r>
          </a:p>
          <a:p>
            <a:r>
              <a:rPr lang="ru-RU" dirty="0" smtClean="0"/>
              <a:t> Сделать </a:t>
            </a:r>
            <a:r>
              <a:rPr lang="ru-RU" dirty="0" smtClean="0"/>
              <a:t>экскурсии в роддом для молодежи регулярными. 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92919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149469"/>
            <a:ext cx="6589199" cy="1755531"/>
          </a:xfrm>
        </p:spPr>
        <p:txBody>
          <a:bodyPr/>
          <a:lstStyle/>
          <a:p>
            <a:r>
              <a:rPr dirty="0"/>
              <a:t>5. </a:t>
            </a:r>
            <a:r>
              <a:rPr dirty="0" err="1"/>
              <a:t>Ожидаемые</a:t>
            </a:r>
            <a:r>
              <a:rPr dirty="0"/>
              <a:t> </a:t>
            </a:r>
            <a:r>
              <a:rPr dirty="0" err="1"/>
              <a:t>результаты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6064"/>
            <a:ext cx="8686800" cy="5701936"/>
          </a:xfrm>
        </p:spPr>
        <p:txBody>
          <a:bodyPr>
            <a:normAutofit/>
          </a:bodyPr>
          <a:lstStyle/>
          <a:p>
            <a:r>
              <a:rPr dirty="0"/>
              <a:t>• </a:t>
            </a:r>
            <a:r>
              <a:rPr dirty="0" err="1"/>
              <a:t>Повышение</a:t>
            </a:r>
            <a:r>
              <a:rPr dirty="0"/>
              <a:t> </a:t>
            </a:r>
            <a:r>
              <a:rPr dirty="0" err="1"/>
              <a:t>информированности</a:t>
            </a:r>
            <a:r>
              <a:rPr dirty="0"/>
              <a:t> </a:t>
            </a:r>
            <a:r>
              <a:rPr dirty="0" err="1"/>
              <a:t>родителей</a:t>
            </a:r>
            <a:endParaRPr dirty="0"/>
          </a:p>
          <a:p>
            <a:r>
              <a:rPr dirty="0"/>
              <a:t>• </a:t>
            </a:r>
            <a:r>
              <a:rPr dirty="0" err="1"/>
              <a:t>Формирование</a:t>
            </a:r>
            <a:r>
              <a:rPr dirty="0"/>
              <a:t> </a:t>
            </a:r>
            <a:r>
              <a:rPr dirty="0" err="1"/>
              <a:t>ответственного</a:t>
            </a:r>
            <a:r>
              <a:rPr dirty="0"/>
              <a:t> </a:t>
            </a:r>
            <a:r>
              <a:rPr dirty="0" err="1"/>
              <a:t>родительства</a:t>
            </a:r>
            <a:endParaRPr dirty="0"/>
          </a:p>
          <a:p>
            <a:r>
              <a:rPr dirty="0"/>
              <a:t>• </a:t>
            </a:r>
            <a:r>
              <a:rPr dirty="0" err="1"/>
              <a:t>Снижение</a:t>
            </a:r>
            <a:r>
              <a:rPr dirty="0"/>
              <a:t> </a:t>
            </a:r>
            <a:r>
              <a:rPr dirty="0" err="1"/>
              <a:t>числа</a:t>
            </a:r>
            <a:r>
              <a:rPr dirty="0"/>
              <a:t> </a:t>
            </a:r>
            <a:r>
              <a:rPr dirty="0" err="1"/>
              <a:t>проблем</a:t>
            </a:r>
            <a:r>
              <a:rPr dirty="0"/>
              <a:t> с </a:t>
            </a:r>
            <a:r>
              <a:rPr dirty="0" err="1"/>
              <a:t>грудным</a:t>
            </a:r>
            <a:r>
              <a:rPr dirty="0"/>
              <a:t> </a:t>
            </a:r>
            <a:r>
              <a:rPr dirty="0" err="1"/>
              <a:t>вскармливанием</a:t>
            </a:r>
            <a:endParaRPr dirty="0"/>
          </a:p>
          <a:p>
            <a:r>
              <a:rPr dirty="0"/>
              <a:t>• </a:t>
            </a:r>
            <a:r>
              <a:rPr dirty="0" err="1"/>
              <a:t>Улучшение</a:t>
            </a:r>
            <a:r>
              <a:rPr dirty="0"/>
              <a:t> </a:t>
            </a:r>
            <a:r>
              <a:rPr dirty="0" err="1"/>
              <a:t>взаимодействия</a:t>
            </a:r>
            <a:r>
              <a:rPr dirty="0"/>
              <a:t> </a:t>
            </a:r>
            <a:r>
              <a:rPr dirty="0" err="1"/>
              <a:t>между</a:t>
            </a:r>
            <a:r>
              <a:rPr dirty="0"/>
              <a:t> </a:t>
            </a:r>
            <a:r>
              <a:rPr dirty="0" err="1"/>
              <a:t>медицинскими</a:t>
            </a:r>
            <a:r>
              <a:rPr dirty="0"/>
              <a:t> </a:t>
            </a:r>
            <a:r>
              <a:rPr dirty="0" err="1"/>
              <a:t>службами</a:t>
            </a:r>
            <a:endParaRPr dirty="0"/>
          </a:p>
          <a:p>
            <a:r>
              <a:rPr dirty="0"/>
              <a:t>• </a:t>
            </a:r>
            <a:r>
              <a:rPr dirty="0" err="1"/>
              <a:t>Создание</a:t>
            </a:r>
            <a:r>
              <a:rPr dirty="0"/>
              <a:t> </a:t>
            </a:r>
            <a:r>
              <a:rPr dirty="0" err="1"/>
              <a:t>центра</a:t>
            </a:r>
            <a:r>
              <a:rPr dirty="0"/>
              <a:t> </a:t>
            </a:r>
            <a:r>
              <a:rPr dirty="0" err="1"/>
              <a:t>притяжения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молодых</a:t>
            </a:r>
            <a:r>
              <a:rPr dirty="0"/>
              <a:t> </a:t>
            </a:r>
            <a:r>
              <a:rPr dirty="0" err="1" smtClean="0"/>
              <a:t>семей</a:t>
            </a:r>
            <a:endParaRPr lang="ru-RU" dirty="0" smtClean="0"/>
          </a:p>
          <a:p>
            <a:r>
              <a:rPr lang="ru-RU" dirty="0" smtClean="0"/>
              <a:t>Повышение рождаемости</a:t>
            </a:r>
          </a:p>
          <a:p>
            <a:r>
              <a:rPr lang="ru-RU" dirty="0" smtClean="0"/>
              <a:t>Уменьшение проблем с репродуктивным здоровьем у молодежи.</a:t>
            </a:r>
          </a:p>
          <a:p>
            <a:r>
              <a:rPr lang="ru-RU" dirty="0" smtClean="0"/>
              <a:t>Снижение количества абортов за счет выбора в пользу рождения ребенка.</a:t>
            </a:r>
          </a:p>
          <a:p>
            <a:r>
              <a:rPr lang="ru-RU" dirty="0" smtClean="0"/>
              <a:t>Укрепление института семьи через традиционные семейные ценности.</a:t>
            </a: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6. Почему проект важен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• </a:t>
            </a:r>
            <a:r>
              <a:rPr dirty="0" err="1"/>
              <a:t>Синергия</a:t>
            </a:r>
            <a:r>
              <a:rPr dirty="0"/>
              <a:t> </a:t>
            </a:r>
            <a:r>
              <a:rPr dirty="0" err="1"/>
              <a:t>трёх</a:t>
            </a:r>
            <a:r>
              <a:rPr dirty="0"/>
              <a:t> </a:t>
            </a:r>
            <a:r>
              <a:rPr dirty="0" err="1"/>
              <a:t>медучреждений</a:t>
            </a:r>
            <a:r>
              <a:rPr dirty="0"/>
              <a:t> </a:t>
            </a:r>
            <a:r>
              <a:rPr lang="ru-RU" dirty="0" smtClean="0"/>
              <a:t>(женская консультация, роддом и детская поликлиника) </a:t>
            </a:r>
            <a:r>
              <a:rPr dirty="0" smtClean="0"/>
              <a:t>в </a:t>
            </a:r>
            <a:r>
              <a:rPr dirty="0" err="1"/>
              <a:t>одном</a:t>
            </a:r>
            <a:r>
              <a:rPr dirty="0"/>
              <a:t> </a:t>
            </a:r>
            <a:r>
              <a:rPr dirty="0" err="1"/>
              <a:t>проекте</a:t>
            </a:r>
            <a:endParaRPr dirty="0"/>
          </a:p>
          <a:p>
            <a:r>
              <a:rPr dirty="0"/>
              <a:t>• </a:t>
            </a:r>
            <a:r>
              <a:rPr dirty="0" err="1"/>
              <a:t>Работа</a:t>
            </a:r>
            <a:r>
              <a:rPr dirty="0"/>
              <a:t> с </a:t>
            </a:r>
            <a:r>
              <a:rPr lang="ru-RU" dirty="0" smtClean="0"/>
              <a:t>будущими родителями, с молодыми мамами, детьми и отцами,</a:t>
            </a:r>
            <a:r>
              <a:rPr dirty="0" smtClean="0"/>
              <a:t> </a:t>
            </a:r>
            <a:r>
              <a:rPr lang="ru-RU" dirty="0" smtClean="0"/>
              <a:t>с </a:t>
            </a:r>
            <a:r>
              <a:rPr dirty="0" err="1" smtClean="0"/>
              <a:t>молодёжью</a:t>
            </a:r>
            <a:r>
              <a:rPr lang="ru-RU" dirty="0" smtClean="0"/>
              <a:t>, с женщинами старшего возраста.</a:t>
            </a:r>
            <a:endParaRPr dirty="0"/>
          </a:p>
          <a:p>
            <a:r>
              <a:rPr dirty="0"/>
              <a:t>• </a:t>
            </a:r>
            <a:r>
              <a:rPr dirty="0" err="1"/>
              <a:t>Формирование</a:t>
            </a:r>
            <a:r>
              <a:rPr dirty="0"/>
              <a:t> </a:t>
            </a:r>
            <a:r>
              <a:rPr dirty="0" err="1"/>
              <a:t>позитивного</a:t>
            </a:r>
            <a:r>
              <a:rPr dirty="0"/>
              <a:t> </a:t>
            </a:r>
            <a:r>
              <a:rPr dirty="0" err="1"/>
              <a:t>имиджа</a:t>
            </a:r>
            <a:r>
              <a:rPr dirty="0"/>
              <a:t> </a:t>
            </a:r>
            <a:r>
              <a:rPr dirty="0" err="1"/>
              <a:t>здравоохранения</a:t>
            </a:r>
            <a:r>
              <a:rPr dirty="0"/>
              <a:t> </a:t>
            </a:r>
            <a:r>
              <a:rPr dirty="0" err="1"/>
              <a:t>района</a:t>
            </a:r>
            <a:endParaRPr dirty="0"/>
          </a:p>
          <a:p>
            <a:r>
              <a:rPr dirty="0"/>
              <a:t>• </a:t>
            </a:r>
            <a:r>
              <a:rPr dirty="0" err="1"/>
              <a:t>Социальная</a:t>
            </a:r>
            <a:r>
              <a:rPr dirty="0"/>
              <a:t> </a:t>
            </a:r>
            <a:r>
              <a:rPr dirty="0" err="1"/>
              <a:t>профилактика</a:t>
            </a:r>
            <a:r>
              <a:rPr dirty="0"/>
              <a:t> — </a:t>
            </a:r>
            <a:r>
              <a:rPr dirty="0" err="1"/>
              <a:t>аборты</a:t>
            </a:r>
            <a:r>
              <a:rPr dirty="0"/>
              <a:t>, </a:t>
            </a:r>
            <a:r>
              <a:rPr dirty="0" err="1"/>
              <a:t>депрессия</a:t>
            </a:r>
            <a:r>
              <a:rPr dirty="0"/>
              <a:t>, </a:t>
            </a:r>
            <a:r>
              <a:rPr dirty="0" err="1"/>
              <a:t>семейные</a:t>
            </a:r>
            <a:r>
              <a:rPr dirty="0"/>
              <a:t> </a:t>
            </a:r>
            <a:r>
              <a:rPr dirty="0" err="1"/>
              <a:t>конфликты</a:t>
            </a: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Нам есть чем гордиться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515" y="1274885"/>
            <a:ext cx="7751885" cy="4636337"/>
          </a:xfrm>
        </p:spPr>
        <p:txBody>
          <a:bodyPr>
            <a:noAutofit/>
          </a:bodyPr>
          <a:lstStyle/>
          <a:p>
            <a:r>
              <a:rPr sz="1400" dirty="0"/>
              <a:t>«</a:t>
            </a:r>
            <a:r>
              <a:rPr sz="1400" dirty="0" err="1"/>
              <a:t>Бусинка</a:t>
            </a:r>
            <a:r>
              <a:rPr sz="1400" dirty="0"/>
              <a:t>» — </a:t>
            </a:r>
            <a:r>
              <a:rPr sz="1400" dirty="0" err="1"/>
              <a:t>это</a:t>
            </a:r>
            <a:r>
              <a:rPr sz="1400" dirty="0"/>
              <a:t> </a:t>
            </a:r>
            <a:r>
              <a:rPr sz="1400" dirty="0" err="1"/>
              <a:t>не</a:t>
            </a:r>
            <a:r>
              <a:rPr sz="1400" dirty="0"/>
              <a:t> </a:t>
            </a:r>
            <a:r>
              <a:rPr sz="1400" dirty="0" err="1"/>
              <a:t>просто</a:t>
            </a:r>
            <a:r>
              <a:rPr sz="1400" dirty="0"/>
              <a:t> </a:t>
            </a:r>
            <a:r>
              <a:rPr sz="1400" dirty="0" err="1"/>
              <a:t>школа</a:t>
            </a:r>
            <a:r>
              <a:rPr sz="1400" dirty="0"/>
              <a:t>, а </a:t>
            </a:r>
            <a:r>
              <a:rPr sz="1400" dirty="0" err="1"/>
              <a:t>единая</a:t>
            </a:r>
            <a:r>
              <a:rPr sz="1400" dirty="0"/>
              <a:t> </a:t>
            </a:r>
            <a:r>
              <a:rPr sz="1400" dirty="0" err="1"/>
              <a:t>система</a:t>
            </a:r>
            <a:r>
              <a:rPr sz="1400" dirty="0"/>
              <a:t> </a:t>
            </a:r>
            <a:r>
              <a:rPr sz="1400" dirty="0" err="1" smtClean="0"/>
              <a:t>сопровождения</a:t>
            </a:r>
            <a:r>
              <a:rPr lang="ru-RU" sz="1400" dirty="0" smtClean="0"/>
              <a:t> подрастающего поколения </a:t>
            </a:r>
            <a:r>
              <a:rPr lang="ru-RU" sz="1400" dirty="0" smtClean="0"/>
              <a:t>от планирования создания семьи, поддержки в период ожидания появления ребенка, и </a:t>
            </a:r>
            <a:r>
              <a:rPr lang="ru-RU" sz="1400" dirty="0" smtClean="0"/>
              <a:t>дальнейшей помощи  и поддержки </a:t>
            </a:r>
            <a:r>
              <a:rPr lang="ru-RU" sz="1400" dirty="0" smtClean="0"/>
              <a:t>семей с маленькими детьми</a:t>
            </a:r>
            <a:r>
              <a:rPr sz="1400" dirty="0" smtClean="0"/>
              <a:t>.</a:t>
            </a:r>
            <a:endParaRPr sz="1400" dirty="0"/>
          </a:p>
          <a:p>
            <a:r>
              <a:rPr sz="1400" dirty="0" err="1"/>
              <a:t>Помогаем</a:t>
            </a:r>
            <a:r>
              <a:rPr sz="1400" dirty="0"/>
              <a:t> </a:t>
            </a:r>
            <a:r>
              <a:rPr sz="1400" dirty="0" err="1"/>
              <a:t>родителям</a:t>
            </a:r>
            <a:r>
              <a:rPr sz="1400" dirty="0"/>
              <a:t> с </a:t>
            </a:r>
            <a:r>
              <a:rPr sz="1400" dirty="0" err="1"/>
              <a:t>момента</a:t>
            </a:r>
            <a:r>
              <a:rPr sz="1400" dirty="0"/>
              <a:t> </a:t>
            </a:r>
            <a:r>
              <a:rPr sz="1400" dirty="0" err="1"/>
              <a:t>планирования</a:t>
            </a:r>
            <a:r>
              <a:rPr sz="1400" dirty="0"/>
              <a:t> </a:t>
            </a:r>
            <a:r>
              <a:rPr sz="1400" dirty="0" err="1" smtClean="0"/>
              <a:t>беременности</a:t>
            </a:r>
            <a:r>
              <a:rPr lang="ru-RU" sz="1400" dirty="0" smtClean="0"/>
              <a:t>, помогаем семье с</a:t>
            </a:r>
            <a:r>
              <a:rPr sz="1400" dirty="0" smtClean="0"/>
              <a:t> </a:t>
            </a:r>
            <a:r>
              <a:rPr sz="1400" dirty="0" err="1"/>
              <a:t>первых</a:t>
            </a:r>
            <a:r>
              <a:rPr sz="1400" dirty="0"/>
              <a:t> </a:t>
            </a:r>
            <a:r>
              <a:rPr lang="ru-RU" sz="1400" dirty="0" smtClean="0"/>
              <a:t>дней появления в их </a:t>
            </a:r>
            <a:r>
              <a:rPr sz="1400" dirty="0" smtClean="0"/>
              <a:t> </a:t>
            </a:r>
            <a:r>
              <a:rPr sz="1400" dirty="0" err="1"/>
              <a:t>жизни</a:t>
            </a:r>
            <a:r>
              <a:rPr sz="1400" dirty="0"/>
              <a:t> </a:t>
            </a:r>
            <a:r>
              <a:rPr sz="1400" dirty="0" err="1" smtClean="0"/>
              <a:t>ребёнка</a:t>
            </a:r>
            <a:r>
              <a:rPr lang="ru-RU" sz="1400" dirty="0" smtClean="0"/>
              <a:t>, помогаем подросткам во время полового созревания, прививаем традиционные семейные ценности, информируем о ценности жизни с момента зачатия, охраняем здоровье молодежи в период  репродуктивного возраста, а при  создании ими уже своей семьи наши сотрудники помогут  при подготовке к беременности и родам. Школа молодой мамы поможет быть в ресурсе и справиться со сложностями первого года жизни ребенка. </a:t>
            </a:r>
          </a:p>
          <a:p>
            <a:r>
              <a:rPr lang="ru-RU" sz="1400" dirty="0" smtClean="0"/>
              <a:t>Таким образом можно говорить, что  работа семейного  проекта : школы счастливого </a:t>
            </a:r>
            <a:r>
              <a:rPr lang="ru-RU" sz="1400" dirty="0" err="1" smtClean="0"/>
              <a:t>родительства</a:t>
            </a:r>
            <a:r>
              <a:rPr lang="ru-RU" sz="1400" dirty="0" smtClean="0"/>
              <a:t> «Бусинка»- это целый замкнутый круг  «от рождения до родов» , который включает рождение ребенка, работа школы молодой матери, консультанта по ГВ,  работа с этим ребенком в  период его  полового созревания и в период репродуктивного возраста, планирование и создания семьи уже у ставшим взрослым молодого человека, школа материнства , подготовка к родам, занятия по ГВ, экскурсии в роддом. И Вот уже рождение ребенка уже у него у самого. А семейный проект, школа счастливого </a:t>
            </a:r>
            <a:r>
              <a:rPr lang="ru-RU" sz="1400" dirty="0" err="1" smtClean="0"/>
              <a:t>родительства</a:t>
            </a:r>
            <a:r>
              <a:rPr lang="ru-RU" sz="1400" dirty="0" smtClean="0"/>
              <a:t> «Бусинка» -всегда рядом, одним словом : «медработник-рядом!».</a:t>
            </a:r>
            <a:endParaRPr sz="1400" dirty="0"/>
          </a:p>
          <a:p>
            <a:r>
              <a:rPr sz="1400" dirty="0" err="1"/>
              <a:t>Мы</a:t>
            </a:r>
            <a:r>
              <a:rPr sz="1400" dirty="0"/>
              <a:t> </a:t>
            </a:r>
            <a:r>
              <a:rPr sz="1400" dirty="0" err="1"/>
              <a:t>уже</a:t>
            </a:r>
            <a:r>
              <a:rPr sz="1400" dirty="0"/>
              <a:t> </a:t>
            </a:r>
            <a:r>
              <a:rPr sz="1400" dirty="0" err="1"/>
              <a:t>объединили</a:t>
            </a:r>
            <a:r>
              <a:rPr sz="1400" dirty="0"/>
              <a:t> </a:t>
            </a:r>
            <a:r>
              <a:rPr sz="1400" dirty="0" err="1"/>
              <a:t>силы</a:t>
            </a:r>
            <a:r>
              <a:rPr sz="1400" dirty="0"/>
              <a:t> — </a:t>
            </a:r>
            <a:r>
              <a:rPr sz="1400" dirty="0" err="1"/>
              <a:t>пора</a:t>
            </a:r>
            <a:r>
              <a:rPr sz="1400" dirty="0"/>
              <a:t> </a:t>
            </a:r>
            <a:r>
              <a:rPr sz="1400" dirty="0" err="1"/>
              <a:t>расширить</a:t>
            </a:r>
            <a:r>
              <a:rPr sz="1400" dirty="0"/>
              <a:t> </a:t>
            </a:r>
            <a:r>
              <a:rPr sz="1400" dirty="0" err="1"/>
              <a:t>возможности</a:t>
            </a:r>
            <a:r>
              <a:rPr sz="1400" dirty="0"/>
              <a:t>!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Ожидаемые </a:t>
            </a:r>
            <a:r>
              <a:rPr lang="ru-RU" b="1" dirty="0" smtClean="0"/>
              <a:t>результаты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мы </a:t>
            </a:r>
            <a:r>
              <a:rPr lang="ru-RU" dirty="0"/>
              <a:t>сможем: увеличить охват беременных женщин, молодых родителей и подростков; значительно улучшить информированность населения о репродуктивном здоровье;</a:t>
            </a:r>
          </a:p>
          <a:p>
            <a:r>
              <a:rPr lang="ru-RU" dirty="0"/>
              <a:t>снизить количество проблем, связанных с беременностью, родами и грудным вскармливанием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укрепить институт семьи и повысить качество семейного воспитания; </a:t>
            </a:r>
            <a:endParaRPr lang="ru-RU" dirty="0" smtClean="0"/>
          </a:p>
          <a:p>
            <a:r>
              <a:rPr lang="ru-RU" dirty="0" smtClean="0"/>
              <a:t>создать </a:t>
            </a:r>
            <a:r>
              <a:rPr lang="ru-RU" dirty="0"/>
              <a:t>в районе единый центр притяжения для молодых семей; </a:t>
            </a:r>
            <a:endParaRPr lang="ru-RU" dirty="0" smtClean="0"/>
          </a:p>
          <a:p>
            <a:r>
              <a:rPr lang="ru-RU" dirty="0" smtClean="0"/>
              <a:t>внести </a:t>
            </a:r>
            <a:r>
              <a:rPr lang="ru-RU" dirty="0"/>
              <a:t>вклад в повышение рождаемости и демографическую стабильность.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057883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2" y="624110"/>
            <a:ext cx="6363530" cy="73869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747" y="1274885"/>
            <a:ext cx="8519745" cy="5125915"/>
          </a:xfrm>
        </p:spPr>
        <p:txBody>
          <a:bodyPr>
            <a:normAutofit/>
          </a:bodyPr>
          <a:lstStyle/>
          <a:p>
            <a:r>
              <a:rPr lang="ru-RU" dirty="0"/>
              <a:t>Заключение Проект «Бусинка» — это уникальный пример объединения медицины, образования, социальной сферы и культуры ради одной цели: здоровой и крепкой семьи в нашем городе.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0391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992" y="32166"/>
            <a:ext cx="5230128" cy="348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201" y="3550431"/>
            <a:ext cx="2480676" cy="33075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865" y="99924"/>
            <a:ext cx="2560554" cy="341763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754" y="3550431"/>
            <a:ext cx="2399037" cy="318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551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40" y="147759"/>
            <a:ext cx="3835725" cy="287679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833" y="3024553"/>
            <a:ext cx="5015035" cy="37612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95" y="3227876"/>
            <a:ext cx="2668465" cy="35579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208" y="147759"/>
            <a:ext cx="3669323" cy="275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648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01" y="164123"/>
            <a:ext cx="4376615" cy="328246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816" y="3525716"/>
            <a:ext cx="4337539" cy="32531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0293" y="3622433"/>
            <a:ext cx="4044461" cy="30333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861" y="367811"/>
            <a:ext cx="3833447" cy="287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216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1. О проекте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dirty="0"/>
              <a:t>«</a:t>
            </a:r>
            <a:r>
              <a:rPr dirty="0" err="1"/>
              <a:t>Бусинка</a:t>
            </a:r>
            <a:r>
              <a:rPr dirty="0"/>
              <a:t>» — </a:t>
            </a:r>
            <a:r>
              <a:rPr dirty="0" err="1"/>
              <a:t>уникальный</a:t>
            </a:r>
            <a:r>
              <a:rPr dirty="0"/>
              <a:t> </a:t>
            </a:r>
            <a:r>
              <a:rPr dirty="0" err="1"/>
              <a:t>семейный</a:t>
            </a:r>
            <a:r>
              <a:rPr dirty="0"/>
              <a:t> </a:t>
            </a:r>
            <a:r>
              <a:rPr dirty="0" err="1"/>
              <a:t>проект</a:t>
            </a:r>
            <a:r>
              <a:rPr dirty="0"/>
              <a:t>, </a:t>
            </a:r>
            <a:r>
              <a:rPr dirty="0" err="1"/>
              <a:t>объединивший</a:t>
            </a:r>
            <a:r>
              <a:rPr dirty="0"/>
              <a:t>:</a:t>
            </a:r>
          </a:p>
          <a:p>
            <a:r>
              <a:rPr dirty="0" smtClean="0"/>
              <a:t> </a:t>
            </a:r>
            <a:r>
              <a:rPr dirty="0" err="1"/>
              <a:t>Педиатрическую</a:t>
            </a:r>
            <a:r>
              <a:rPr dirty="0"/>
              <a:t> </a:t>
            </a:r>
            <a:r>
              <a:rPr dirty="0" err="1"/>
              <a:t>службу</a:t>
            </a:r>
            <a:r>
              <a:rPr dirty="0"/>
              <a:t> </a:t>
            </a:r>
            <a:r>
              <a:rPr dirty="0" err="1"/>
              <a:t>детской</a:t>
            </a:r>
            <a:r>
              <a:rPr dirty="0"/>
              <a:t> </a:t>
            </a:r>
            <a:r>
              <a:rPr dirty="0" err="1"/>
              <a:t>поликлиники</a:t>
            </a:r>
            <a:r>
              <a:rPr dirty="0"/>
              <a:t> №51</a:t>
            </a:r>
          </a:p>
          <a:p>
            <a:r>
              <a:rPr dirty="0" smtClean="0"/>
              <a:t> </a:t>
            </a:r>
            <a:r>
              <a:rPr dirty="0" err="1"/>
              <a:t>Школу</a:t>
            </a:r>
            <a:r>
              <a:rPr dirty="0"/>
              <a:t> </a:t>
            </a:r>
            <a:r>
              <a:rPr dirty="0" err="1"/>
              <a:t>материнства</a:t>
            </a:r>
            <a:r>
              <a:rPr dirty="0"/>
              <a:t> </a:t>
            </a:r>
            <a:r>
              <a:rPr dirty="0" err="1"/>
              <a:t>женской</a:t>
            </a:r>
            <a:r>
              <a:rPr dirty="0"/>
              <a:t> </a:t>
            </a:r>
            <a:r>
              <a:rPr dirty="0" err="1" smtClean="0"/>
              <a:t>консультации</a:t>
            </a:r>
            <a:r>
              <a:rPr lang="ru-RU" dirty="0" smtClean="0"/>
              <a:t> поликлиники №71</a:t>
            </a:r>
            <a:endParaRPr dirty="0"/>
          </a:p>
          <a:p>
            <a:r>
              <a:rPr dirty="0" smtClean="0"/>
              <a:t> </a:t>
            </a:r>
            <a:r>
              <a:rPr dirty="0" err="1"/>
              <a:t>Родильный</a:t>
            </a:r>
            <a:r>
              <a:rPr dirty="0"/>
              <a:t> </a:t>
            </a:r>
            <a:r>
              <a:rPr dirty="0" err="1"/>
              <a:t>дом</a:t>
            </a:r>
            <a:r>
              <a:rPr dirty="0"/>
              <a:t> </a:t>
            </a:r>
            <a:r>
              <a:rPr dirty="0" err="1"/>
              <a:t>Колпинского</a:t>
            </a:r>
            <a:r>
              <a:rPr dirty="0"/>
              <a:t> </a:t>
            </a:r>
            <a:r>
              <a:rPr dirty="0" err="1" smtClean="0"/>
              <a:t>района</a:t>
            </a:r>
            <a:endParaRPr lang="ru-RU" dirty="0" smtClean="0"/>
          </a:p>
          <a:p>
            <a:r>
              <a:rPr lang="ru-RU" dirty="0" smtClean="0"/>
              <a:t>Родильный дом на </a:t>
            </a:r>
            <a:r>
              <a:rPr lang="ru-RU" dirty="0" err="1" smtClean="0"/>
              <a:t>Фурштадтской</a:t>
            </a:r>
            <a:r>
              <a:rPr lang="ru-RU" dirty="0" smtClean="0"/>
              <a:t>, 10 роддом, 16 роддом, Г.К. Мать и Дитя, Г.К. </a:t>
            </a:r>
            <a:r>
              <a:rPr lang="ru-RU" dirty="0" err="1" smtClean="0"/>
              <a:t>Вирилис</a:t>
            </a:r>
            <a:r>
              <a:rPr lang="ru-RU" dirty="0" smtClean="0"/>
              <a:t>.</a:t>
            </a:r>
          </a:p>
          <a:p>
            <a:r>
              <a:rPr lang="ru-RU" dirty="0" smtClean="0"/>
              <a:t>Храм </a:t>
            </a:r>
            <a:r>
              <a:rPr lang="ru-RU" dirty="0" err="1"/>
              <a:t>К</a:t>
            </a:r>
            <a:r>
              <a:rPr lang="ru-RU" dirty="0" err="1" smtClean="0"/>
              <a:t>олпинского</a:t>
            </a:r>
            <a:r>
              <a:rPr lang="ru-RU" dirty="0" smtClean="0"/>
              <a:t> района,</a:t>
            </a:r>
          </a:p>
          <a:p>
            <a:r>
              <a:rPr lang="ru-RU" dirty="0" smtClean="0"/>
              <a:t> Фонд защиты семьи «Николая Чудотворца», фонд «Спаси Жизнь»</a:t>
            </a:r>
          </a:p>
          <a:p>
            <a:r>
              <a:rPr lang="ru-RU" dirty="0" smtClean="0"/>
              <a:t>Проект «</a:t>
            </a:r>
            <a:r>
              <a:rPr lang="ru-RU" dirty="0" err="1" smtClean="0"/>
              <a:t>ВсёБеременным</a:t>
            </a:r>
            <a:r>
              <a:rPr lang="ru-RU" dirty="0" smtClean="0"/>
              <a:t>»</a:t>
            </a:r>
          </a:p>
          <a:p>
            <a:r>
              <a:rPr lang="ru-RU" dirty="0" smtClean="0"/>
              <a:t>Районные отделы культуры, социальной и молодежной политики (Детскую библиотеку, «Подвиг», «Ровесник», «</a:t>
            </a:r>
            <a:r>
              <a:rPr lang="ru-RU" dirty="0" err="1" smtClean="0"/>
              <a:t>Колпинец</a:t>
            </a:r>
            <a:r>
              <a:rPr lang="ru-RU" dirty="0" smtClean="0"/>
              <a:t>» </a:t>
            </a:r>
            <a:r>
              <a:rPr lang="ru-RU" dirty="0" err="1" smtClean="0"/>
              <a:t>Кдц</a:t>
            </a:r>
            <a:r>
              <a:rPr lang="ru-RU" dirty="0" smtClean="0"/>
              <a:t> «Ижорский».</a:t>
            </a:r>
          </a:p>
          <a:p>
            <a:r>
              <a:rPr lang="ru-RU" dirty="0" smtClean="0"/>
              <a:t>Колледжи и школы </a:t>
            </a:r>
            <a:r>
              <a:rPr lang="ru-RU" dirty="0" err="1" smtClean="0"/>
              <a:t>Колпинского</a:t>
            </a:r>
            <a:r>
              <a:rPr lang="ru-RU" dirty="0" smtClean="0"/>
              <a:t> района </a:t>
            </a:r>
          </a:p>
          <a:p>
            <a:r>
              <a:rPr lang="ru-RU" dirty="0" smtClean="0"/>
              <a:t>(заключены договора и письма о соглашении с данными организациями)</a:t>
            </a:r>
            <a:endParaRPr dirty="0"/>
          </a:p>
          <a:p>
            <a:endParaRPr dirty="0"/>
          </a:p>
          <a:p>
            <a:r>
              <a:rPr dirty="0" err="1"/>
              <a:t>Миссия</a:t>
            </a:r>
            <a:r>
              <a:rPr dirty="0"/>
              <a:t>: </a:t>
            </a:r>
            <a:r>
              <a:rPr dirty="0" err="1"/>
              <a:t>создание</a:t>
            </a:r>
            <a:r>
              <a:rPr dirty="0"/>
              <a:t> </a:t>
            </a:r>
            <a:r>
              <a:rPr dirty="0" err="1"/>
              <a:t>единого</a:t>
            </a:r>
            <a:r>
              <a:rPr dirty="0"/>
              <a:t> </a:t>
            </a:r>
            <a:r>
              <a:rPr dirty="0" err="1"/>
              <a:t>пространства</a:t>
            </a:r>
            <a:r>
              <a:rPr dirty="0"/>
              <a:t> </a:t>
            </a:r>
            <a:r>
              <a:rPr dirty="0" err="1"/>
              <a:t>поддержки</a:t>
            </a:r>
            <a:r>
              <a:rPr dirty="0"/>
              <a:t> </a:t>
            </a:r>
            <a:r>
              <a:rPr dirty="0" err="1"/>
              <a:t>будущих</a:t>
            </a:r>
            <a:r>
              <a:rPr dirty="0"/>
              <a:t> и </a:t>
            </a:r>
            <a:r>
              <a:rPr dirty="0" err="1"/>
              <a:t>настоящих</a:t>
            </a:r>
            <a:r>
              <a:rPr dirty="0"/>
              <a:t> </a:t>
            </a:r>
            <a:r>
              <a:rPr dirty="0" err="1" smtClean="0"/>
              <a:t>родителей</a:t>
            </a:r>
            <a:r>
              <a:rPr lang="ru-RU" dirty="0" smtClean="0"/>
              <a:t>, молодежи района</a:t>
            </a:r>
            <a:r>
              <a:rPr dirty="0" smtClean="0"/>
              <a:t>.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70" y="15875"/>
            <a:ext cx="4580749" cy="305264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646" y="311354"/>
            <a:ext cx="4034608" cy="60542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97" y="3270739"/>
            <a:ext cx="4466494" cy="334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27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585" y="76738"/>
            <a:ext cx="2013438" cy="268458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378" y="35342"/>
            <a:ext cx="5161269" cy="38709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32" y="3053031"/>
            <a:ext cx="3804969" cy="38049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633" y="3241850"/>
            <a:ext cx="4716027" cy="353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305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2. Что уже сделано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231" y="1186962"/>
            <a:ext cx="8053754" cy="5565530"/>
          </a:xfrm>
        </p:spPr>
        <p:txBody>
          <a:bodyPr>
            <a:normAutofit/>
          </a:bodyPr>
          <a:lstStyle/>
          <a:p>
            <a:r>
              <a:rPr dirty="0"/>
              <a:t>• </a:t>
            </a:r>
            <a:r>
              <a:rPr dirty="0" err="1"/>
              <a:t>Еженедельные</a:t>
            </a:r>
            <a:r>
              <a:rPr dirty="0"/>
              <a:t> </a:t>
            </a:r>
            <a:r>
              <a:rPr dirty="0" err="1"/>
              <a:t>занятия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будущих</a:t>
            </a:r>
            <a:r>
              <a:rPr dirty="0"/>
              <a:t> </a:t>
            </a:r>
            <a:r>
              <a:rPr dirty="0" err="1"/>
              <a:t>мам</a:t>
            </a:r>
            <a:r>
              <a:rPr dirty="0"/>
              <a:t> в </a:t>
            </a:r>
            <a:r>
              <a:rPr dirty="0" err="1"/>
              <a:t>школе</a:t>
            </a:r>
            <a:r>
              <a:rPr dirty="0"/>
              <a:t> </a:t>
            </a:r>
            <a:r>
              <a:rPr dirty="0" err="1"/>
              <a:t>материнства</a:t>
            </a:r>
            <a:endParaRPr dirty="0"/>
          </a:p>
          <a:p>
            <a:r>
              <a:rPr dirty="0"/>
              <a:t>• </a:t>
            </a:r>
            <a:r>
              <a:rPr dirty="0" err="1"/>
              <a:t>Экскурсии</a:t>
            </a:r>
            <a:r>
              <a:rPr dirty="0"/>
              <a:t> в </a:t>
            </a:r>
            <a:r>
              <a:rPr dirty="0" err="1" smtClean="0"/>
              <a:t>роддом</a:t>
            </a:r>
            <a:r>
              <a:rPr lang="ru-RU" dirty="0" smtClean="0"/>
              <a:t> </a:t>
            </a:r>
            <a:r>
              <a:rPr lang="ru-RU" dirty="0" smtClean="0"/>
              <a:t>для будущих родителей1-2 </a:t>
            </a:r>
            <a:r>
              <a:rPr lang="ru-RU" dirty="0" smtClean="0"/>
              <a:t>раза в месяц</a:t>
            </a:r>
            <a:endParaRPr dirty="0"/>
          </a:p>
          <a:p>
            <a:r>
              <a:rPr dirty="0" smtClean="0"/>
              <a:t>•</a:t>
            </a:r>
            <a:r>
              <a:rPr lang="ru-RU" dirty="0" smtClean="0"/>
              <a:t>Он-</a:t>
            </a:r>
            <a:r>
              <a:rPr lang="ru-RU" dirty="0" err="1" smtClean="0"/>
              <a:t>лайн</a:t>
            </a:r>
            <a:r>
              <a:rPr lang="ru-RU" dirty="0" smtClean="0"/>
              <a:t> лекции для родителей от экспертов по материнству</a:t>
            </a:r>
            <a:endParaRPr lang="ru-RU" dirty="0" smtClean="0"/>
          </a:p>
          <a:p>
            <a:r>
              <a:rPr dirty="0" smtClean="0"/>
              <a:t>• </a:t>
            </a:r>
            <a:r>
              <a:rPr dirty="0" err="1"/>
              <a:t>Школа</a:t>
            </a:r>
            <a:r>
              <a:rPr dirty="0"/>
              <a:t> </a:t>
            </a:r>
            <a:r>
              <a:rPr dirty="0" err="1"/>
              <a:t>отцовства</a:t>
            </a:r>
            <a:r>
              <a:rPr dirty="0"/>
              <a:t> </a:t>
            </a:r>
            <a:r>
              <a:rPr dirty="0" smtClean="0"/>
              <a:t>—</a:t>
            </a:r>
            <a:r>
              <a:rPr lang="ru-RU" dirty="0" smtClean="0"/>
              <a:t>1 раз </a:t>
            </a:r>
            <a:r>
              <a:rPr dirty="0" smtClean="0"/>
              <a:t> </a:t>
            </a:r>
            <a:r>
              <a:rPr lang="ru-RU" dirty="0" smtClean="0"/>
              <a:t>в месяц</a:t>
            </a:r>
            <a:endParaRPr dirty="0"/>
          </a:p>
          <a:p>
            <a:r>
              <a:rPr dirty="0"/>
              <a:t>• </a:t>
            </a:r>
            <a:r>
              <a:rPr dirty="0" err="1"/>
              <a:t>Крупные</a:t>
            </a:r>
            <a:r>
              <a:rPr dirty="0"/>
              <a:t> </a:t>
            </a:r>
            <a:r>
              <a:rPr dirty="0" err="1"/>
              <a:t>семейные</a:t>
            </a:r>
            <a:r>
              <a:rPr dirty="0"/>
              <a:t> </a:t>
            </a:r>
            <a:r>
              <a:rPr dirty="0" err="1" smtClean="0"/>
              <a:t>мероприятия</a:t>
            </a:r>
            <a:r>
              <a:rPr lang="ru-RU" dirty="0" smtClean="0"/>
              <a:t>, </a:t>
            </a:r>
            <a:r>
              <a:rPr lang="ru-RU" dirty="0" err="1" smtClean="0"/>
              <a:t>приуроченые</a:t>
            </a:r>
            <a:r>
              <a:rPr lang="ru-RU" dirty="0" smtClean="0"/>
              <a:t> к праздникам. (день отца, день матери, день беременных, день семьи, день защиты детей, и т.д.)</a:t>
            </a:r>
          </a:p>
          <a:p>
            <a:r>
              <a:rPr lang="ru-RU" dirty="0"/>
              <a:t> </a:t>
            </a:r>
            <a:r>
              <a:rPr lang="ru-RU" dirty="0" smtClean="0"/>
              <a:t>Множество интересных спикеров посетили школу материнства: логопеды, консультанты по ГВ, по сну</a:t>
            </a:r>
            <a:r>
              <a:rPr lang="ru-RU" dirty="0" smtClean="0"/>
              <a:t>, по </a:t>
            </a:r>
            <a:r>
              <a:rPr lang="ru-RU" dirty="0" err="1" smtClean="0"/>
              <a:t>слингоношению</a:t>
            </a:r>
            <a:r>
              <a:rPr lang="ru-RU" dirty="0" smtClean="0"/>
              <a:t>, </a:t>
            </a:r>
            <a:r>
              <a:rPr lang="ru-RU" dirty="0" smtClean="0"/>
              <a:t>акушерки родильного отделения, </a:t>
            </a:r>
            <a:r>
              <a:rPr lang="ru-RU" dirty="0" smtClean="0"/>
              <a:t>спасатель, педиатры, </a:t>
            </a:r>
            <a:r>
              <a:rPr lang="ru-RU" dirty="0" smtClean="0"/>
              <a:t>семейные психологи, медицинский психолог, инструкторы по подготовке к родам ,по детскому массажу, дыхательным и голосовым </a:t>
            </a:r>
            <a:r>
              <a:rPr lang="ru-RU" dirty="0" smtClean="0"/>
              <a:t>практикам, инструктор ЛФК, сенсорной интеграции  и тренер по грудничковому плаванию, анестезиолог.</a:t>
            </a:r>
          </a:p>
          <a:p>
            <a:r>
              <a:rPr lang="ru-RU" dirty="0" smtClean="0"/>
              <a:t>Мероприятие для женщин серебряного возраста</a:t>
            </a:r>
            <a:endParaRPr lang="ru-RU" dirty="0" smtClean="0"/>
          </a:p>
          <a:p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414</TotalTime>
  <Words>1803</Words>
  <Application>Microsoft Office PowerPoint</Application>
  <PresentationFormat>Экран (4:3)</PresentationFormat>
  <Paragraphs>114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Century Gothic</vt:lpstr>
      <vt:lpstr>Wingdings 3</vt:lpstr>
      <vt:lpstr>Легкий дым</vt:lpstr>
      <vt:lpstr> ПРОсемейный Проект              «Бусинка»</vt:lpstr>
      <vt:lpstr>Знакомство с проектом</vt:lpstr>
      <vt:lpstr>Презентация PowerPoint</vt:lpstr>
      <vt:lpstr>Презентация PowerPoint</vt:lpstr>
      <vt:lpstr>Презентация PowerPoint</vt:lpstr>
      <vt:lpstr>1. О проекте</vt:lpstr>
      <vt:lpstr>Презентация PowerPoint</vt:lpstr>
      <vt:lpstr>Презентация PowerPoint</vt:lpstr>
      <vt:lpstr>2. Что уже сделано</vt:lpstr>
      <vt:lpstr>Презентация PowerPoint</vt:lpstr>
      <vt:lpstr>Презентация PowerPoint</vt:lpstr>
      <vt:lpstr>3. достижения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4. Проекты в разработке</vt:lpstr>
      <vt:lpstr>Планы ! </vt:lpstr>
      <vt:lpstr>5. Ожидаемые результаты</vt:lpstr>
      <vt:lpstr>6. Почему проект важен</vt:lpstr>
      <vt:lpstr>Нам есть чем гордиться</vt:lpstr>
      <vt:lpstr>Ожидаемые результаты </vt:lpstr>
      <vt:lpstr>заключение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«Бусинка»</dc:title>
  <dc:subject/>
  <dc:creator>V</dc:creator>
  <cp:keywords/>
  <dc:description>generated using python-pptx</dc:description>
  <cp:lastModifiedBy>V</cp:lastModifiedBy>
  <cp:revision>47</cp:revision>
  <cp:lastPrinted>2025-12-12T06:21:04Z</cp:lastPrinted>
  <dcterms:created xsi:type="dcterms:W3CDTF">2013-01-27T09:14:16Z</dcterms:created>
  <dcterms:modified xsi:type="dcterms:W3CDTF">2026-03-03T17:49:02Z</dcterms:modified>
  <cp:category/>
</cp:coreProperties>
</file>