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8" r:id="rId2"/>
    <p:sldId id="256" r:id="rId3"/>
    <p:sldId id="267" r:id="rId4"/>
    <p:sldId id="266" r:id="rId5"/>
    <p:sldId id="265" r:id="rId6"/>
    <p:sldId id="264" r:id="rId7"/>
    <p:sldId id="263" r:id="rId8"/>
    <p:sldId id="262" r:id="rId9"/>
    <p:sldId id="261" r:id="rId10"/>
    <p:sldId id="260" r:id="rId11"/>
    <p:sldId id="259" r:id="rId12"/>
    <p:sldId id="258" r:id="rId13"/>
    <p:sldId id="257" r:id="rId14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1C39"/>
    <a:srgbClr val="863458"/>
    <a:srgbClr val="A23694"/>
    <a:srgbClr val="A72E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 showGuides="1">
      <p:cViewPr>
        <p:scale>
          <a:sx n="100" d="100"/>
          <a:sy n="100" d="100"/>
        </p:scale>
        <p:origin x="-954" y="-4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613CA14-0783-0442-8B43-1865A88129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D07D968-37EC-FE40-AB46-32C59BD11A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711B1C4-A9AA-9042-9A10-D8A21B428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pPr/>
              <a:t>11.04.2025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9CD9571-5E7F-E745-AEB9-7CA9B155D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23E4D91-4232-2E40-B542-61599FA52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13099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858B3C3-C578-844B-AF87-F297E696D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704A91F7-A599-FB43-A586-0CC751004D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A71F158-2512-A44D-A26D-54697C16E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pPr/>
              <a:t>11.04.2025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B64F998-4F9B-804A-9F02-0F4D60108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971966B-9D23-6848-99CB-AB9C01AB6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29233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EE08C84E-89E4-D749-BF5D-C7AFF866AA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9841363-9323-674F-A3CA-6D2AAEE611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14CFA2A-828B-5843-93AB-C4BBF9132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pPr/>
              <a:t>11.04.2025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1FEFA42-7CDF-C24D-8B70-B191A9AEC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555325E-D7E8-9F48-B2BF-11C3640AB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2137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F2563C7-BF04-9541-A3BA-1EC3155ED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8F8868E-D979-C241-9B7B-847DB9EFB9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CD3B753-0970-BA49-8E1F-69739D451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pPr/>
              <a:t>11.04.2025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971C29A-35D4-764F-8EF5-3B1CB7A4A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395C276-872E-5C43-B7CF-2AD1F9D38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66470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EBDDB34-A444-AC47-803F-5C0D2E85D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07685CE-926B-ED47-BE9E-FA65006D4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8E7A14B-C39F-6845-B507-E6C27D1AE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pPr/>
              <a:t>11.04.2025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A28461A-2CA5-9C43-BE32-7E938C3CD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C139A6B-82D4-FA40-9BF2-3B5522C1D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59332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B0215C8-2F70-BA4E-AFC1-2D345E508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4EC1E8B-2AA2-DF40-A096-0F20FFA597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EB520B7B-023C-F549-8C1D-ABE1A60C50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3D3FBAD-B739-3849-AE3A-878D05538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pPr/>
              <a:t>11.04.2025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1D44275-9D2F-D540-98C7-790CF9E40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DD65E1B-BDC3-5E40-B884-047D1EED5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6910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EA4140-6F29-874E-83AA-5CBE2EB5C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01479D2-391E-3D47-9236-19E384C6BA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A87586E-75BA-BA45-8BC4-920EABE2AF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F1EF321A-AC70-EF49-8FCC-46AA238979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04A2D6C3-FD50-B64A-9FBE-62BB4E0DAF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2462348-8F70-B14D-BE99-0C70F9FB2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pPr/>
              <a:t>11.04.2025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A08A1FC1-9FD6-2546-BF32-F542B8245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E687ADF1-7043-3943-9B86-91A5BFAAE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98242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6322561-48E8-EE44-B6C8-580307506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6EF9D8E-5CD9-FC4F-B6F4-C020B57E4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pPr/>
              <a:t>11.04.2025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1C9FEC1-62B9-824C-822A-7AF12162A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D9528D4-1EA2-B548-9AD9-1B7F8428E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8682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05A742A-4AF4-2543-813D-9C714AC99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pPr/>
              <a:t>11.04.2025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21921CE1-9D2B-2843-8523-1F03F6B82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8DB24975-66A2-2B48-A7C4-BD60AEBFC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25301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692AEC-4239-8546-8CD5-EA687E733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2761AE6-5F80-AA4C-9CB5-5F3A8FC8C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2ABE359-5A99-DD4C-B0D3-25A48DB1C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7EB49FA-C8A1-2948-A5F0-3FC5D3054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pPr/>
              <a:t>11.04.2025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6418EFC-7344-1549-8D73-BEF777EBA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7730B34-6B03-2C4D-9648-5B35E449C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80756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CBFACA-111A-D74A-AD16-129F183A4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19E9030E-57F6-1141-BCB4-E951A80B43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1E6E3DE-83F5-6541-8F19-ED9CDCBD37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3AA7955-355C-0145-B0AA-A67AC9CBD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pPr/>
              <a:t>11.04.2025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26279E2-40E0-E74A-9196-0CFD2D075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C684C6A-B901-5F4D-B2DF-14E4FBA1D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94541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FC00B775-6F2A-A24E-B50A-4A3DE0E5C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6ED5A98-EC46-7644-8DA8-92AFCEC357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29DDACC-C11C-8C47-8E0D-C4036CB53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EFBB3-7FA6-3D49-B851-9472CC50247F}" type="datetimeFigureOut">
              <a:rPr lang="x-none" smtClean="0"/>
              <a:pPr/>
              <a:t>11.04.2025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B33BE82-33C8-7C44-81AF-AE353C01D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FE79654-7902-ED4A-8D7C-93B21514F5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39A69-AF25-1848-A12F-D5E9AB2C720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18521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B63974C-299F-3A42-928D-66554BBDC41B}"/>
              </a:ext>
            </a:extLst>
          </p:cNvPr>
          <p:cNvSpPr txBox="1"/>
          <p:nvPr/>
        </p:nvSpPr>
        <p:spPr>
          <a:xfrm>
            <a:off x="767255" y="1701628"/>
            <a:ext cx="59791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Всероссийский конкурсный отбор проектов </a:t>
            </a:r>
            <a:r>
              <a:rPr lang="en-US" sz="2400" dirty="0">
                <a:solidFill>
                  <a:schemeClr val="bg1"/>
                </a:solidFill>
              </a:rPr>
              <a:t/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«Женщины за здоровое общество»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A9B813D-2B66-114A-A35A-8916837DF786}"/>
              </a:ext>
            </a:extLst>
          </p:cNvPr>
          <p:cNvSpPr txBox="1"/>
          <p:nvPr/>
        </p:nvSpPr>
        <p:spPr>
          <a:xfrm>
            <a:off x="767255" y="2532625"/>
            <a:ext cx="106954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Playfair Display" pitchFamily="2" charset="-52"/>
              </a:rPr>
              <a:t>Медицинский туризм Волгоградской </a:t>
            </a:r>
            <a:r>
              <a:rPr lang="ru-RU" sz="3200" dirty="0" smtClean="0">
                <a:solidFill>
                  <a:schemeClr val="bg1"/>
                </a:solidFill>
                <a:latin typeface="Playfair Display" pitchFamily="2" charset="-52"/>
              </a:rPr>
              <a:t>области: бренд «Лечение </a:t>
            </a:r>
            <a:r>
              <a:rPr lang="ru-RU" sz="3200" dirty="0">
                <a:solidFill>
                  <a:schemeClr val="bg1"/>
                </a:solidFill>
                <a:latin typeface="Playfair Display" pitchFamily="2" charset="-52"/>
              </a:rPr>
              <a:t>в </a:t>
            </a:r>
            <a:r>
              <a:rPr lang="ru-RU" sz="3200" dirty="0" smtClean="0">
                <a:solidFill>
                  <a:schemeClr val="bg1"/>
                </a:solidFill>
                <a:latin typeface="Playfair Display" pitchFamily="2" charset="-52"/>
              </a:rPr>
              <a:t>Волгограде»</a:t>
            </a:r>
            <a:endParaRPr lang="ru-RU" sz="2800" dirty="0">
              <a:solidFill>
                <a:schemeClr val="bg1"/>
              </a:solidFill>
              <a:latin typeface="Playfair Display" pitchFamily="2" charset="-5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8E84038-B740-F244-89E0-809A1E3F117D}"/>
              </a:ext>
            </a:extLst>
          </p:cNvPr>
          <p:cNvSpPr txBox="1"/>
          <p:nvPr/>
        </p:nvSpPr>
        <p:spPr>
          <a:xfrm>
            <a:off x="848148" y="3702089"/>
            <a:ext cx="84338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Playfair Display" pitchFamily="2" charset="-52"/>
              </a:rPr>
              <a:t>Номинация: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Playfair Display" pitchFamily="2" charset="-52"/>
              </a:rPr>
              <a:t>Международные </a:t>
            </a:r>
            <a:r>
              <a:rPr lang="ru-RU" sz="2400" dirty="0">
                <a:solidFill>
                  <a:schemeClr val="bg1"/>
                </a:solidFill>
                <a:latin typeface="Playfair Display" pitchFamily="2" charset="-52"/>
              </a:rPr>
              <a:t>проекты укрепления здоровья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064" y="0"/>
            <a:ext cx="122730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248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B63974C-299F-3A42-928D-66554BBDC41B}"/>
              </a:ext>
            </a:extLst>
          </p:cNvPr>
          <p:cNvSpPr txBox="1"/>
          <p:nvPr/>
        </p:nvSpPr>
        <p:spPr>
          <a:xfrm>
            <a:off x="767255" y="1701628"/>
            <a:ext cx="59791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Всероссийский конкурсный отбор проектов </a:t>
            </a:r>
            <a:r>
              <a:rPr lang="en-US" sz="2400" dirty="0">
                <a:solidFill>
                  <a:schemeClr val="bg1"/>
                </a:solidFill>
              </a:rPr>
              <a:t/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«Женщины за здоровое общество»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A9B813D-2B66-114A-A35A-8916837DF786}"/>
              </a:ext>
            </a:extLst>
          </p:cNvPr>
          <p:cNvSpPr txBox="1"/>
          <p:nvPr/>
        </p:nvSpPr>
        <p:spPr>
          <a:xfrm>
            <a:off x="767255" y="2532625"/>
            <a:ext cx="106954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Playfair Display" pitchFamily="2" charset="-52"/>
              </a:rPr>
              <a:t>Медицинский туризм Волгоградской </a:t>
            </a:r>
            <a:r>
              <a:rPr lang="ru-RU" sz="3200" dirty="0" smtClean="0">
                <a:solidFill>
                  <a:schemeClr val="bg1"/>
                </a:solidFill>
                <a:latin typeface="Playfair Display" pitchFamily="2" charset="-52"/>
              </a:rPr>
              <a:t>области: бренд «Лечение </a:t>
            </a:r>
            <a:r>
              <a:rPr lang="ru-RU" sz="3200" dirty="0">
                <a:solidFill>
                  <a:schemeClr val="bg1"/>
                </a:solidFill>
                <a:latin typeface="Playfair Display" pitchFamily="2" charset="-52"/>
              </a:rPr>
              <a:t>в </a:t>
            </a:r>
            <a:r>
              <a:rPr lang="ru-RU" sz="3200" dirty="0" smtClean="0">
                <a:solidFill>
                  <a:schemeClr val="bg1"/>
                </a:solidFill>
                <a:latin typeface="Playfair Display" pitchFamily="2" charset="-52"/>
              </a:rPr>
              <a:t>Волгограде»</a:t>
            </a:r>
            <a:endParaRPr lang="ru-RU" sz="2800" dirty="0">
              <a:solidFill>
                <a:schemeClr val="bg1"/>
              </a:solidFill>
              <a:latin typeface="Playfair Display" pitchFamily="2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09C0A55-CA0E-4A40-B358-6A83C9303414}"/>
              </a:ext>
            </a:extLst>
          </p:cNvPr>
          <p:cNvSpPr txBox="1"/>
          <p:nvPr/>
        </p:nvSpPr>
        <p:spPr>
          <a:xfrm>
            <a:off x="767255" y="4579064"/>
            <a:ext cx="108571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Руководитель команды:</a:t>
            </a:r>
          </a:p>
          <a:p>
            <a:r>
              <a:rPr lang="ru-RU" sz="2000" dirty="0" err="1" smtClean="0">
                <a:solidFill>
                  <a:schemeClr val="bg1"/>
                </a:solidFill>
              </a:rPr>
              <a:t>Тронева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Виктория </a:t>
            </a:r>
            <a:r>
              <a:rPr lang="ru-RU" sz="2000" dirty="0" smtClean="0">
                <a:solidFill>
                  <a:schemeClr val="bg1"/>
                </a:solidFill>
              </a:rPr>
              <a:t>Евгеньевна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Куратор проекта «Лечение </a:t>
            </a:r>
            <a:r>
              <a:rPr lang="ru-RU" sz="2000" dirty="0">
                <a:solidFill>
                  <a:schemeClr val="bg1"/>
                </a:solidFill>
              </a:rPr>
              <a:t>в </a:t>
            </a:r>
            <a:r>
              <a:rPr lang="ru-RU" sz="2000" dirty="0" smtClean="0">
                <a:solidFill>
                  <a:schemeClr val="bg1"/>
                </a:solidFill>
              </a:rPr>
              <a:t>Волгограде»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Заместитель </a:t>
            </a:r>
            <a:r>
              <a:rPr lang="ru-RU" sz="2000" dirty="0">
                <a:solidFill>
                  <a:schemeClr val="bg1"/>
                </a:solidFill>
              </a:rPr>
              <a:t>председателя комитета здравоохранения Волгоградской </a:t>
            </a:r>
            <a:r>
              <a:rPr lang="ru-RU" sz="2000" dirty="0" smtClean="0">
                <a:solidFill>
                  <a:schemeClr val="bg1"/>
                </a:solidFill>
              </a:rPr>
              <a:t>области</a:t>
            </a:r>
          </a:p>
          <a:p>
            <a:endParaRPr lang="ru-RU" sz="2000" dirty="0" smtClean="0">
              <a:solidFill>
                <a:schemeClr val="bg1"/>
              </a:solidFill>
            </a:endParaRPr>
          </a:p>
          <a:p>
            <a:r>
              <a:rPr lang="ru-RU" sz="2000" dirty="0" smtClean="0">
                <a:solidFill>
                  <a:schemeClr val="bg1"/>
                </a:solidFill>
              </a:rPr>
              <a:t>Российская Федерация, </a:t>
            </a:r>
            <a:r>
              <a:rPr lang="ru-RU" sz="2000" dirty="0">
                <a:solidFill>
                  <a:schemeClr val="bg1"/>
                </a:solidFill>
              </a:rPr>
              <a:t>Волгоградская область, </a:t>
            </a:r>
            <a:r>
              <a:rPr lang="ru-RU" sz="2000" dirty="0" smtClean="0">
                <a:solidFill>
                  <a:schemeClr val="bg1"/>
                </a:solidFill>
              </a:rPr>
              <a:t>Волгоград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8E84038-B740-F244-89E0-809A1E3F117D}"/>
              </a:ext>
            </a:extLst>
          </p:cNvPr>
          <p:cNvSpPr txBox="1"/>
          <p:nvPr/>
        </p:nvSpPr>
        <p:spPr>
          <a:xfrm>
            <a:off x="848148" y="3702089"/>
            <a:ext cx="84338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Playfair Display" pitchFamily="2" charset="-52"/>
              </a:rPr>
              <a:t>Номинация: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Playfair Display" pitchFamily="2" charset="-52"/>
              </a:rPr>
              <a:t>Международные </a:t>
            </a:r>
            <a:r>
              <a:rPr lang="ru-RU" sz="2400" dirty="0">
                <a:solidFill>
                  <a:schemeClr val="bg1"/>
                </a:solidFill>
                <a:latin typeface="Playfair Display" pitchFamily="2" charset="-52"/>
              </a:rPr>
              <a:t>проекты укрепления здоровья</a:t>
            </a:r>
          </a:p>
        </p:txBody>
      </p:sp>
      <p:pic>
        <p:nvPicPr>
          <p:cNvPr id="3074" name="Picture 2" descr="C:\Users\T_Sergienko\AppData\Local\Microsoft\Windows\Temporary Internet Files\Content.Outlook\5F0CT1AR\10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618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62485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B63974C-299F-3A42-928D-66554BBDC41B}"/>
              </a:ext>
            </a:extLst>
          </p:cNvPr>
          <p:cNvSpPr txBox="1"/>
          <p:nvPr/>
        </p:nvSpPr>
        <p:spPr>
          <a:xfrm>
            <a:off x="767255" y="1701628"/>
            <a:ext cx="59791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Всероссийский конкурсный отбор проектов </a:t>
            </a:r>
            <a:r>
              <a:rPr lang="en-US" sz="2400" dirty="0">
                <a:solidFill>
                  <a:schemeClr val="bg1"/>
                </a:solidFill>
              </a:rPr>
              <a:t/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«Женщины за здоровое общество»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A9B813D-2B66-114A-A35A-8916837DF786}"/>
              </a:ext>
            </a:extLst>
          </p:cNvPr>
          <p:cNvSpPr txBox="1"/>
          <p:nvPr/>
        </p:nvSpPr>
        <p:spPr>
          <a:xfrm>
            <a:off x="767255" y="2532625"/>
            <a:ext cx="106954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Playfair Display" pitchFamily="2" charset="-52"/>
              </a:rPr>
              <a:t>Медицинский туризм Волгоградской </a:t>
            </a:r>
            <a:r>
              <a:rPr lang="ru-RU" sz="3200" dirty="0" smtClean="0">
                <a:solidFill>
                  <a:schemeClr val="bg1"/>
                </a:solidFill>
                <a:latin typeface="Playfair Display" pitchFamily="2" charset="-52"/>
              </a:rPr>
              <a:t>области: бренд «Лечение </a:t>
            </a:r>
            <a:r>
              <a:rPr lang="ru-RU" sz="3200" dirty="0">
                <a:solidFill>
                  <a:schemeClr val="bg1"/>
                </a:solidFill>
                <a:latin typeface="Playfair Display" pitchFamily="2" charset="-52"/>
              </a:rPr>
              <a:t>в </a:t>
            </a:r>
            <a:r>
              <a:rPr lang="ru-RU" sz="3200" dirty="0" smtClean="0">
                <a:solidFill>
                  <a:schemeClr val="bg1"/>
                </a:solidFill>
                <a:latin typeface="Playfair Display" pitchFamily="2" charset="-52"/>
              </a:rPr>
              <a:t>Волгограде»</a:t>
            </a:r>
            <a:endParaRPr lang="ru-RU" sz="2800" dirty="0">
              <a:solidFill>
                <a:schemeClr val="bg1"/>
              </a:solidFill>
              <a:latin typeface="Playfair Display" pitchFamily="2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09C0A55-CA0E-4A40-B358-6A83C9303414}"/>
              </a:ext>
            </a:extLst>
          </p:cNvPr>
          <p:cNvSpPr txBox="1"/>
          <p:nvPr/>
        </p:nvSpPr>
        <p:spPr>
          <a:xfrm>
            <a:off x="767255" y="4579064"/>
            <a:ext cx="108571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Руководитель команды:</a:t>
            </a:r>
          </a:p>
          <a:p>
            <a:r>
              <a:rPr lang="ru-RU" sz="2000" dirty="0" err="1" smtClean="0">
                <a:solidFill>
                  <a:schemeClr val="bg1"/>
                </a:solidFill>
              </a:rPr>
              <a:t>Тронева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Виктория </a:t>
            </a:r>
            <a:r>
              <a:rPr lang="ru-RU" sz="2000" dirty="0" smtClean="0">
                <a:solidFill>
                  <a:schemeClr val="bg1"/>
                </a:solidFill>
              </a:rPr>
              <a:t>Евгеньевна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Куратор проекта «Лечение </a:t>
            </a:r>
            <a:r>
              <a:rPr lang="ru-RU" sz="2000" dirty="0">
                <a:solidFill>
                  <a:schemeClr val="bg1"/>
                </a:solidFill>
              </a:rPr>
              <a:t>в </a:t>
            </a:r>
            <a:r>
              <a:rPr lang="ru-RU" sz="2000" dirty="0" smtClean="0">
                <a:solidFill>
                  <a:schemeClr val="bg1"/>
                </a:solidFill>
              </a:rPr>
              <a:t>Волгограде»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Заместитель </a:t>
            </a:r>
            <a:r>
              <a:rPr lang="ru-RU" sz="2000" dirty="0">
                <a:solidFill>
                  <a:schemeClr val="bg1"/>
                </a:solidFill>
              </a:rPr>
              <a:t>председателя комитета здравоохранения Волгоградской </a:t>
            </a:r>
            <a:r>
              <a:rPr lang="ru-RU" sz="2000" dirty="0" smtClean="0">
                <a:solidFill>
                  <a:schemeClr val="bg1"/>
                </a:solidFill>
              </a:rPr>
              <a:t>области</a:t>
            </a:r>
          </a:p>
          <a:p>
            <a:endParaRPr lang="ru-RU" sz="2000" dirty="0" smtClean="0">
              <a:solidFill>
                <a:schemeClr val="bg1"/>
              </a:solidFill>
            </a:endParaRPr>
          </a:p>
          <a:p>
            <a:r>
              <a:rPr lang="ru-RU" sz="2000" dirty="0" smtClean="0">
                <a:solidFill>
                  <a:schemeClr val="bg1"/>
                </a:solidFill>
              </a:rPr>
              <a:t>Российская Федерация, </a:t>
            </a:r>
            <a:r>
              <a:rPr lang="ru-RU" sz="2000" dirty="0">
                <a:solidFill>
                  <a:schemeClr val="bg1"/>
                </a:solidFill>
              </a:rPr>
              <a:t>Волгоградская область, </a:t>
            </a:r>
            <a:r>
              <a:rPr lang="ru-RU" sz="2000" dirty="0" smtClean="0">
                <a:solidFill>
                  <a:schemeClr val="bg1"/>
                </a:solidFill>
              </a:rPr>
              <a:t>Волгоград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8E84038-B740-F244-89E0-809A1E3F117D}"/>
              </a:ext>
            </a:extLst>
          </p:cNvPr>
          <p:cNvSpPr txBox="1"/>
          <p:nvPr/>
        </p:nvSpPr>
        <p:spPr>
          <a:xfrm>
            <a:off x="848148" y="3702089"/>
            <a:ext cx="84338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Playfair Display" pitchFamily="2" charset="-52"/>
              </a:rPr>
              <a:t>Номинация: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Playfair Display" pitchFamily="2" charset="-52"/>
              </a:rPr>
              <a:t>Международные </a:t>
            </a:r>
            <a:r>
              <a:rPr lang="ru-RU" sz="2400" dirty="0">
                <a:solidFill>
                  <a:schemeClr val="bg1"/>
                </a:solidFill>
                <a:latin typeface="Playfair Display" pitchFamily="2" charset="-52"/>
              </a:rPr>
              <a:t>проекты укрепления здоровья</a:t>
            </a:r>
          </a:p>
        </p:txBody>
      </p:sp>
      <p:pic>
        <p:nvPicPr>
          <p:cNvPr id="4098" name="Picture 2" descr="C:\Users\T_Sergienko\AppData\Local\Microsoft\Windows\Temporary Internet Files\Content.Outlook\5F0CT1AR\11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618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6248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B63974C-299F-3A42-928D-66554BBDC41B}"/>
              </a:ext>
            </a:extLst>
          </p:cNvPr>
          <p:cNvSpPr txBox="1"/>
          <p:nvPr/>
        </p:nvSpPr>
        <p:spPr>
          <a:xfrm>
            <a:off x="767255" y="1701628"/>
            <a:ext cx="59791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Всероссийский конкурсный отбор проектов </a:t>
            </a:r>
            <a:r>
              <a:rPr lang="en-US" sz="2400" dirty="0">
                <a:solidFill>
                  <a:schemeClr val="bg1"/>
                </a:solidFill>
              </a:rPr>
              <a:t/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«Женщины за здоровое общество»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A9B813D-2B66-114A-A35A-8916837DF786}"/>
              </a:ext>
            </a:extLst>
          </p:cNvPr>
          <p:cNvSpPr txBox="1"/>
          <p:nvPr/>
        </p:nvSpPr>
        <p:spPr>
          <a:xfrm>
            <a:off x="767255" y="2532625"/>
            <a:ext cx="106954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Playfair Display" pitchFamily="2" charset="-52"/>
              </a:rPr>
              <a:t>Медицинский туризм Волгоградской </a:t>
            </a:r>
            <a:r>
              <a:rPr lang="ru-RU" sz="3200" dirty="0" smtClean="0">
                <a:solidFill>
                  <a:schemeClr val="bg1"/>
                </a:solidFill>
                <a:latin typeface="Playfair Display" pitchFamily="2" charset="-52"/>
              </a:rPr>
              <a:t>области: бренд «Лечение </a:t>
            </a:r>
            <a:r>
              <a:rPr lang="ru-RU" sz="3200" dirty="0">
                <a:solidFill>
                  <a:schemeClr val="bg1"/>
                </a:solidFill>
                <a:latin typeface="Playfair Display" pitchFamily="2" charset="-52"/>
              </a:rPr>
              <a:t>в </a:t>
            </a:r>
            <a:r>
              <a:rPr lang="ru-RU" sz="3200" dirty="0" smtClean="0">
                <a:solidFill>
                  <a:schemeClr val="bg1"/>
                </a:solidFill>
                <a:latin typeface="Playfair Display" pitchFamily="2" charset="-52"/>
              </a:rPr>
              <a:t>Волгограде»</a:t>
            </a:r>
            <a:endParaRPr lang="ru-RU" sz="2800" dirty="0">
              <a:solidFill>
                <a:schemeClr val="bg1"/>
              </a:solidFill>
              <a:latin typeface="Playfair Display" pitchFamily="2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09C0A55-CA0E-4A40-B358-6A83C9303414}"/>
              </a:ext>
            </a:extLst>
          </p:cNvPr>
          <p:cNvSpPr txBox="1"/>
          <p:nvPr/>
        </p:nvSpPr>
        <p:spPr>
          <a:xfrm>
            <a:off x="767255" y="4579064"/>
            <a:ext cx="108571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Руководитель команды:</a:t>
            </a:r>
          </a:p>
          <a:p>
            <a:r>
              <a:rPr lang="ru-RU" sz="2000" dirty="0" err="1" smtClean="0">
                <a:solidFill>
                  <a:schemeClr val="bg1"/>
                </a:solidFill>
              </a:rPr>
              <a:t>Тронева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Виктория </a:t>
            </a:r>
            <a:r>
              <a:rPr lang="ru-RU" sz="2000" dirty="0" smtClean="0">
                <a:solidFill>
                  <a:schemeClr val="bg1"/>
                </a:solidFill>
              </a:rPr>
              <a:t>Евгеньевна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Куратор проекта «Лечение </a:t>
            </a:r>
            <a:r>
              <a:rPr lang="ru-RU" sz="2000" dirty="0">
                <a:solidFill>
                  <a:schemeClr val="bg1"/>
                </a:solidFill>
              </a:rPr>
              <a:t>в </a:t>
            </a:r>
            <a:r>
              <a:rPr lang="ru-RU" sz="2000" dirty="0" smtClean="0">
                <a:solidFill>
                  <a:schemeClr val="bg1"/>
                </a:solidFill>
              </a:rPr>
              <a:t>Волгограде»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Заместитель </a:t>
            </a:r>
            <a:r>
              <a:rPr lang="ru-RU" sz="2000" dirty="0">
                <a:solidFill>
                  <a:schemeClr val="bg1"/>
                </a:solidFill>
              </a:rPr>
              <a:t>председателя комитета здравоохранения Волгоградской </a:t>
            </a:r>
            <a:r>
              <a:rPr lang="ru-RU" sz="2000" dirty="0" smtClean="0">
                <a:solidFill>
                  <a:schemeClr val="bg1"/>
                </a:solidFill>
              </a:rPr>
              <a:t>области</a:t>
            </a:r>
          </a:p>
          <a:p>
            <a:endParaRPr lang="ru-RU" sz="2000" dirty="0" smtClean="0">
              <a:solidFill>
                <a:schemeClr val="bg1"/>
              </a:solidFill>
            </a:endParaRPr>
          </a:p>
          <a:p>
            <a:r>
              <a:rPr lang="ru-RU" sz="2000" dirty="0" smtClean="0">
                <a:solidFill>
                  <a:schemeClr val="bg1"/>
                </a:solidFill>
              </a:rPr>
              <a:t>Российская Федерация, </a:t>
            </a:r>
            <a:r>
              <a:rPr lang="ru-RU" sz="2000" dirty="0">
                <a:solidFill>
                  <a:schemeClr val="bg1"/>
                </a:solidFill>
              </a:rPr>
              <a:t>Волгоградская область, </a:t>
            </a:r>
            <a:r>
              <a:rPr lang="ru-RU" sz="2000" dirty="0" smtClean="0">
                <a:solidFill>
                  <a:schemeClr val="bg1"/>
                </a:solidFill>
              </a:rPr>
              <a:t>Волгоград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8E84038-B740-F244-89E0-809A1E3F117D}"/>
              </a:ext>
            </a:extLst>
          </p:cNvPr>
          <p:cNvSpPr txBox="1"/>
          <p:nvPr/>
        </p:nvSpPr>
        <p:spPr>
          <a:xfrm>
            <a:off x="848148" y="3702089"/>
            <a:ext cx="84338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Playfair Display" pitchFamily="2" charset="-52"/>
              </a:rPr>
              <a:t>Номинация: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Playfair Display" pitchFamily="2" charset="-52"/>
              </a:rPr>
              <a:t>Международные </a:t>
            </a:r>
            <a:r>
              <a:rPr lang="ru-RU" sz="2400" dirty="0">
                <a:solidFill>
                  <a:schemeClr val="bg1"/>
                </a:solidFill>
                <a:latin typeface="Playfair Display" pitchFamily="2" charset="-52"/>
              </a:rPr>
              <a:t>проекты укрепления здоровья</a:t>
            </a:r>
          </a:p>
        </p:txBody>
      </p:sp>
      <p:pic>
        <p:nvPicPr>
          <p:cNvPr id="1026" name="Picture 2" descr="C:\Users\T_Sergienko\AppData\Local\Microsoft\Windows\Temporary Internet Files\Content.Outlook\5F0CT1AR\12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618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62485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B63974C-299F-3A42-928D-66554BBDC41B}"/>
              </a:ext>
            </a:extLst>
          </p:cNvPr>
          <p:cNvSpPr txBox="1"/>
          <p:nvPr/>
        </p:nvSpPr>
        <p:spPr>
          <a:xfrm>
            <a:off x="767255" y="1701628"/>
            <a:ext cx="59791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Всероссийский конкурсный отбор проектов </a:t>
            </a:r>
            <a:r>
              <a:rPr lang="en-US" sz="2400" dirty="0">
                <a:solidFill>
                  <a:schemeClr val="bg1"/>
                </a:solidFill>
              </a:rPr>
              <a:t/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«Женщины за здоровое общество»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A9B813D-2B66-114A-A35A-8916837DF786}"/>
              </a:ext>
            </a:extLst>
          </p:cNvPr>
          <p:cNvSpPr txBox="1"/>
          <p:nvPr/>
        </p:nvSpPr>
        <p:spPr>
          <a:xfrm>
            <a:off x="767255" y="2532625"/>
            <a:ext cx="106954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Playfair Display" pitchFamily="2" charset="-52"/>
              </a:rPr>
              <a:t>Медицинский туризм Волгоградской </a:t>
            </a:r>
            <a:r>
              <a:rPr lang="ru-RU" sz="3200" dirty="0" smtClean="0">
                <a:solidFill>
                  <a:schemeClr val="bg1"/>
                </a:solidFill>
                <a:latin typeface="Playfair Display" pitchFamily="2" charset="-52"/>
              </a:rPr>
              <a:t>области: бренд «Лечение </a:t>
            </a:r>
            <a:r>
              <a:rPr lang="ru-RU" sz="3200" dirty="0">
                <a:solidFill>
                  <a:schemeClr val="bg1"/>
                </a:solidFill>
                <a:latin typeface="Playfair Display" pitchFamily="2" charset="-52"/>
              </a:rPr>
              <a:t>в </a:t>
            </a:r>
            <a:r>
              <a:rPr lang="ru-RU" sz="3200" dirty="0" smtClean="0">
                <a:solidFill>
                  <a:schemeClr val="bg1"/>
                </a:solidFill>
                <a:latin typeface="Playfair Display" pitchFamily="2" charset="-52"/>
              </a:rPr>
              <a:t>Волгограде»</a:t>
            </a:r>
            <a:endParaRPr lang="ru-RU" sz="2800" dirty="0">
              <a:solidFill>
                <a:schemeClr val="bg1"/>
              </a:solidFill>
              <a:latin typeface="Playfair Display" pitchFamily="2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09C0A55-CA0E-4A40-B358-6A83C9303414}"/>
              </a:ext>
            </a:extLst>
          </p:cNvPr>
          <p:cNvSpPr txBox="1"/>
          <p:nvPr/>
        </p:nvSpPr>
        <p:spPr>
          <a:xfrm>
            <a:off x="767255" y="4579064"/>
            <a:ext cx="108571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Руководитель команды:</a:t>
            </a:r>
          </a:p>
          <a:p>
            <a:r>
              <a:rPr lang="ru-RU" sz="2000" dirty="0" err="1" smtClean="0">
                <a:solidFill>
                  <a:schemeClr val="bg1"/>
                </a:solidFill>
              </a:rPr>
              <a:t>Тронева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Виктория </a:t>
            </a:r>
            <a:r>
              <a:rPr lang="ru-RU" sz="2000" dirty="0" smtClean="0">
                <a:solidFill>
                  <a:schemeClr val="bg1"/>
                </a:solidFill>
              </a:rPr>
              <a:t>Евгеньевна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Куратор проекта «Лечение </a:t>
            </a:r>
            <a:r>
              <a:rPr lang="ru-RU" sz="2000" dirty="0">
                <a:solidFill>
                  <a:schemeClr val="bg1"/>
                </a:solidFill>
              </a:rPr>
              <a:t>в </a:t>
            </a:r>
            <a:r>
              <a:rPr lang="ru-RU" sz="2000" dirty="0" smtClean="0">
                <a:solidFill>
                  <a:schemeClr val="bg1"/>
                </a:solidFill>
              </a:rPr>
              <a:t>Волгограде»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Заместитель </a:t>
            </a:r>
            <a:r>
              <a:rPr lang="ru-RU" sz="2000" dirty="0">
                <a:solidFill>
                  <a:schemeClr val="bg1"/>
                </a:solidFill>
              </a:rPr>
              <a:t>председателя комитета здравоохранения Волгоградской </a:t>
            </a:r>
            <a:r>
              <a:rPr lang="ru-RU" sz="2000" dirty="0" smtClean="0">
                <a:solidFill>
                  <a:schemeClr val="bg1"/>
                </a:solidFill>
              </a:rPr>
              <a:t>области</a:t>
            </a:r>
          </a:p>
          <a:p>
            <a:endParaRPr lang="ru-RU" sz="2000" dirty="0" smtClean="0">
              <a:solidFill>
                <a:schemeClr val="bg1"/>
              </a:solidFill>
            </a:endParaRPr>
          </a:p>
          <a:p>
            <a:r>
              <a:rPr lang="ru-RU" sz="2000" dirty="0" smtClean="0">
                <a:solidFill>
                  <a:schemeClr val="bg1"/>
                </a:solidFill>
              </a:rPr>
              <a:t>Российская Федерация, </a:t>
            </a:r>
            <a:r>
              <a:rPr lang="ru-RU" sz="2000" dirty="0">
                <a:solidFill>
                  <a:schemeClr val="bg1"/>
                </a:solidFill>
              </a:rPr>
              <a:t>Волгоградская область, </a:t>
            </a:r>
            <a:r>
              <a:rPr lang="ru-RU" sz="2000" dirty="0" smtClean="0">
                <a:solidFill>
                  <a:schemeClr val="bg1"/>
                </a:solidFill>
              </a:rPr>
              <a:t>Волгоград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8E84038-B740-F244-89E0-809A1E3F117D}"/>
              </a:ext>
            </a:extLst>
          </p:cNvPr>
          <p:cNvSpPr txBox="1"/>
          <p:nvPr/>
        </p:nvSpPr>
        <p:spPr>
          <a:xfrm>
            <a:off x="848148" y="3702089"/>
            <a:ext cx="84338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Playfair Display" pitchFamily="2" charset="-52"/>
              </a:rPr>
              <a:t>Номинация: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Playfair Display" pitchFamily="2" charset="-52"/>
              </a:rPr>
              <a:t>Международные </a:t>
            </a:r>
            <a:r>
              <a:rPr lang="ru-RU" sz="2400" dirty="0">
                <a:solidFill>
                  <a:schemeClr val="bg1"/>
                </a:solidFill>
                <a:latin typeface="Playfair Display" pitchFamily="2" charset="-52"/>
              </a:rPr>
              <a:t>проекты укрепления здоровья</a:t>
            </a:r>
          </a:p>
        </p:txBody>
      </p:sp>
      <p:pic>
        <p:nvPicPr>
          <p:cNvPr id="12290" name="Picture 2" descr="C:\Users\T_Sergienko\AppData\Local\Microsoft\Windows\Temporary Internet Files\Content.Outlook\5F0CT1AR\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976" y="0"/>
            <a:ext cx="12273064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6248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B63974C-299F-3A42-928D-66554BBDC41B}"/>
              </a:ext>
            </a:extLst>
          </p:cNvPr>
          <p:cNvSpPr txBox="1"/>
          <p:nvPr/>
        </p:nvSpPr>
        <p:spPr>
          <a:xfrm>
            <a:off x="767255" y="1701628"/>
            <a:ext cx="59791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Всероссийский конкурсный отбор проектов </a:t>
            </a:r>
            <a:r>
              <a:rPr lang="en-US" sz="2400" dirty="0">
                <a:solidFill>
                  <a:schemeClr val="bg1"/>
                </a:solidFill>
              </a:rPr>
              <a:t/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«Женщины за здоровое общество»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A9B813D-2B66-114A-A35A-8916837DF786}"/>
              </a:ext>
            </a:extLst>
          </p:cNvPr>
          <p:cNvSpPr txBox="1"/>
          <p:nvPr/>
        </p:nvSpPr>
        <p:spPr>
          <a:xfrm>
            <a:off x="767255" y="2532625"/>
            <a:ext cx="106954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Playfair Display" pitchFamily="2" charset="-52"/>
              </a:rPr>
              <a:t>Медицинский туризм Волгоградской </a:t>
            </a:r>
            <a:r>
              <a:rPr lang="ru-RU" sz="3200" dirty="0" smtClean="0">
                <a:solidFill>
                  <a:schemeClr val="bg1"/>
                </a:solidFill>
                <a:latin typeface="Playfair Display" pitchFamily="2" charset="-52"/>
              </a:rPr>
              <a:t>области: бренд «Лечение </a:t>
            </a:r>
            <a:r>
              <a:rPr lang="ru-RU" sz="3200" dirty="0">
                <a:solidFill>
                  <a:schemeClr val="bg1"/>
                </a:solidFill>
                <a:latin typeface="Playfair Display" pitchFamily="2" charset="-52"/>
              </a:rPr>
              <a:t>в </a:t>
            </a:r>
            <a:r>
              <a:rPr lang="ru-RU" sz="3200" dirty="0" smtClean="0">
                <a:solidFill>
                  <a:schemeClr val="bg1"/>
                </a:solidFill>
                <a:latin typeface="Playfair Display" pitchFamily="2" charset="-52"/>
              </a:rPr>
              <a:t>Волгограде»</a:t>
            </a:r>
            <a:endParaRPr lang="ru-RU" sz="2800" dirty="0">
              <a:solidFill>
                <a:schemeClr val="bg1"/>
              </a:solidFill>
              <a:latin typeface="Playfair Display" pitchFamily="2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09C0A55-CA0E-4A40-B358-6A83C9303414}"/>
              </a:ext>
            </a:extLst>
          </p:cNvPr>
          <p:cNvSpPr txBox="1"/>
          <p:nvPr/>
        </p:nvSpPr>
        <p:spPr>
          <a:xfrm>
            <a:off x="767255" y="4579064"/>
            <a:ext cx="108571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Руководитель команды:</a:t>
            </a:r>
          </a:p>
          <a:p>
            <a:r>
              <a:rPr lang="ru-RU" sz="2000" dirty="0" err="1" smtClean="0">
                <a:solidFill>
                  <a:schemeClr val="bg1"/>
                </a:solidFill>
              </a:rPr>
              <a:t>Тронева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Виктория </a:t>
            </a:r>
            <a:r>
              <a:rPr lang="ru-RU" sz="2000" dirty="0" smtClean="0">
                <a:solidFill>
                  <a:schemeClr val="bg1"/>
                </a:solidFill>
              </a:rPr>
              <a:t>Евгеньевна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Куратор проекта «Лечение </a:t>
            </a:r>
            <a:r>
              <a:rPr lang="ru-RU" sz="2000" dirty="0">
                <a:solidFill>
                  <a:schemeClr val="bg1"/>
                </a:solidFill>
              </a:rPr>
              <a:t>в </a:t>
            </a:r>
            <a:r>
              <a:rPr lang="ru-RU" sz="2000" dirty="0" smtClean="0">
                <a:solidFill>
                  <a:schemeClr val="bg1"/>
                </a:solidFill>
              </a:rPr>
              <a:t>Волгограде»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Заместитель </a:t>
            </a:r>
            <a:r>
              <a:rPr lang="ru-RU" sz="2000" dirty="0">
                <a:solidFill>
                  <a:schemeClr val="bg1"/>
                </a:solidFill>
              </a:rPr>
              <a:t>председателя комитета здравоохранения Волгоградской </a:t>
            </a:r>
            <a:r>
              <a:rPr lang="ru-RU" sz="2000" dirty="0" smtClean="0">
                <a:solidFill>
                  <a:schemeClr val="bg1"/>
                </a:solidFill>
              </a:rPr>
              <a:t>области</a:t>
            </a:r>
          </a:p>
          <a:p>
            <a:endParaRPr lang="ru-RU" sz="2000" dirty="0" smtClean="0">
              <a:solidFill>
                <a:schemeClr val="bg1"/>
              </a:solidFill>
            </a:endParaRPr>
          </a:p>
          <a:p>
            <a:r>
              <a:rPr lang="ru-RU" sz="2000" dirty="0" smtClean="0">
                <a:solidFill>
                  <a:schemeClr val="bg1"/>
                </a:solidFill>
              </a:rPr>
              <a:t>Российская Федерация, </a:t>
            </a:r>
            <a:r>
              <a:rPr lang="ru-RU" sz="2000" dirty="0">
                <a:solidFill>
                  <a:schemeClr val="bg1"/>
                </a:solidFill>
              </a:rPr>
              <a:t>Волгоградская область, </a:t>
            </a:r>
            <a:r>
              <a:rPr lang="ru-RU" sz="2000" dirty="0" smtClean="0">
                <a:solidFill>
                  <a:schemeClr val="bg1"/>
                </a:solidFill>
              </a:rPr>
              <a:t>Волгоград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8E84038-B740-F244-89E0-809A1E3F117D}"/>
              </a:ext>
            </a:extLst>
          </p:cNvPr>
          <p:cNvSpPr txBox="1"/>
          <p:nvPr/>
        </p:nvSpPr>
        <p:spPr>
          <a:xfrm>
            <a:off x="848148" y="3702089"/>
            <a:ext cx="84338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Playfair Display" pitchFamily="2" charset="-52"/>
              </a:rPr>
              <a:t>Номинация: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Playfair Display" pitchFamily="2" charset="-52"/>
              </a:rPr>
              <a:t>Международные </a:t>
            </a:r>
            <a:r>
              <a:rPr lang="ru-RU" sz="2400" dirty="0">
                <a:solidFill>
                  <a:schemeClr val="bg1"/>
                </a:solidFill>
                <a:latin typeface="Playfair Display" pitchFamily="2" charset="-52"/>
              </a:rPr>
              <a:t>проекты укрепления здоровья</a:t>
            </a:r>
          </a:p>
        </p:txBody>
      </p:sp>
      <p:pic>
        <p:nvPicPr>
          <p:cNvPr id="2" name="Picture 2" descr="C:\Users\T_Sergienko\AppData\Local\Microsoft\Windows\Temporary Internet Files\Content.Outlook\5F0CT1AR\02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273064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6248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B63974C-299F-3A42-928D-66554BBDC41B}"/>
              </a:ext>
            </a:extLst>
          </p:cNvPr>
          <p:cNvSpPr txBox="1"/>
          <p:nvPr/>
        </p:nvSpPr>
        <p:spPr>
          <a:xfrm>
            <a:off x="767255" y="1701628"/>
            <a:ext cx="59791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Всероссийский конкурсный отбор проектов </a:t>
            </a:r>
            <a:r>
              <a:rPr lang="en-US" sz="2400" dirty="0">
                <a:solidFill>
                  <a:schemeClr val="bg1"/>
                </a:solidFill>
              </a:rPr>
              <a:t/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«Женщины за здоровое общество»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A9B813D-2B66-114A-A35A-8916837DF786}"/>
              </a:ext>
            </a:extLst>
          </p:cNvPr>
          <p:cNvSpPr txBox="1"/>
          <p:nvPr/>
        </p:nvSpPr>
        <p:spPr>
          <a:xfrm>
            <a:off x="767255" y="2532625"/>
            <a:ext cx="106954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Playfair Display" pitchFamily="2" charset="-52"/>
              </a:rPr>
              <a:t>Медицинский туризм Волгоградской </a:t>
            </a:r>
            <a:r>
              <a:rPr lang="ru-RU" sz="3200" dirty="0" smtClean="0">
                <a:solidFill>
                  <a:schemeClr val="bg1"/>
                </a:solidFill>
                <a:latin typeface="Playfair Display" pitchFamily="2" charset="-52"/>
              </a:rPr>
              <a:t>области: бренд «Лечение </a:t>
            </a:r>
            <a:r>
              <a:rPr lang="ru-RU" sz="3200" dirty="0">
                <a:solidFill>
                  <a:schemeClr val="bg1"/>
                </a:solidFill>
                <a:latin typeface="Playfair Display" pitchFamily="2" charset="-52"/>
              </a:rPr>
              <a:t>в </a:t>
            </a:r>
            <a:r>
              <a:rPr lang="ru-RU" sz="3200" dirty="0" smtClean="0">
                <a:solidFill>
                  <a:schemeClr val="bg1"/>
                </a:solidFill>
                <a:latin typeface="Playfair Display" pitchFamily="2" charset="-52"/>
              </a:rPr>
              <a:t>Волгограде»</a:t>
            </a:r>
            <a:endParaRPr lang="ru-RU" sz="2800" dirty="0">
              <a:solidFill>
                <a:schemeClr val="bg1"/>
              </a:solidFill>
              <a:latin typeface="Playfair Display" pitchFamily="2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09C0A55-CA0E-4A40-B358-6A83C9303414}"/>
              </a:ext>
            </a:extLst>
          </p:cNvPr>
          <p:cNvSpPr txBox="1"/>
          <p:nvPr/>
        </p:nvSpPr>
        <p:spPr>
          <a:xfrm>
            <a:off x="767255" y="4579064"/>
            <a:ext cx="108571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Руководитель команды:</a:t>
            </a:r>
          </a:p>
          <a:p>
            <a:r>
              <a:rPr lang="ru-RU" sz="2000" dirty="0" err="1" smtClean="0">
                <a:solidFill>
                  <a:schemeClr val="bg1"/>
                </a:solidFill>
              </a:rPr>
              <a:t>Тронева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Виктория </a:t>
            </a:r>
            <a:r>
              <a:rPr lang="ru-RU" sz="2000" dirty="0" smtClean="0">
                <a:solidFill>
                  <a:schemeClr val="bg1"/>
                </a:solidFill>
              </a:rPr>
              <a:t>Евгеньевна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Куратор проекта «Лечение </a:t>
            </a:r>
            <a:r>
              <a:rPr lang="ru-RU" sz="2000" dirty="0">
                <a:solidFill>
                  <a:schemeClr val="bg1"/>
                </a:solidFill>
              </a:rPr>
              <a:t>в </a:t>
            </a:r>
            <a:r>
              <a:rPr lang="ru-RU" sz="2000" dirty="0" smtClean="0">
                <a:solidFill>
                  <a:schemeClr val="bg1"/>
                </a:solidFill>
              </a:rPr>
              <a:t>Волгограде»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Заместитель </a:t>
            </a:r>
            <a:r>
              <a:rPr lang="ru-RU" sz="2000" dirty="0">
                <a:solidFill>
                  <a:schemeClr val="bg1"/>
                </a:solidFill>
              </a:rPr>
              <a:t>председателя комитета здравоохранения Волгоградской </a:t>
            </a:r>
            <a:r>
              <a:rPr lang="ru-RU" sz="2000" dirty="0" smtClean="0">
                <a:solidFill>
                  <a:schemeClr val="bg1"/>
                </a:solidFill>
              </a:rPr>
              <a:t>области</a:t>
            </a:r>
          </a:p>
          <a:p>
            <a:endParaRPr lang="ru-RU" sz="2000" dirty="0" smtClean="0">
              <a:solidFill>
                <a:schemeClr val="bg1"/>
              </a:solidFill>
            </a:endParaRPr>
          </a:p>
          <a:p>
            <a:r>
              <a:rPr lang="ru-RU" sz="2000" dirty="0" smtClean="0">
                <a:solidFill>
                  <a:schemeClr val="bg1"/>
                </a:solidFill>
              </a:rPr>
              <a:t>Российская Федерация, </a:t>
            </a:r>
            <a:r>
              <a:rPr lang="ru-RU" sz="2000" dirty="0">
                <a:solidFill>
                  <a:schemeClr val="bg1"/>
                </a:solidFill>
              </a:rPr>
              <a:t>Волгоградская область, </a:t>
            </a:r>
            <a:r>
              <a:rPr lang="ru-RU" sz="2000" dirty="0" smtClean="0">
                <a:solidFill>
                  <a:schemeClr val="bg1"/>
                </a:solidFill>
              </a:rPr>
              <a:t>Волгоград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8E84038-B740-F244-89E0-809A1E3F117D}"/>
              </a:ext>
            </a:extLst>
          </p:cNvPr>
          <p:cNvSpPr txBox="1"/>
          <p:nvPr/>
        </p:nvSpPr>
        <p:spPr>
          <a:xfrm>
            <a:off x="848148" y="3702089"/>
            <a:ext cx="84338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Playfair Display" pitchFamily="2" charset="-52"/>
              </a:rPr>
              <a:t>Номинация: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Playfair Display" pitchFamily="2" charset="-52"/>
              </a:rPr>
              <a:t>Международные </a:t>
            </a:r>
            <a:r>
              <a:rPr lang="ru-RU" sz="2400" dirty="0">
                <a:solidFill>
                  <a:schemeClr val="bg1"/>
                </a:solidFill>
                <a:latin typeface="Playfair Display" pitchFamily="2" charset="-52"/>
              </a:rPr>
              <a:t>проекты укрепления здоровья</a:t>
            </a:r>
          </a:p>
        </p:txBody>
      </p:sp>
      <p:pic>
        <p:nvPicPr>
          <p:cNvPr id="2050" name="Picture 2" descr="C:\Users\T_Sergienko\AppData\Local\Microsoft\Windows\Temporary Internet Files\Content.Outlook\5F0CT1AR\03 (8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4" y="0"/>
            <a:ext cx="12171734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6248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B63974C-299F-3A42-928D-66554BBDC41B}"/>
              </a:ext>
            </a:extLst>
          </p:cNvPr>
          <p:cNvSpPr txBox="1"/>
          <p:nvPr/>
        </p:nvSpPr>
        <p:spPr>
          <a:xfrm>
            <a:off x="767255" y="1701628"/>
            <a:ext cx="59791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Всероссийский конкурсный отбор проектов </a:t>
            </a:r>
            <a:r>
              <a:rPr lang="en-US" sz="2400" dirty="0">
                <a:solidFill>
                  <a:schemeClr val="bg1"/>
                </a:solidFill>
              </a:rPr>
              <a:t/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«Женщины за здоровое общество»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A9B813D-2B66-114A-A35A-8916837DF786}"/>
              </a:ext>
            </a:extLst>
          </p:cNvPr>
          <p:cNvSpPr txBox="1"/>
          <p:nvPr/>
        </p:nvSpPr>
        <p:spPr>
          <a:xfrm>
            <a:off x="767255" y="2532625"/>
            <a:ext cx="106954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Playfair Display" pitchFamily="2" charset="-52"/>
              </a:rPr>
              <a:t>Медицинский туризм Волгоградской </a:t>
            </a:r>
            <a:r>
              <a:rPr lang="ru-RU" sz="3200" dirty="0" smtClean="0">
                <a:solidFill>
                  <a:schemeClr val="bg1"/>
                </a:solidFill>
                <a:latin typeface="Playfair Display" pitchFamily="2" charset="-52"/>
              </a:rPr>
              <a:t>области: бренд «Лечение </a:t>
            </a:r>
            <a:r>
              <a:rPr lang="ru-RU" sz="3200" dirty="0">
                <a:solidFill>
                  <a:schemeClr val="bg1"/>
                </a:solidFill>
                <a:latin typeface="Playfair Display" pitchFamily="2" charset="-52"/>
              </a:rPr>
              <a:t>в </a:t>
            </a:r>
            <a:r>
              <a:rPr lang="ru-RU" sz="3200" dirty="0" smtClean="0">
                <a:solidFill>
                  <a:schemeClr val="bg1"/>
                </a:solidFill>
                <a:latin typeface="Playfair Display" pitchFamily="2" charset="-52"/>
              </a:rPr>
              <a:t>Волгограде»</a:t>
            </a:r>
            <a:endParaRPr lang="ru-RU" sz="2800" dirty="0">
              <a:solidFill>
                <a:schemeClr val="bg1"/>
              </a:solidFill>
              <a:latin typeface="Playfair Display" pitchFamily="2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09C0A55-CA0E-4A40-B358-6A83C9303414}"/>
              </a:ext>
            </a:extLst>
          </p:cNvPr>
          <p:cNvSpPr txBox="1"/>
          <p:nvPr/>
        </p:nvSpPr>
        <p:spPr>
          <a:xfrm>
            <a:off x="767255" y="4579064"/>
            <a:ext cx="108571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Руководитель команды:</a:t>
            </a:r>
          </a:p>
          <a:p>
            <a:r>
              <a:rPr lang="ru-RU" sz="2000" dirty="0" err="1" smtClean="0">
                <a:solidFill>
                  <a:schemeClr val="bg1"/>
                </a:solidFill>
              </a:rPr>
              <a:t>Тронева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Виктория </a:t>
            </a:r>
            <a:r>
              <a:rPr lang="ru-RU" sz="2000" dirty="0" smtClean="0">
                <a:solidFill>
                  <a:schemeClr val="bg1"/>
                </a:solidFill>
              </a:rPr>
              <a:t>Евгеньевна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Куратор проекта «Лечение </a:t>
            </a:r>
            <a:r>
              <a:rPr lang="ru-RU" sz="2000" dirty="0">
                <a:solidFill>
                  <a:schemeClr val="bg1"/>
                </a:solidFill>
              </a:rPr>
              <a:t>в </a:t>
            </a:r>
            <a:r>
              <a:rPr lang="ru-RU" sz="2000" dirty="0" smtClean="0">
                <a:solidFill>
                  <a:schemeClr val="bg1"/>
                </a:solidFill>
              </a:rPr>
              <a:t>Волгограде»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Заместитель </a:t>
            </a:r>
            <a:r>
              <a:rPr lang="ru-RU" sz="2000" dirty="0">
                <a:solidFill>
                  <a:schemeClr val="bg1"/>
                </a:solidFill>
              </a:rPr>
              <a:t>председателя комитета здравоохранения Волгоградской </a:t>
            </a:r>
            <a:r>
              <a:rPr lang="ru-RU" sz="2000" dirty="0" smtClean="0">
                <a:solidFill>
                  <a:schemeClr val="bg1"/>
                </a:solidFill>
              </a:rPr>
              <a:t>области</a:t>
            </a:r>
          </a:p>
          <a:p>
            <a:endParaRPr lang="ru-RU" sz="2000" dirty="0" smtClean="0">
              <a:solidFill>
                <a:schemeClr val="bg1"/>
              </a:solidFill>
            </a:endParaRPr>
          </a:p>
          <a:p>
            <a:r>
              <a:rPr lang="ru-RU" sz="2000" dirty="0" smtClean="0">
                <a:solidFill>
                  <a:schemeClr val="bg1"/>
                </a:solidFill>
              </a:rPr>
              <a:t>Российская Федерация, </a:t>
            </a:r>
            <a:r>
              <a:rPr lang="ru-RU" sz="2000" dirty="0">
                <a:solidFill>
                  <a:schemeClr val="bg1"/>
                </a:solidFill>
              </a:rPr>
              <a:t>Волгоградская область, </a:t>
            </a:r>
            <a:r>
              <a:rPr lang="ru-RU" sz="2000" dirty="0" smtClean="0">
                <a:solidFill>
                  <a:schemeClr val="bg1"/>
                </a:solidFill>
              </a:rPr>
              <a:t>Волгоград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8E84038-B740-F244-89E0-809A1E3F117D}"/>
              </a:ext>
            </a:extLst>
          </p:cNvPr>
          <p:cNvSpPr txBox="1"/>
          <p:nvPr/>
        </p:nvSpPr>
        <p:spPr>
          <a:xfrm>
            <a:off x="848148" y="3702089"/>
            <a:ext cx="84338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Playfair Display" pitchFamily="2" charset="-52"/>
              </a:rPr>
              <a:t>Номинация: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Playfair Display" pitchFamily="2" charset="-52"/>
              </a:rPr>
              <a:t>Международные </a:t>
            </a:r>
            <a:r>
              <a:rPr lang="ru-RU" sz="2400" dirty="0">
                <a:solidFill>
                  <a:schemeClr val="bg1"/>
                </a:solidFill>
                <a:latin typeface="Playfair Display" pitchFamily="2" charset="-52"/>
              </a:rPr>
              <a:t>проекты укрепления здоровья</a:t>
            </a:r>
          </a:p>
        </p:txBody>
      </p:sp>
      <p:pic>
        <p:nvPicPr>
          <p:cNvPr id="2050" name="Picture 2" descr="C:\Users\T_Sergienko\AppData\Local\Microsoft\Windows\Temporary Internet Files\Content.Outlook\5F0CT1AR\04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2185233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6248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B63974C-299F-3A42-928D-66554BBDC41B}"/>
              </a:ext>
            </a:extLst>
          </p:cNvPr>
          <p:cNvSpPr txBox="1"/>
          <p:nvPr/>
        </p:nvSpPr>
        <p:spPr>
          <a:xfrm>
            <a:off x="767255" y="1701628"/>
            <a:ext cx="59791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Всероссийский конкурсный отбор проектов </a:t>
            </a:r>
            <a:r>
              <a:rPr lang="en-US" sz="2400" dirty="0">
                <a:solidFill>
                  <a:schemeClr val="bg1"/>
                </a:solidFill>
              </a:rPr>
              <a:t/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«Женщины за здоровое общество»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A9B813D-2B66-114A-A35A-8916837DF786}"/>
              </a:ext>
            </a:extLst>
          </p:cNvPr>
          <p:cNvSpPr txBox="1"/>
          <p:nvPr/>
        </p:nvSpPr>
        <p:spPr>
          <a:xfrm>
            <a:off x="767255" y="2532625"/>
            <a:ext cx="106954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Playfair Display" pitchFamily="2" charset="-52"/>
              </a:rPr>
              <a:t>Медицинский туризм Волгоградской </a:t>
            </a:r>
            <a:r>
              <a:rPr lang="ru-RU" sz="3200" dirty="0" smtClean="0">
                <a:solidFill>
                  <a:schemeClr val="bg1"/>
                </a:solidFill>
                <a:latin typeface="Playfair Display" pitchFamily="2" charset="-52"/>
              </a:rPr>
              <a:t>области: бренд «Лечение </a:t>
            </a:r>
            <a:r>
              <a:rPr lang="ru-RU" sz="3200" dirty="0">
                <a:solidFill>
                  <a:schemeClr val="bg1"/>
                </a:solidFill>
                <a:latin typeface="Playfair Display" pitchFamily="2" charset="-52"/>
              </a:rPr>
              <a:t>в </a:t>
            </a:r>
            <a:r>
              <a:rPr lang="ru-RU" sz="3200" dirty="0" smtClean="0">
                <a:solidFill>
                  <a:schemeClr val="bg1"/>
                </a:solidFill>
                <a:latin typeface="Playfair Display" pitchFamily="2" charset="-52"/>
              </a:rPr>
              <a:t>Волгограде»</a:t>
            </a:r>
            <a:endParaRPr lang="ru-RU" sz="2800" dirty="0">
              <a:solidFill>
                <a:schemeClr val="bg1"/>
              </a:solidFill>
              <a:latin typeface="Playfair Display" pitchFamily="2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09C0A55-CA0E-4A40-B358-6A83C9303414}"/>
              </a:ext>
            </a:extLst>
          </p:cNvPr>
          <p:cNvSpPr txBox="1"/>
          <p:nvPr/>
        </p:nvSpPr>
        <p:spPr>
          <a:xfrm>
            <a:off x="767255" y="4579064"/>
            <a:ext cx="108571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Руководитель команды:</a:t>
            </a:r>
          </a:p>
          <a:p>
            <a:r>
              <a:rPr lang="ru-RU" sz="2000" dirty="0" err="1" smtClean="0">
                <a:solidFill>
                  <a:schemeClr val="bg1"/>
                </a:solidFill>
              </a:rPr>
              <a:t>Тронева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Виктория </a:t>
            </a:r>
            <a:r>
              <a:rPr lang="ru-RU" sz="2000" dirty="0" smtClean="0">
                <a:solidFill>
                  <a:schemeClr val="bg1"/>
                </a:solidFill>
              </a:rPr>
              <a:t>Евгеньевна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Куратор проекта «Лечение </a:t>
            </a:r>
            <a:r>
              <a:rPr lang="ru-RU" sz="2000" dirty="0">
                <a:solidFill>
                  <a:schemeClr val="bg1"/>
                </a:solidFill>
              </a:rPr>
              <a:t>в </a:t>
            </a:r>
            <a:r>
              <a:rPr lang="ru-RU" sz="2000" dirty="0" smtClean="0">
                <a:solidFill>
                  <a:schemeClr val="bg1"/>
                </a:solidFill>
              </a:rPr>
              <a:t>Волгограде»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Заместитель </a:t>
            </a:r>
            <a:r>
              <a:rPr lang="ru-RU" sz="2000" dirty="0">
                <a:solidFill>
                  <a:schemeClr val="bg1"/>
                </a:solidFill>
              </a:rPr>
              <a:t>председателя комитета здравоохранения Волгоградской </a:t>
            </a:r>
            <a:r>
              <a:rPr lang="ru-RU" sz="2000" dirty="0" smtClean="0">
                <a:solidFill>
                  <a:schemeClr val="bg1"/>
                </a:solidFill>
              </a:rPr>
              <a:t>области</a:t>
            </a:r>
          </a:p>
          <a:p>
            <a:endParaRPr lang="ru-RU" sz="2000" dirty="0" smtClean="0">
              <a:solidFill>
                <a:schemeClr val="bg1"/>
              </a:solidFill>
            </a:endParaRPr>
          </a:p>
          <a:p>
            <a:r>
              <a:rPr lang="ru-RU" sz="2000" dirty="0" smtClean="0">
                <a:solidFill>
                  <a:schemeClr val="bg1"/>
                </a:solidFill>
              </a:rPr>
              <a:t>Российская Федерация, </a:t>
            </a:r>
            <a:r>
              <a:rPr lang="ru-RU" sz="2000" dirty="0">
                <a:solidFill>
                  <a:schemeClr val="bg1"/>
                </a:solidFill>
              </a:rPr>
              <a:t>Волгоградская область, </a:t>
            </a:r>
            <a:r>
              <a:rPr lang="ru-RU" sz="2000" dirty="0" smtClean="0">
                <a:solidFill>
                  <a:schemeClr val="bg1"/>
                </a:solidFill>
              </a:rPr>
              <a:t>Волгоград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8E84038-B740-F244-89E0-809A1E3F117D}"/>
              </a:ext>
            </a:extLst>
          </p:cNvPr>
          <p:cNvSpPr txBox="1"/>
          <p:nvPr/>
        </p:nvSpPr>
        <p:spPr>
          <a:xfrm>
            <a:off x="848148" y="3702089"/>
            <a:ext cx="84338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Playfair Display" pitchFamily="2" charset="-52"/>
              </a:rPr>
              <a:t>Номинация: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Playfair Display" pitchFamily="2" charset="-52"/>
              </a:rPr>
              <a:t>Международные </a:t>
            </a:r>
            <a:r>
              <a:rPr lang="ru-RU" sz="2400" dirty="0">
                <a:solidFill>
                  <a:schemeClr val="bg1"/>
                </a:solidFill>
                <a:latin typeface="Playfair Display" pitchFamily="2" charset="-52"/>
              </a:rPr>
              <a:t>проекты укрепления здоровья</a:t>
            </a:r>
          </a:p>
        </p:txBody>
      </p:sp>
      <p:pic>
        <p:nvPicPr>
          <p:cNvPr id="4098" name="Picture 2" descr="C:\Users\T_Sergienko\AppData\Local\Microsoft\Windows\Temporary Internet Files\Content.Outlook\5F0CT1AR\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6" y="-3511"/>
            <a:ext cx="12185523" cy="6868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6248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B63974C-299F-3A42-928D-66554BBDC41B}"/>
              </a:ext>
            </a:extLst>
          </p:cNvPr>
          <p:cNvSpPr txBox="1"/>
          <p:nvPr/>
        </p:nvSpPr>
        <p:spPr>
          <a:xfrm>
            <a:off x="767255" y="1701628"/>
            <a:ext cx="59791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Всероссийский конкурсный отбор проектов </a:t>
            </a:r>
            <a:r>
              <a:rPr lang="en-US" sz="2400" dirty="0">
                <a:solidFill>
                  <a:schemeClr val="bg1"/>
                </a:solidFill>
              </a:rPr>
              <a:t/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«Женщины за здоровое общество»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A9B813D-2B66-114A-A35A-8916837DF786}"/>
              </a:ext>
            </a:extLst>
          </p:cNvPr>
          <p:cNvSpPr txBox="1"/>
          <p:nvPr/>
        </p:nvSpPr>
        <p:spPr>
          <a:xfrm>
            <a:off x="767255" y="2532625"/>
            <a:ext cx="106954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Playfair Display" pitchFamily="2" charset="-52"/>
              </a:rPr>
              <a:t>Медицинский туризм Волгоградской </a:t>
            </a:r>
            <a:r>
              <a:rPr lang="ru-RU" sz="3200" dirty="0" smtClean="0">
                <a:solidFill>
                  <a:schemeClr val="bg1"/>
                </a:solidFill>
                <a:latin typeface="Playfair Display" pitchFamily="2" charset="-52"/>
              </a:rPr>
              <a:t>области: бренд «Лечение </a:t>
            </a:r>
            <a:r>
              <a:rPr lang="ru-RU" sz="3200" dirty="0">
                <a:solidFill>
                  <a:schemeClr val="bg1"/>
                </a:solidFill>
                <a:latin typeface="Playfair Display" pitchFamily="2" charset="-52"/>
              </a:rPr>
              <a:t>в </a:t>
            </a:r>
            <a:r>
              <a:rPr lang="ru-RU" sz="3200" dirty="0" smtClean="0">
                <a:solidFill>
                  <a:schemeClr val="bg1"/>
                </a:solidFill>
                <a:latin typeface="Playfair Display" pitchFamily="2" charset="-52"/>
              </a:rPr>
              <a:t>Волгограде»</a:t>
            </a:r>
            <a:endParaRPr lang="ru-RU" sz="2800" dirty="0">
              <a:solidFill>
                <a:schemeClr val="bg1"/>
              </a:solidFill>
              <a:latin typeface="Playfair Display" pitchFamily="2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09C0A55-CA0E-4A40-B358-6A83C9303414}"/>
              </a:ext>
            </a:extLst>
          </p:cNvPr>
          <p:cNvSpPr txBox="1"/>
          <p:nvPr/>
        </p:nvSpPr>
        <p:spPr>
          <a:xfrm>
            <a:off x="767255" y="4579064"/>
            <a:ext cx="108571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Руководитель команды:</a:t>
            </a:r>
          </a:p>
          <a:p>
            <a:r>
              <a:rPr lang="ru-RU" sz="2000" dirty="0" err="1" smtClean="0">
                <a:solidFill>
                  <a:schemeClr val="bg1"/>
                </a:solidFill>
              </a:rPr>
              <a:t>Тронева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Виктория </a:t>
            </a:r>
            <a:r>
              <a:rPr lang="ru-RU" sz="2000" dirty="0" smtClean="0">
                <a:solidFill>
                  <a:schemeClr val="bg1"/>
                </a:solidFill>
              </a:rPr>
              <a:t>Евгеньевна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Куратор проекта «Лечение </a:t>
            </a:r>
            <a:r>
              <a:rPr lang="ru-RU" sz="2000" dirty="0">
                <a:solidFill>
                  <a:schemeClr val="bg1"/>
                </a:solidFill>
              </a:rPr>
              <a:t>в </a:t>
            </a:r>
            <a:r>
              <a:rPr lang="ru-RU" sz="2000" dirty="0" smtClean="0">
                <a:solidFill>
                  <a:schemeClr val="bg1"/>
                </a:solidFill>
              </a:rPr>
              <a:t>Волгограде»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Заместитель </a:t>
            </a:r>
            <a:r>
              <a:rPr lang="ru-RU" sz="2000" dirty="0">
                <a:solidFill>
                  <a:schemeClr val="bg1"/>
                </a:solidFill>
              </a:rPr>
              <a:t>председателя комитета здравоохранения Волгоградской </a:t>
            </a:r>
            <a:r>
              <a:rPr lang="ru-RU" sz="2000" dirty="0" smtClean="0">
                <a:solidFill>
                  <a:schemeClr val="bg1"/>
                </a:solidFill>
              </a:rPr>
              <a:t>области</a:t>
            </a:r>
          </a:p>
          <a:p>
            <a:endParaRPr lang="ru-RU" sz="2000" dirty="0" smtClean="0">
              <a:solidFill>
                <a:schemeClr val="bg1"/>
              </a:solidFill>
            </a:endParaRPr>
          </a:p>
          <a:p>
            <a:r>
              <a:rPr lang="ru-RU" sz="2000" dirty="0" smtClean="0">
                <a:solidFill>
                  <a:schemeClr val="bg1"/>
                </a:solidFill>
              </a:rPr>
              <a:t>Российская Федерация, </a:t>
            </a:r>
            <a:r>
              <a:rPr lang="ru-RU" sz="2000" dirty="0">
                <a:solidFill>
                  <a:schemeClr val="bg1"/>
                </a:solidFill>
              </a:rPr>
              <a:t>Волгоградская область, </a:t>
            </a:r>
            <a:r>
              <a:rPr lang="ru-RU" sz="2000" dirty="0" smtClean="0">
                <a:solidFill>
                  <a:schemeClr val="bg1"/>
                </a:solidFill>
              </a:rPr>
              <a:t>Волгоград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8E84038-B740-F244-89E0-809A1E3F117D}"/>
              </a:ext>
            </a:extLst>
          </p:cNvPr>
          <p:cNvSpPr txBox="1"/>
          <p:nvPr/>
        </p:nvSpPr>
        <p:spPr>
          <a:xfrm>
            <a:off x="848148" y="3702089"/>
            <a:ext cx="84338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Playfair Display" pitchFamily="2" charset="-52"/>
              </a:rPr>
              <a:t>Номинация: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Playfair Display" pitchFamily="2" charset="-52"/>
              </a:rPr>
              <a:t>Международные </a:t>
            </a:r>
            <a:r>
              <a:rPr lang="ru-RU" sz="2400" dirty="0">
                <a:solidFill>
                  <a:schemeClr val="bg1"/>
                </a:solidFill>
                <a:latin typeface="Playfair Display" pitchFamily="2" charset="-52"/>
              </a:rPr>
              <a:t>проекты укрепления здоровья</a:t>
            </a:r>
          </a:p>
        </p:txBody>
      </p:sp>
      <p:pic>
        <p:nvPicPr>
          <p:cNvPr id="5122" name="Picture 2" descr="C:\Users\T_Sergienko\AppData\Local\Microsoft\Windows\Temporary Internet Files\Content.Outlook\5F0CT1AR\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95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6248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B63974C-299F-3A42-928D-66554BBDC41B}"/>
              </a:ext>
            </a:extLst>
          </p:cNvPr>
          <p:cNvSpPr txBox="1"/>
          <p:nvPr/>
        </p:nvSpPr>
        <p:spPr>
          <a:xfrm>
            <a:off x="767255" y="1701628"/>
            <a:ext cx="59791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Всероссийский конкурсный отбор проектов </a:t>
            </a:r>
            <a:r>
              <a:rPr lang="en-US" sz="2400" dirty="0">
                <a:solidFill>
                  <a:schemeClr val="bg1"/>
                </a:solidFill>
              </a:rPr>
              <a:t/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«Женщины за здоровое общество»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A9B813D-2B66-114A-A35A-8916837DF786}"/>
              </a:ext>
            </a:extLst>
          </p:cNvPr>
          <p:cNvSpPr txBox="1"/>
          <p:nvPr/>
        </p:nvSpPr>
        <p:spPr>
          <a:xfrm>
            <a:off x="767255" y="2532625"/>
            <a:ext cx="106954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Playfair Display" pitchFamily="2" charset="-52"/>
              </a:rPr>
              <a:t>Медицинский туризм Волгоградской </a:t>
            </a:r>
            <a:r>
              <a:rPr lang="ru-RU" sz="3200" dirty="0" smtClean="0">
                <a:solidFill>
                  <a:schemeClr val="bg1"/>
                </a:solidFill>
                <a:latin typeface="Playfair Display" pitchFamily="2" charset="-52"/>
              </a:rPr>
              <a:t>области: бренд «Лечение </a:t>
            </a:r>
            <a:r>
              <a:rPr lang="ru-RU" sz="3200" dirty="0">
                <a:solidFill>
                  <a:schemeClr val="bg1"/>
                </a:solidFill>
                <a:latin typeface="Playfair Display" pitchFamily="2" charset="-52"/>
              </a:rPr>
              <a:t>в </a:t>
            </a:r>
            <a:r>
              <a:rPr lang="ru-RU" sz="3200" dirty="0" smtClean="0">
                <a:solidFill>
                  <a:schemeClr val="bg1"/>
                </a:solidFill>
                <a:latin typeface="Playfair Display" pitchFamily="2" charset="-52"/>
              </a:rPr>
              <a:t>Волгограде»</a:t>
            </a:r>
            <a:endParaRPr lang="ru-RU" sz="2800" dirty="0">
              <a:solidFill>
                <a:schemeClr val="bg1"/>
              </a:solidFill>
              <a:latin typeface="Playfair Display" pitchFamily="2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09C0A55-CA0E-4A40-B358-6A83C9303414}"/>
              </a:ext>
            </a:extLst>
          </p:cNvPr>
          <p:cNvSpPr txBox="1"/>
          <p:nvPr/>
        </p:nvSpPr>
        <p:spPr>
          <a:xfrm>
            <a:off x="767255" y="4579064"/>
            <a:ext cx="108571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Руководитель команды:</a:t>
            </a:r>
          </a:p>
          <a:p>
            <a:r>
              <a:rPr lang="ru-RU" sz="2000" dirty="0" err="1" smtClean="0">
                <a:solidFill>
                  <a:schemeClr val="bg1"/>
                </a:solidFill>
              </a:rPr>
              <a:t>Тронева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Виктория </a:t>
            </a:r>
            <a:r>
              <a:rPr lang="ru-RU" sz="2000" dirty="0" smtClean="0">
                <a:solidFill>
                  <a:schemeClr val="bg1"/>
                </a:solidFill>
              </a:rPr>
              <a:t>Евгеньевна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Куратор проекта «Лечение </a:t>
            </a:r>
            <a:r>
              <a:rPr lang="ru-RU" sz="2000" dirty="0">
                <a:solidFill>
                  <a:schemeClr val="bg1"/>
                </a:solidFill>
              </a:rPr>
              <a:t>в </a:t>
            </a:r>
            <a:r>
              <a:rPr lang="ru-RU" sz="2000" dirty="0" smtClean="0">
                <a:solidFill>
                  <a:schemeClr val="bg1"/>
                </a:solidFill>
              </a:rPr>
              <a:t>Волгограде»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Заместитель </a:t>
            </a:r>
            <a:r>
              <a:rPr lang="ru-RU" sz="2000" dirty="0">
                <a:solidFill>
                  <a:schemeClr val="bg1"/>
                </a:solidFill>
              </a:rPr>
              <a:t>председателя комитета здравоохранения Волгоградской </a:t>
            </a:r>
            <a:r>
              <a:rPr lang="ru-RU" sz="2000" dirty="0" smtClean="0">
                <a:solidFill>
                  <a:schemeClr val="bg1"/>
                </a:solidFill>
              </a:rPr>
              <a:t>области</a:t>
            </a:r>
          </a:p>
          <a:p>
            <a:endParaRPr lang="ru-RU" sz="2000" dirty="0" smtClean="0">
              <a:solidFill>
                <a:schemeClr val="bg1"/>
              </a:solidFill>
            </a:endParaRPr>
          </a:p>
          <a:p>
            <a:r>
              <a:rPr lang="ru-RU" sz="2000" dirty="0" smtClean="0">
                <a:solidFill>
                  <a:schemeClr val="bg1"/>
                </a:solidFill>
              </a:rPr>
              <a:t>Российская Федерация, </a:t>
            </a:r>
            <a:r>
              <a:rPr lang="ru-RU" sz="2000" dirty="0">
                <a:solidFill>
                  <a:schemeClr val="bg1"/>
                </a:solidFill>
              </a:rPr>
              <a:t>Волгоградская область, </a:t>
            </a:r>
            <a:r>
              <a:rPr lang="ru-RU" sz="2000" dirty="0" smtClean="0">
                <a:solidFill>
                  <a:schemeClr val="bg1"/>
                </a:solidFill>
              </a:rPr>
              <a:t>Волгоград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8E84038-B740-F244-89E0-809A1E3F117D}"/>
              </a:ext>
            </a:extLst>
          </p:cNvPr>
          <p:cNvSpPr txBox="1"/>
          <p:nvPr/>
        </p:nvSpPr>
        <p:spPr>
          <a:xfrm>
            <a:off x="848148" y="3702089"/>
            <a:ext cx="84338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Playfair Display" pitchFamily="2" charset="-52"/>
              </a:rPr>
              <a:t>Номинация: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Playfair Display" pitchFamily="2" charset="-52"/>
              </a:rPr>
              <a:t>Международные </a:t>
            </a:r>
            <a:r>
              <a:rPr lang="ru-RU" sz="2400" dirty="0">
                <a:solidFill>
                  <a:schemeClr val="bg1"/>
                </a:solidFill>
                <a:latin typeface="Playfair Display" pitchFamily="2" charset="-52"/>
              </a:rPr>
              <a:t>проекты укрепления здоровья</a:t>
            </a:r>
          </a:p>
        </p:txBody>
      </p:sp>
      <p:pic>
        <p:nvPicPr>
          <p:cNvPr id="6146" name="Picture 2" descr="C:\Users\T_Sergienko\AppData\Local\Microsoft\Windows\Temporary Internet Files\Content.Outlook\5F0CT1AR\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4" y="0"/>
            <a:ext cx="12215308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6248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B63974C-299F-3A42-928D-66554BBDC41B}"/>
              </a:ext>
            </a:extLst>
          </p:cNvPr>
          <p:cNvSpPr txBox="1"/>
          <p:nvPr/>
        </p:nvSpPr>
        <p:spPr>
          <a:xfrm>
            <a:off x="767255" y="1701628"/>
            <a:ext cx="59791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Всероссийский конкурсный отбор проектов </a:t>
            </a:r>
            <a:r>
              <a:rPr lang="en-US" sz="2400" dirty="0">
                <a:solidFill>
                  <a:schemeClr val="bg1"/>
                </a:solidFill>
              </a:rPr>
              <a:t/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«Женщины за здоровое общество»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A9B813D-2B66-114A-A35A-8916837DF786}"/>
              </a:ext>
            </a:extLst>
          </p:cNvPr>
          <p:cNvSpPr txBox="1"/>
          <p:nvPr/>
        </p:nvSpPr>
        <p:spPr>
          <a:xfrm>
            <a:off x="767255" y="2532625"/>
            <a:ext cx="106954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Playfair Display" pitchFamily="2" charset="-52"/>
              </a:rPr>
              <a:t>Медицинский туризм Волгоградской </a:t>
            </a:r>
            <a:r>
              <a:rPr lang="ru-RU" sz="3200" dirty="0" smtClean="0">
                <a:solidFill>
                  <a:schemeClr val="bg1"/>
                </a:solidFill>
                <a:latin typeface="Playfair Display" pitchFamily="2" charset="-52"/>
              </a:rPr>
              <a:t>области: бренд «Лечение </a:t>
            </a:r>
            <a:r>
              <a:rPr lang="ru-RU" sz="3200" dirty="0">
                <a:solidFill>
                  <a:schemeClr val="bg1"/>
                </a:solidFill>
                <a:latin typeface="Playfair Display" pitchFamily="2" charset="-52"/>
              </a:rPr>
              <a:t>в </a:t>
            </a:r>
            <a:r>
              <a:rPr lang="ru-RU" sz="3200" dirty="0" smtClean="0">
                <a:solidFill>
                  <a:schemeClr val="bg1"/>
                </a:solidFill>
                <a:latin typeface="Playfair Display" pitchFamily="2" charset="-52"/>
              </a:rPr>
              <a:t>Волгограде»</a:t>
            </a:r>
            <a:endParaRPr lang="ru-RU" sz="2800" dirty="0">
              <a:solidFill>
                <a:schemeClr val="bg1"/>
              </a:solidFill>
              <a:latin typeface="Playfair Display" pitchFamily="2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09C0A55-CA0E-4A40-B358-6A83C9303414}"/>
              </a:ext>
            </a:extLst>
          </p:cNvPr>
          <p:cNvSpPr txBox="1"/>
          <p:nvPr/>
        </p:nvSpPr>
        <p:spPr>
          <a:xfrm>
            <a:off x="767255" y="4579064"/>
            <a:ext cx="108571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Руководитель команды:</a:t>
            </a:r>
          </a:p>
          <a:p>
            <a:r>
              <a:rPr lang="ru-RU" sz="2000" dirty="0" err="1" smtClean="0">
                <a:solidFill>
                  <a:schemeClr val="bg1"/>
                </a:solidFill>
              </a:rPr>
              <a:t>Тронева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Виктория </a:t>
            </a:r>
            <a:r>
              <a:rPr lang="ru-RU" sz="2000" dirty="0" smtClean="0">
                <a:solidFill>
                  <a:schemeClr val="bg1"/>
                </a:solidFill>
              </a:rPr>
              <a:t>Евгеньевна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Куратор проекта «Лечение </a:t>
            </a:r>
            <a:r>
              <a:rPr lang="ru-RU" sz="2000" dirty="0">
                <a:solidFill>
                  <a:schemeClr val="bg1"/>
                </a:solidFill>
              </a:rPr>
              <a:t>в </a:t>
            </a:r>
            <a:r>
              <a:rPr lang="ru-RU" sz="2000" dirty="0" smtClean="0">
                <a:solidFill>
                  <a:schemeClr val="bg1"/>
                </a:solidFill>
              </a:rPr>
              <a:t>Волгограде»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Заместитель </a:t>
            </a:r>
            <a:r>
              <a:rPr lang="ru-RU" sz="2000" dirty="0">
                <a:solidFill>
                  <a:schemeClr val="bg1"/>
                </a:solidFill>
              </a:rPr>
              <a:t>председателя комитета здравоохранения Волгоградской </a:t>
            </a:r>
            <a:r>
              <a:rPr lang="ru-RU" sz="2000" dirty="0" smtClean="0">
                <a:solidFill>
                  <a:schemeClr val="bg1"/>
                </a:solidFill>
              </a:rPr>
              <a:t>области</a:t>
            </a:r>
          </a:p>
          <a:p>
            <a:endParaRPr lang="ru-RU" sz="2000" dirty="0" smtClean="0">
              <a:solidFill>
                <a:schemeClr val="bg1"/>
              </a:solidFill>
            </a:endParaRPr>
          </a:p>
          <a:p>
            <a:r>
              <a:rPr lang="ru-RU" sz="2000" dirty="0" smtClean="0">
                <a:solidFill>
                  <a:schemeClr val="bg1"/>
                </a:solidFill>
              </a:rPr>
              <a:t>Российская Федерация, </a:t>
            </a:r>
            <a:r>
              <a:rPr lang="ru-RU" sz="2000" dirty="0">
                <a:solidFill>
                  <a:schemeClr val="bg1"/>
                </a:solidFill>
              </a:rPr>
              <a:t>Волгоградская область, </a:t>
            </a:r>
            <a:r>
              <a:rPr lang="ru-RU" sz="2000" dirty="0" smtClean="0">
                <a:solidFill>
                  <a:schemeClr val="bg1"/>
                </a:solidFill>
              </a:rPr>
              <a:t>Волгоград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8E84038-B740-F244-89E0-809A1E3F117D}"/>
              </a:ext>
            </a:extLst>
          </p:cNvPr>
          <p:cNvSpPr txBox="1"/>
          <p:nvPr/>
        </p:nvSpPr>
        <p:spPr>
          <a:xfrm>
            <a:off x="848148" y="3702089"/>
            <a:ext cx="84338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Playfair Display" pitchFamily="2" charset="-52"/>
              </a:rPr>
              <a:t>Номинация: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Playfair Display" pitchFamily="2" charset="-52"/>
              </a:rPr>
              <a:t>Международные </a:t>
            </a:r>
            <a:r>
              <a:rPr lang="ru-RU" sz="2400" dirty="0">
                <a:solidFill>
                  <a:schemeClr val="bg1"/>
                </a:solidFill>
                <a:latin typeface="Playfair Display" pitchFamily="2" charset="-52"/>
              </a:rPr>
              <a:t>проекты укрепления здоровья</a:t>
            </a:r>
          </a:p>
        </p:txBody>
      </p:sp>
      <p:pic>
        <p:nvPicPr>
          <p:cNvPr id="7170" name="Picture 2" descr="C:\Users\T_Sergienko\AppData\Local\Microsoft\Windows\Temporary Internet Files\Content.Outlook\5F0CT1AR\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711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6248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B63974C-299F-3A42-928D-66554BBDC41B}"/>
              </a:ext>
            </a:extLst>
          </p:cNvPr>
          <p:cNvSpPr txBox="1"/>
          <p:nvPr/>
        </p:nvSpPr>
        <p:spPr>
          <a:xfrm>
            <a:off x="767255" y="1701628"/>
            <a:ext cx="59791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Всероссийский конкурсный отбор проектов </a:t>
            </a:r>
            <a:r>
              <a:rPr lang="en-US" sz="2400" dirty="0">
                <a:solidFill>
                  <a:schemeClr val="bg1"/>
                </a:solidFill>
              </a:rPr>
              <a:t/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«Женщины за здоровое общество»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A9B813D-2B66-114A-A35A-8916837DF786}"/>
              </a:ext>
            </a:extLst>
          </p:cNvPr>
          <p:cNvSpPr txBox="1"/>
          <p:nvPr/>
        </p:nvSpPr>
        <p:spPr>
          <a:xfrm>
            <a:off x="767255" y="2532625"/>
            <a:ext cx="106954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Playfair Display" pitchFamily="2" charset="-52"/>
              </a:rPr>
              <a:t>Медицинский туризм Волгоградской </a:t>
            </a:r>
            <a:r>
              <a:rPr lang="ru-RU" sz="3200" dirty="0" smtClean="0">
                <a:solidFill>
                  <a:schemeClr val="bg1"/>
                </a:solidFill>
                <a:latin typeface="Playfair Display" pitchFamily="2" charset="-52"/>
              </a:rPr>
              <a:t>области: бренд «Лечение </a:t>
            </a:r>
            <a:r>
              <a:rPr lang="ru-RU" sz="3200" dirty="0">
                <a:solidFill>
                  <a:schemeClr val="bg1"/>
                </a:solidFill>
                <a:latin typeface="Playfair Display" pitchFamily="2" charset="-52"/>
              </a:rPr>
              <a:t>в </a:t>
            </a:r>
            <a:r>
              <a:rPr lang="ru-RU" sz="3200" dirty="0" smtClean="0">
                <a:solidFill>
                  <a:schemeClr val="bg1"/>
                </a:solidFill>
                <a:latin typeface="Playfair Display" pitchFamily="2" charset="-52"/>
              </a:rPr>
              <a:t>Волгограде»</a:t>
            </a:r>
            <a:endParaRPr lang="ru-RU" sz="2800" dirty="0">
              <a:solidFill>
                <a:schemeClr val="bg1"/>
              </a:solidFill>
              <a:latin typeface="Playfair Display" pitchFamily="2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09C0A55-CA0E-4A40-B358-6A83C9303414}"/>
              </a:ext>
            </a:extLst>
          </p:cNvPr>
          <p:cNvSpPr txBox="1"/>
          <p:nvPr/>
        </p:nvSpPr>
        <p:spPr>
          <a:xfrm>
            <a:off x="767255" y="4579064"/>
            <a:ext cx="108571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Руководитель команды:</a:t>
            </a:r>
          </a:p>
          <a:p>
            <a:r>
              <a:rPr lang="ru-RU" sz="2000" dirty="0" err="1" smtClean="0">
                <a:solidFill>
                  <a:schemeClr val="bg1"/>
                </a:solidFill>
              </a:rPr>
              <a:t>Тронева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Виктория </a:t>
            </a:r>
            <a:r>
              <a:rPr lang="ru-RU" sz="2000" dirty="0" smtClean="0">
                <a:solidFill>
                  <a:schemeClr val="bg1"/>
                </a:solidFill>
              </a:rPr>
              <a:t>Евгеньевна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Куратор проекта «Лечение </a:t>
            </a:r>
            <a:r>
              <a:rPr lang="ru-RU" sz="2000" dirty="0">
                <a:solidFill>
                  <a:schemeClr val="bg1"/>
                </a:solidFill>
              </a:rPr>
              <a:t>в </a:t>
            </a:r>
            <a:r>
              <a:rPr lang="ru-RU" sz="2000" dirty="0" smtClean="0">
                <a:solidFill>
                  <a:schemeClr val="bg1"/>
                </a:solidFill>
              </a:rPr>
              <a:t>Волгограде»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Заместитель </a:t>
            </a:r>
            <a:r>
              <a:rPr lang="ru-RU" sz="2000" dirty="0">
                <a:solidFill>
                  <a:schemeClr val="bg1"/>
                </a:solidFill>
              </a:rPr>
              <a:t>председателя комитета здравоохранения Волгоградской </a:t>
            </a:r>
            <a:r>
              <a:rPr lang="ru-RU" sz="2000" dirty="0" smtClean="0">
                <a:solidFill>
                  <a:schemeClr val="bg1"/>
                </a:solidFill>
              </a:rPr>
              <a:t>области</a:t>
            </a:r>
          </a:p>
          <a:p>
            <a:endParaRPr lang="ru-RU" sz="2000" dirty="0" smtClean="0">
              <a:solidFill>
                <a:schemeClr val="bg1"/>
              </a:solidFill>
            </a:endParaRPr>
          </a:p>
          <a:p>
            <a:r>
              <a:rPr lang="ru-RU" sz="2000" dirty="0" smtClean="0">
                <a:solidFill>
                  <a:schemeClr val="bg1"/>
                </a:solidFill>
              </a:rPr>
              <a:t>Российская Федерация, </a:t>
            </a:r>
            <a:r>
              <a:rPr lang="ru-RU" sz="2000" dirty="0">
                <a:solidFill>
                  <a:schemeClr val="bg1"/>
                </a:solidFill>
              </a:rPr>
              <a:t>Волгоградская область, </a:t>
            </a:r>
            <a:r>
              <a:rPr lang="ru-RU" sz="2000" dirty="0" smtClean="0">
                <a:solidFill>
                  <a:schemeClr val="bg1"/>
                </a:solidFill>
              </a:rPr>
              <a:t>Волгоград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8E84038-B740-F244-89E0-809A1E3F117D}"/>
              </a:ext>
            </a:extLst>
          </p:cNvPr>
          <p:cNvSpPr txBox="1"/>
          <p:nvPr/>
        </p:nvSpPr>
        <p:spPr>
          <a:xfrm>
            <a:off x="848148" y="3702089"/>
            <a:ext cx="84338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Playfair Display" pitchFamily="2" charset="-52"/>
              </a:rPr>
              <a:t>Номинация: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Playfair Display" pitchFamily="2" charset="-52"/>
              </a:rPr>
              <a:t>Международные </a:t>
            </a:r>
            <a:r>
              <a:rPr lang="ru-RU" sz="2400" dirty="0">
                <a:solidFill>
                  <a:schemeClr val="bg1"/>
                </a:solidFill>
                <a:latin typeface="Playfair Display" pitchFamily="2" charset="-52"/>
              </a:rPr>
              <a:t>проекты укрепления здоровья</a:t>
            </a:r>
          </a:p>
        </p:txBody>
      </p:sp>
      <p:pic>
        <p:nvPicPr>
          <p:cNvPr id="3074" name="Picture 2" descr="C:\Users\T_Sergienko\AppData\Local\Microsoft\Windows\Temporary Internet Files\Content.Outlook\5F0CT1AR\09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4" y="-2286"/>
            <a:ext cx="12190356" cy="68608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6248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</TotalTime>
  <Words>585</Words>
  <Application>Microsoft Office PowerPoint</Application>
  <PresentationFormat>Произвольный</PresentationFormat>
  <Paragraphs>124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Терещенко Анастасия Владимировна</cp:lastModifiedBy>
  <cp:revision>103</cp:revision>
  <dcterms:created xsi:type="dcterms:W3CDTF">2025-03-26T12:04:55Z</dcterms:created>
  <dcterms:modified xsi:type="dcterms:W3CDTF">2025-04-11T14:00:59Z</dcterms:modified>
</cp:coreProperties>
</file>