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98" r:id="rId5"/>
    <p:sldId id="346" r:id="rId6"/>
    <p:sldId id="269" r:id="rId7"/>
    <p:sldId id="347" r:id="rId8"/>
    <p:sldId id="348" r:id="rId9"/>
    <p:sldId id="349" r:id="rId10"/>
    <p:sldId id="270" r:id="rId11"/>
    <p:sldId id="271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29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9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00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6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0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3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9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3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5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3BEE-3096-45F6-B81F-99E563FF9CE9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1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79444"/>
            <a:ext cx="7766936" cy="1124141"/>
          </a:xfrm>
        </p:spPr>
        <p:txBody>
          <a:bodyPr/>
          <a:lstStyle/>
          <a:p>
            <a:pPr algn="ctr"/>
            <a:r>
              <a:rPr lang="ru-RU" sz="3600" b="1" dirty="0" smtClean="0"/>
              <a:t>Доброе детство – равное детство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13793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Архарова</a:t>
            </a:r>
            <a:r>
              <a:rPr lang="ru-RU" dirty="0" smtClean="0">
                <a:solidFill>
                  <a:schemeClr val="tx1"/>
                </a:solidFill>
              </a:rPr>
              <a:t> Елена Геннадьевна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ГАУЗ «</a:t>
            </a:r>
            <a:r>
              <a:rPr lang="ru-RU" dirty="0" err="1" smtClean="0">
                <a:solidFill>
                  <a:schemeClr val="tx1"/>
                </a:solidFill>
              </a:rPr>
              <a:t>Бугульминская</a:t>
            </a:r>
            <a:r>
              <a:rPr lang="ru-RU" dirty="0" smtClean="0">
                <a:solidFill>
                  <a:schemeClr val="tx1"/>
                </a:solidFill>
              </a:rPr>
              <a:t> ЦРБ»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Заведующий отделением профилактики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детской поликлиники, к.м.н.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Председатель Общественного Совета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Бугульминского</a:t>
            </a:r>
            <a:r>
              <a:rPr lang="ru-RU" dirty="0" smtClean="0">
                <a:solidFill>
                  <a:schemeClr val="tx1"/>
                </a:solidFill>
              </a:rPr>
              <a:t> муниципального района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53" y="2712576"/>
            <a:ext cx="2362158" cy="1338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617" y="4102614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3" y="4974152"/>
            <a:ext cx="2149747" cy="14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Социализация детей ОВЗ и их семей, </a:t>
            </a:r>
            <a:r>
              <a:rPr lang="ru-RU" dirty="0" err="1" smtClean="0"/>
              <a:t>человекоцентричность</a:t>
            </a:r>
            <a:r>
              <a:rPr lang="ru-RU" dirty="0" smtClean="0"/>
              <a:t>, качество жизни детей с ОВЗ</a:t>
            </a:r>
          </a:p>
          <a:p>
            <a:r>
              <a:rPr lang="ru-RU" dirty="0" smtClean="0"/>
              <a:t>Наша модель работы позволила укомплектовать кадрами все медицинские кабинеты детских дошкольных учреждений, школ, </a:t>
            </a:r>
            <a:r>
              <a:rPr lang="ru-RU" dirty="0" err="1" smtClean="0"/>
              <a:t>СУЗов</a:t>
            </a:r>
            <a:r>
              <a:rPr lang="ru-RU" dirty="0" smtClean="0"/>
              <a:t> (100%, ранее эта цифра составляла 51 %).</a:t>
            </a:r>
          </a:p>
          <a:p>
            <a:r>
              <a:rPr lang="ru-RU" dirty="0"/>
              <a:t>Данный проект позволил  повысить эффективность Диспансеризации детского населения (показатель освоенной диспансеризации </a:t>
            </a:r>
            <a:r>
              <a:rPr lang="ru-RU" dirty="0" smtClean="0"/>
              <a:t>увеличился </a:t>
            </a:r>
            <a:r>
              <a:rPr lang="ru-RU" dirty="0"/>
              <a:t>с 86,6% до 100%, </a:t>
            </a:r>
            <a:endParaRPr lang="ru-RU" dirty="0" smtClean="0"/>
          </a:p>
          <a:p>
            <a:r>
              <a:rPr lang="ru-RU" dirty="0" smtClean="0"/>
              <a:t>Показатель </a:t>
            </a:r>
            <a:r>
              <a:rPr lang="ru-RU" dirty="0"/>
              <a:t>вакцинации детей школьного возраста увеличился до 99,9%), </a:t>
            </a:r>
            <a:endParaRPr lang="ru-RU" dirty="0" smtClean="0"/>
          </a:p>
          <a:p>
            <a:r>
              <a:rPr lang="ru-RU" dirty="0" smtClean="0"/>
              <a:t>Охват </a:t>
            </a:r>
            <a:r>
              <a:rPr lang="ru-RU" dirty="0"/>
              <a:t>диспансерным наблюдением детей увеличился до </a:t>
            </a:r>
            <a:r>
              <a:rPr lang="ru-RU" dirty="0" smtClean="0"/>
              <a:t>95%, </a:t>
            </a:r>
          </a:p>
          <a:p>
            <a:r>
              <a:rPr lang="ru-RU" dirty="0" smtClean="0"/>
              <a:t>Внедренные </a:t>
            </a:r>
            <a:r>
              <a:rPr lang="ru-RU" dirty="0"/>
              <a:t>Школы здоровья явились мощными </a:t>
            </a:r>
            <a:r>
              <a:rPr lang="ru-RU" dirty="0" err="1"/>
              <a:t>здоровьесберегающими</a:t>
            </a:r>
            <a:r>
              <a:rPr lang="ru-RU" dirty="0"/>
              <a:t> технологиями в образовательных учреждениях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40" y="277114"/>
            <a:ext cx="36766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40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431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sz="3200" b="1" dirty="0" smtClean="0"/>
              <a:t>Наши Награды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Лучший медицинский блок школы- Лучший в Республике Татарстан  (2022 год)</a:t>
            </a:r>
          </a:p>
          <a:p>
            <a:r>
              <a:rPr lang="ru-RU" dirty="0" smtClean="0"/>
              <a:t>Победитель Лучшие товары и Услуги РТ  в номинации Услуги– 2009 и 2023 и 2024  </a:t>
            </a:r>
            <a:r>
              <a:rPr lang="ru-RU" dirty="0" err="1" smtClean="0"/>
              <a:t>гг</a:t>
            </a:r>
            <a:endParaRPr lang="ru-RU" dirty="0" smtClean="0"/>
          </a:p>
          <a:p>
            <a:r>
              <a:rPr lang="ru-RU" dirty="0" smtClean="0"/>
              <a:t>100 Лучших товаров России в номинации Услуги – 2009 и  2023 </a:t>
            </a:r>
            <a:r>
              <a:rPr lang="ru-RU" dirty="0" err="1" smtClean="0"/>
              <a:t>гг</a:t>
            </a:r>
            <a:r>
              <a:rPr lang="ru-RU" dirty="0" smtClean="0"/>
              <a:t> и 2024 гг.</a:t>
            </a:r>
          </a:p>
          <a:p>
            <a:r>
              <a:rPr lang="ru-RU" dirty="0" smtClean="0"/>
              <a:t>Грант ООН ЮНИСЕФ ВОЗ – детская площадка на территории детской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больницы – 2009 год</a:t>
            </a:r>
          </a:p>
          <a:p>
            <a:pPr marL="0" indent="0">
              <a:buNone/>
            </a:pPr>
            <a:r>
              <a:rPr lang="ru-RU" dirty="0" smtClean="0"/>
              <a:t>Благодарственное письмо Всероссийской </a:t>
            </a:r>
            <a:r>
              <a:rPr lang="ru-RU" smtClean="0"/>
              <a:t>организации качества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Медаль </a:t>
            </a:r>
            <a:r>
              <a:rPr lang="ru-RU" dirty="0" err="1" smtClean="0"/>
              <a:t>Альметьевской</a:t>
            </a:r>
            <a:r>
              <a:rPr lang="ru-RU" dirty="0" smtClean="0"/>
              <a:t> Епархии «Достойно быть»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20" y="245681"/>
            <a:ext cx="2526489" cy="16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58" y="2297494"/>
            <a:ext cx="2498151" cy="165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2663"/>
            <a:ext cx="8596668" cy="49687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Миссия</a:t>
            </a:r>
            <a:r>
              <a:rPr lang="ru-RU" dirty="0" smtClean="0"/>
              <a:t> – с заботой о каждом ребенке</a:t>
            </a:r>
          </a:p>
          <a:p>
            <a:r>
              <a:rPr lang="ru-RU" b="1" dirty="0"/>
              <a:t>Наши Цели</a:t>
            </a:r>
            <a:r>
              <a:rPr lang="ru-RU" dirty="0"/>
              <a:t>:</a:t>
            </a:r>
          </a:p>
          <a:p>
            <a:r>
              <a:rPr lang="ru-RU" dirty="0"/>
              <a:t>Повышение доступности и качества медицинской </a:t>
            </a:r>
            <a:r>
              <a:rPr lang="ru-RU" dirty="0" smtClean="0"/>
              <a:t>помощи детскому населению.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условий для оказания эффективной медицинской помощи. </a:t>
            </a:r>
            <a:endParaRPr lang="ru-RU" dirty="0" smtClean="0"/>
          </a:p>
          <a:p>
            <a:r>
              <a:rPr lang="ru-RU" dirty="0" smtClean="0"/>
              <a:t>Удовлетворение </a:t>
            </a:r>
            <a:r>
              <a:rPr lang="ru-RU" dirty="0"/>
              <a:t>потребности населения в </a:t>
            </a:r>
            <a:r>
              <a:rPr lang="ru-RU" dirty="0" smtClean="0"/>
              <a:t>качественной медицинской </a:t>
            </a:r>
            <a:r>
              <a:rPr lang="ru-RU" dirty="0"/>
              <a:t>помощи.</a:t>
            </a:r>
          </a:p>
          <a:p>
            <a:r>
              <a:rPr lang="ru-RU" b="1" dirty="0"/>
              <a:t>Наши Задачи</a:t>
            </a:r>
            <a:r>
              <a:rPr lang="ru-RU" b="1" dirty="0" smtClean="0"/>
              <a:t>:</a:t>
            </a:r>
          </a:p>
          <a:p>
            <a:r>
              <a:rPr lang="ru-RU" dirty="0" err="1" smtClean="0"/>
              <a:t>Человекоцентричность</a:t>
            </a:r>
            <a:r>
              <a:rPr lang="ru-RU" dirty="0" smtClean="0"/>
              <a:t> в нашей ежедневной работе, </a:t>
            </a:r>
            <a:r>
              <a:rPr lang="ru-RU" dirty="0"/>
              <a:t>Повышение уровня внимания и заботы по отношению к каждому пациенту, </a:t>
            </a:r>
            <a:r>
              <a:rPr lang="ru-RU" dirty="0" smtClean="0"/>
              <a:t>семье</a:t>
            </a:r>
          </a:p>
          <a:p>
            <a:r>
              <a:rPr lang="ru-RU" dirty="0" smtClean="0"/>
              <a:t>Взаимодействие с образовательными организациями (дошкольными, школьными, </a:t>
            </a:r>
            <a:r>
              <a:rPr lang="ru-RU" dirty="0" err="1" smtClean="0"/>
              <a:t>СУЗами</a:t>
            </a:r>
            <a:r>
              <a:rPr lang="ru-RU" dirty="0" smtClean="0"/>
              <a:t>) и семьей ребенка по вопросам сохранения и улучшения детского здоровья</a:t>
            </a:r>
            <a:endParaRPr lang="ru-RU" dirty="0"/>
          </a:p>
          <a:p>
            <a:r>
              <a:rPr lang="ru-RU" dirty="0" smtClean="0"/>
              <a:t>Применение </a:t>
            </a:r>
            <a:r>
              <a:rPr lang="ru-RU" dirty="0"/>
              <a:t>передовых технологий в ежедневной практике.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профессионализма специалистов </a:t>
            </a:r>
            <a:r>
              <a:rPr lang="ru-RU" dirty="0" smtClean="0"/>
              <a:t>в области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детей и подростков</a:t>
            </a:r>
            <a:endParaRPr lang="ru-RU" dirty="0"/>
          </a:p>
          <a:p>
            <a:r>
              <a:rPr lang="ru-RU" dirty="0"/>
              <a:t>Использование научно обоснованных и подтвержденных на практике методик профилактики и </a:t>
            </a:r>
            <a:r>
              <a:rPr lang="ru-RU" dirty="0" smtClean="0"/>
              <a:t>реабилитации,  </a:t>
            </a:r>
            <a:r>
              <a:rPr lang="ru-RU" dirty="0"/>
              <a:t>лечения и диагностики </a:t>
            </a:r>
            <a:r>
              <a:rPr lang="ru-RU" dirty="0" smtClean="0"/>
              <a:t>пациентов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68" y="548513"/>
            <a:ext cx="8350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33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2424"/>
            <a:ext cx="8596668" cy="139065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Детское здравоохранение</a:t>
            </a:r>
            <a:br>
              <a:rPr lang="ru-RU" sz="2400" b="1" dirty="0" smtClean="0"/>
            </a:br>
            <a:r>
              <a:rPr lang="ru-RU" sz="2400" b="1" dirty="0" smtClean="0"/>
              <a:t>ГАУЗ «</a:t>
            </a:r>
            <a:r>
              <a:rPr lang="ru-RU" sz="2400" b="1" dirty="0" err="1" smtClean="0"/>
              <a:t>Бугульминская</a:t>
            </a:r>
            <a:r>
              <a:rPr lang="ru-RU" sz="2400" b="1" dirty="0" smtClean="0"/>
              <a:t> ЦРБ» </a:t>
            </a:r>
            <a:br>
              <a:rPr lang="ru-RU" sz="2400" b="1" dirty="0" smtClean="0"/>
            </a:br>
            <a:r>
              <a:rPr lang="ru-RU" sz="1800" b="1" dirty="0" smtClean="0"/>
              <a:t>(детский стационар на 54 койки, детская поликлиника на 300 посещений в смену)</a:t>
            </a:r>
            <a:endParaRPr lang="ru-RU" sz="1800" b="1" dirty="0"/>
          </a:p>
        </p:txBody>
      </p:sp>
      <p:pic>
        <p:nvPicPr>
          <p:cNvPr id="39" name="Объект 3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166" y="1821470"/>
            <a:ext cx="8165215" cy="4866040"/>
          </a:xfrm>
          <a:prstGeom prst="rect">
            <a:avLst/>
          </a:prstGeom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65" y="420307"/>
            <a:ext cx="193383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C:\Documents and Settings\KucheryavijAA\Мои документы\Мои рисунки\Организатор клипов (Microsoft)\j04339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74" y="2608145"/>
            <a:ext cx="650235" cy="6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Documents and Settings\KucheryavijAA\Мои документы\Мои рисунки\Организатор клипов (Microsoft)\j04339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95" y="2618643"/>
            <a:ext cx="585701" cy="5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04" y="3919110"/>
            <a:ext cx="498096" cy="4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 descr="C:\Documents and Settings\KucheryavijAA\Мои документы\Мои рисунки\Организатор клипов (Microsoft)\j04339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1" y="3429000"/>
            <a:ext cx="651007" cy="64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02" y="3918491"/>
            <a:ext cx="498724" cy="4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48" y="3429000"/>
            <a:ext cx="549148" cy="54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12" y="4959344"/>
            <a:ext cx="498096" cy="4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19" y="3943436"/>
            <a:ext cx="408613" cy="4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64" y="3969029"/>
            <a:ext cx="5000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42" y="4193387"/>
            <a:ext cx="549402" cy="53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28" y="5381637"/>
            <a:ext cx="512100" cy="50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40" y="1819021"/>
            <a:ext cx="494899" cy="4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80" y="1396017"/>
            <a:ext cx="1323099" cy="11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23" y="1396017"/>
            <a:ext cx="1371369" cy="118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войная стрелка влево/вправо 6"/>
          <p:cNvSpPr/>
          <p:nvPr/>
        </p:nvSpPr>
        <p:spPr>
          <a:xfrm>
            <a:off x="2527091" y="2616778"/>
            <a:ext cx="5011264" cy="3819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032723" y="2373218"/>
            <a:ext cx="249048" cy="341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93750" y="2845308"/>
            <a:ext cx="213271" cy="343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8425" y="2896002"/>
            <a:ext cx="268247" cy="3657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8450" y="4346317"/>
            <a:ext cx="268247" cy="365792"/>
          </a:xfrm>
          <a:prstGeom prst="rect">
            <a:avLst/>
          </a:prstGeom>
        </p:spPr>
      </p:pic>
      <p:sp>
        <p:nvSpPr>
          <p:cNvPr id="16" name="Двойная стрелка влево/вправо 15"/>
          <p:cNvSpPr/>
          <p:nvPr/>
        </p:nvSpPr>
        <p:spPr>
          <a:xfrm>
            <a:off x="5032723" y="3749928"/>
            <a:ext cx="392663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939454" y="3795647"/>
            <a:ext cx="90725" cy="2088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894826" y="3808438"/>
            <a:ext cx="45719" cy="561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840080" y="3795647"/>
            <a:ext cx="45719" cy="512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066692" y="3795647"/>
            <a:ext cx="52754" cy="512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541455" y="3772787"/>
            <a:ext cx="63821" cy="1519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060982" y="3794006"/>
            <a:ext cx="45719" cy="513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032723" y="4839708"/>
            <a:ext cx="45719" cy="452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3514000" y="5291926"/>
            <a:ext cx="1494750" cy="897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0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18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Численность детей и подростков </a:t>
            </a:r>
            <a:r>
              <a:rPr lang="ru-RU" sz="2000" b="1" dirty="0" err="1" smtClean="0"/>
              <a:t>Бугульминского</a:t>
            </a:r>
            <a:r>
              <a:rPr lang="ru-RU" sz="2000" b="1" dirty="0" smtClean="0"/>
              <a:t> района</a:t>
            </a:r>
            <a:br>
              <a:rPr lang="ru-RU" sz="2000" b="1" dirty="0" smtClean="0"/>
            </a:br>
            <a:r>
              <a:rPr lang="ru-RU" sz="2000" b="1" dirty="0" smtClean="0"/>
              <a:t> за период 2021-2023 годы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85" y="2062283"/>
            <a:ext cx="5113581" cy="23338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97" y="1450731"/>
            <a:ext cx="8697657" cy="55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9" y="1660297"/>
            <a:ext cx="5486876" cy="3804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6862"/>
            <a:ext cx="8596668" cy="1543538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Здоровьесбережение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детей </a:t>
            </a:r>
            <a:br>
              <a:rPr lang="ru-RU" sz="2800" b="1" dirty="0" smtClean="0"/>
            </a:br>
            <a:r>
              <a:rPr lang="ru-RU" sz="2800" b="1" dirty="0" smtClean="0"/>
              <a:t>и подростков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5815" y="386862"/>
            <a:ext cx="6673707" cy="51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7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Объект 6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 t="140" r="140"/>
          <a:stretch/>
        </p:blipFill>
        <p:spPr>
          <a:xfrm>
            <a:off x="1200130" y="298938"/>
            <a:ext cx="12418962" cy="6286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" y="1296426"/>
            <a:ext cx="517901" cy="4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49" y="1296426"/>
            <a:ext cx="517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08" y="1301569"/>
            <a:ext cx="517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81" y="1301569"/>
            <a:ext cx="517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35" y="1000664"/>
            <a:ext cx="593840" cy="33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66" y="1067047"/>
            <a:ext cx="405336" cy="22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4" y="2495550"/>
            <a:ext cx="602334" cy="55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6" y="3283965"/>
            <a:ext cx="602334" cy="55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6" y="4674713"/>
            <a:ext cx="641289" cy="59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0"/>
            <a:ext cx="201771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5027" y="1691698"/>
            <a:ext cx="2017951" cy="1871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1047" y="3442187"/>
            <a:ext cx="201795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Концепция отдыха детей с ОВЗ</a:t>
            </a:r>
            <a:r>
              <a:rPr lang="ru-RU" dirty="0"/>
              <a:t> заключается в социализации детей с ОВЗ, получении позитивного психологического и оздоровительного заряда, с получением опыта победить болезни в условиях активно-двигательного режима.</a:t>
            </a:r>
          </a:p>
          <a:p>
            <a:r>
              <a:rPr lang="ru-RU" dirty="0"/>
              <a:t>Помощь в социализации в современном обществе (особенно для детей-инвалидов и детей с ограниченными возможностями здоровья) – одна из важнейших задач в деле воспитания. Решение этой задачи, возможно, осуществить через приобщение детей к участию в творческих конкурсных программах, играх, мастер-классах. Кроме того, возрастает потребность общества в творчески развитых личностях, стремящихся к духовному совершенствованию. Именно такую возможность предоставляют те профессионалы своего дела, которые стали полноценными участникам оздоровления в ДОЛ им Губина </a:t>
            </a:r>
            <a:r>
              <a:rPr lang="ru-RU" dirty="0" err="1"/>
              <a:t>Бугульминского</a:t>
            </a:r>
            <a:r>
              <a:rPr lang="ru-RU" dirty="0"/>
              <a:t> муниципального района, раскрывая особенности своей специальности, делясь опытом, помогая сделать выбор при построении своего будущего с учетом неограниченных возможностях каждого человека, независимо от его физических особенностей организма. </a:t>
            </a:r>
          </a:p>
          <a:p>
            <a:r>
              <a:rPr lang="ru-RU" dirty="0"/>
              <a:t>Очевидно, что воспитание социально значимых качеств личности, самоопределение детей и, особенно, детей-инвалидов, детей с ОВЗ (в том числе больных сахарным диабетом 1 типа, детей, перенесших </a:t>
            </a:r>
            <a:r>
              <a:rPr lang="ru-RU" dirty="0" err="1"/>
              <a:t>онкогематологические</a:t>
            </a:r>
            <a:r>
              <a:rPr lang="ru-RU" dirty="0"/>
              <a:t> заболевания, детей с РАС и другими заболеваниями </a:t>
            </a:r>
            <a:r>
              <a:rPr lang="ru-RU" dirty="0" err="1"/>
              <a:t>психо</a:t>
            </a:r>
            <a:r>
              <a:rPr lang="ru-RU" dirty="0"/>
              <a:t>-неврологического профиля) становится приоритетным направлением формирования гражданина РФ в нашем государстве.</a:t>
            </a:r>
          </a:p>
          <a:p>
            <a:r>
              <a:rPr lang="ru-RU" dirty="0"/>
              <a:t>В лагерь ДОЛ им. Губина </a:t>
            </a:r>
            <a:r>
              <a:rPr lang="ru-RU" dirty="0" err="1"/>
              <a:t>Бугульминского</a:t>
            </a:r>
            <a:r>
              <a:rPr lang="ru-RU" dirty="0"/>
              <a:t> муниципального района на протяжении 5 лет из разных уголков Республики Татарстан  приезжают дети с ограниченными возможностями здоровья на оздоровление и медицинскую реабилитацию. Для этого созданы все условия: как материально-технические, медицинские, так и психолого-педагогические.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07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Актуальность</a:t>
            </a:r>
            <a:r>
              <a:rPr lang="ru-RU" dirty="0"/>
              <a:t> данной программы и ее </a:t>
            </a:r>
            <a:r>
              <a:rPr lang="ru-RU" b="1" dirty="0"/>
              <a:t>новизну</a:t>
            </a:r>
            <a:r>
              <a:rPr lang="ru-RU" dirty="0"/>
              <a:t> мы видим в создании единой целостной медико-психолого-педагогической воспитательной среды для здоровых детей совместно с детьми с ОВЗ и их сопровождающими лицами, приобщение их к разнообразному социальному опыту современной жизни и определение участниками смены жизненных перспектив и дальнейшего профессионального самоопределения, включая и оздоровление детей в условиях загородного детского оздоровительного лагеря.. </a:t>
            </a:r>
          </a:p>
          <a:p>
            <a:r>
              <a:rPr lang="ru-RU" dirty="0"/>
              <a:t>Строить </a:t>
            </a:r>
            <a:r>
              <a:rPr lang="ru-RU" b="1" dirty="0"/>
              <a:t>мир</a:t>
            </a:r>
            <a:r>
              <a:rPr lang="ru-RU" dirty="0"/>
              <a:t> особых детей может только действительно </a:t>
            </a:r>
            <a:r>
              <a:rPr lang="ru-RU" b="1" dirty="0"/>
              <a:t>здоровая личность </a:t>
            </a:r>
            <a:r>
              <a:rPr lang="ru-RU" dirty="0"/>
              <a:t>(и не важно, здоров ли ты физически или имеешь ограничения в здоровье). Главное, что мы вместе, мы всем Миром можем сделать счастливыми сотни, тысячи людей, можем помочь найти себя сейчас и в будущем.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52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Цель программы</a:t>
            </a:r>
            <a:r>
              <a:rPr lang="ru-RU" dirty="0"/>
              <a:t>: Создание условий для оздоровления и укрепления физического, психического и эмоционального здоровья детей с ОВЗ через включение их в личностно-ориентированную творческую программу смены независимо от их состояния здоровья и физических возможностей.</a:t>
            </a:r>
          </a:p>
          <a:p>
            <a:r>
              <a:rPr lang="ru-RU" b="1" dirty="0"/>
              <a:t>Задачи</a:t>
            </a:r>
            <a:r>
              <a:rPr lang="ru-RU" dirty="0"/>
              <a:t>: </a:t>
            </a:r>
          </a:p>
          <a:p>
            <a:pPr lvl="0"/>
            <a:r>
              <a:rPr lang="ru-RU" dirty="0"/>
              <a:t>Создание комфортной атмосферы для психологического и физического оздоровления, совместной деятельности здоровых детей, детей с ОВЗ и детей-инвалидов, больных сахарным диабетом 1 типа, детей с РАС благоприятных условий для раскрытия творческих способностей каждого ребенка с учетом его индивидуальных возможностей.</a:t>
            </a:r>
          </a:p>
          <a:p>
            <a:pPr lvl="0"/>
            <a:r>
              <a:rPr lang="ru-RU" dirty="0"/>
              <a:t>Организация успешной психологической адаптации детей-инвалидов, детей с ОВЗ, а также детей-инвалидов с сопровождающими лицами, в среду сверстников и включение их в совместную деятельность со здоровыми детьми.</a:t>
            </a:r>
          </a:p>
          <a:p>
            <a:pPr lvl="0"/>
            <a:r>
              <a:rPr lang="ru-RU" dirty="0"/>
              <a:t>Социализация детей с различными возможностями здоровья через включение в познавательные игры, мастер-классы, пресс-конференции, практические и творческие занятия, игровые программы.</a:t>
            </a:r>
          </a:p>
          <a:p>
            <a:pPr lvl="0"/>
            <a:r>
              <a:rPr lang="ru-RU" dirty="0"/>
              <a:t>Формирование у участников толерантного отношения и </a:t>
            </a:r>
            <a:r>
              <a:rPr lang="ru-RU" dirty="0" err="1"/>
              <a:t>эмпатии</a:t>
            </a:r>
            <a:r>
              <a:rPr lang="ru-RU" dirty="0"/>
              <a:t> к детям-инвалидам и детям с ОВЗ.</a:t>
            </a:r>
          </a:p>
          <a:p>
            <a:pPr lvl="0"/>
            <a:r>
              <a:rPr lang="ru-RU" dirty="0"/>
              <a:t>Создание условий для развития у участников программы аналитического мышления, через определение жизненных перспектив, своей жизненной позиции и осознание детьми и подростками собственных личностных изменений.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8154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1925</TotalTime>
  <Words>836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Доброе детство – равное детство</vt:lpstr>
      <vt:lpstr>Презентация PowerPoint</vt:lpstr>
      <vt:lpstr>Детское здравоохранение ГАУЗ «Бугульминская ЦРБ»  (детский стационар на 54 койки, детская поликлиника на 300 посещений в смену)</vt:lpstr>
      <vt:lpstr>Численность детей и подростков Бугульминского района  за период 2021-2023 годы</vt:lpstr>
      <vt:lpstr>Здоровьесбережение  детей  и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</vt:lpstr>
      <vt:lpstr>                    Наши Награды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224</cp:revision>
  <cp:lastPrinted>2024-05-28T05:13:49Z</cp:lastPrinted>
  <dcterms:created xsi:type="dcterms:W3CDTF">2024-04-11T05:21:07Z</dcterms:created>
  <dcterms:modified xsi:type="dcterms:W3CDTF">2025-03-28T12:58:58Z</dcterms:modified>
</cp:coreProperties>
</file>