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>
        <p:scale>
          <a:sx n="71" d="100"/>
          <a:sy n="71" d="100"/>
        </p:scale>
        <p:origin x="-72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12.04.2025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228183661?from=groups" TargetMode="External"/><Relationship Id="rId3" Type="http://schemas.openxmlformats.org/officeDocument/2006/relationships/hyperlink" Target="https://skop-kcson.ryazanszn.ru/user/8?check_logged_in=1" TargetMode="External"/><Relationship Id="rId7" Type="http://schemas.openxmlformats.org/officeDocument/2006/relationships/hyperlink" Target="https://vk.com/club224982953?from=grou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194615111?from=groups" TargetMode="External"/><Relationship Id="rId5" Type="http://schemas.openxmlformats.org/officeDocument/2006/relationships/hyperlink" Target="https://vk.com/skvestnik" TargetMode="External"/><Relationship Id="rId4" Type="http://schemas.openxmlformats.org/officeDocument/2006/relationships/hyperlink" Target="https://vk.com/kcson.skopin?from=groups" TargetMode="External"/><Relationship Id="rId9" Type="http://schemas.openxmlformats.org/officeDocument/2006/relationships/hyperlink" Target="https://vk.com/club187432381?from=group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150442971_67125" TargetMode="External"/><Relationship Id="rId3" Type="http://schemas.openxmlformats.org/officeDocument/2006/relationships/hyperlink" Target="https://disk.yandex.ru/i/9Bfg-jW1ehJwdw" TargetMode="External"/><Relationship Id="rId7" Type="http://schemas.openxmlformats.org/officeDocument/2006/relationships/hyperlink" Target="https://vk.com/wall-150442971_9797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150442971_103805" TargetMode="External"/><Relationship Id="rId5" Type="http://schemas.openxmlformats.org/officeDocument/2006/relationships/hyperlink" Target="https://vk.com/wall-150442971_106141" TargetMode="External"/><Relationship Id="rId10" Type="http://schemas.openxmlformats.org/officeDocument/2006/relationships/hyperlink" Target="https://vk.com/wall-150442971_50140" TargetMode="External"/><Relationship Id="rId4" Type="http://schemas.openxmlformats.org/officeDocument/2006/relationships/hyperlink" Target="https://disk.yandex.ru/i/NaKiqL9amtPybw" TargetMode="External"/><Relationship Id="rId9" Type="http://schemas.openxmlformats.org/officeDocument/2006/relationships/hyperlink" Target="https://vk.com/wall-150442971_632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806531" y="1267560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5" y="2098557"/>
            <a:ext cx="74148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Театральная студия «Тряхнем стариной»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6792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Забавникова Наталья Геннадиевна,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РФ, Рязанская область, город Скопин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862256" y="4283206"/>
            <a:ext cx="7497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Специальная Номинация  Ментальное здоровье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691164B-9B51-0A91-D4ED-F4AD709B7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48" y="1848585"/>
            <a:ext cx="4122168" cy="389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AE5530E-79C5-284F-89B7-F338A43EF98F}"/>
              </a:ext>
            </a:extLst>
          </p:cNvPr>
          <p:cNvSpPr txBox="1"/>
          <p:nvPr/>
        </p:nvSpPr>
        <p:spPr>
          <a:xfrm>
            <a:off x="599090" y="1270454"/>
            <a:ext cx="107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Указываются каналы продвижения проекта, которые преимущественно будут использованы. Здесь важно указать: наименование ресурсов, предоставить конкретную ссылку на ресурс, указать относительно каждого канала продвижения инструменты продвижения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=""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Сайт и страница ГБУ РО «Скопинский КЦСОН»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=""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3"/>
              </a:rPr>
              <a:t>https://skop-kcson.ryazanszn.ru/user/8?check_logged_in=1</a:t>
            </a:r>
            <a:endParaRPr lang="ru-RU" dirty="0"/>
          </a:p>
          <a:p>
            <a:r>
              <a:rPr lang="en-US" dirty="0">
                <a:hlinkClick r:id="rId4"/>
              </a:rPr>
              <a:t>https://vk.com/kcson.skopin?from=groups</a:t>
            </a:r>
            <a:endParaRPr lang="ru-RU" dirty="0"/>
          </a:p>
          <a:p>
            <a:r>
              <a:rPr lang="ru-RU" dirty="0"/>
              <a:t> Информирование о шагах проекта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Страница районной газеты «Скопинский вестник»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=""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5"/>
              </a:rPr>
              <a:t>https://vk.com/skvestnik</a:t>
            </a:r>
            <a:endParaRPr lang="ru-RU" dirty="0"/>
          </a:p>
          <a:p>
            <a:r>
              <a:rPr lang="ru-RU" dirty="0"/>
              <a:t>Информирование о показах спектаклей</a:t>
            </a:r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=""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99091" y="4833159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Партнёры проекта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=""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833159"/>
            <a:ext cx="8327620" cy="177259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6"/>
              </a:rPr>
              <a:t>https://vk.com/club194615111?from=groups</a:t>
            </a:r>
            <a:endParaRPr lang="ru-RU" dirty="0"/>
          </a:p>
          <a:p>
            <a:r>
              <a:rPr lang="en-US" dirty="0">
                <a:hlinkClick r:id="rId7"/>
              </a:rPr>
              <a:t>https://vk.com/club224982953?from=groups</a:t>
            </a:r>
            <a:endParaRPr lang="ru-RU" dirty="0"/>
          </a:p>
          <a:p>
            <a:r>
              <a:rPr lang="en-US" dirty="0">
                <a:hlinkClick r:id="rId8"/>
              </a:rPr>
              <a:t>https://vk.com/club228183661?from=groups</a:t>
            </a:r>
            <a:endParaRPr lang="ru-RU" dirty="0"/>
          </a:p>
          <a:p>
            <a:r>
              <a:rPr lang="en-US" dirty="0">
                <a:hlinkClick r:id="rId9"/>
              </a:rPr>
              <a:t>https://vk.com/club187432381?from=groups</a:t>
            </a:r>
            <a:endParaRPr lang="ru-RU" dirty="0"/>
          </a:p>
          <a:p>
            <a:r>
              <a:rPr lang="ru-RU" dirty="0"/>
              <a:t>Информирование о показах спектаклей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64481" y="1043676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600362" y="379993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00362" y="498614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44758" y="1147492"/>
            <a:ext cx="40639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реализации проекта привлечены</a:t>
            </a:r>
          </a:p>
          <a:p>
            <a:r>
              <a:rPr lang="ru-RU" dirty="0"/>
              <a:t>человеческие ресурсы:</a:t>
            </a:r>
          </a:p>
          <a:p>
            <a:r>
              <a:rPr lang="ru-RU" dirty="0"/>
              <a:t>- 7 человек - инициативная группа;</a:t>
            </a:r>
          </a:p>
          <a:p>
            <a:r>
              <a:rPr lang="ru-RU" dirty="0"/>
              <a:t>-15 актеров театра «Тряхнем стариной»; </a:t>
            </a:r>
          </a:p>
          <a:p>
            <a:r>
              <a:rPr lang="ru-RU" dirty="0"/>
              <a:t>-26 представителей отряда «серебряных» волонтеров;</a:t>
            </a:r>
          </a:p>
          <a:p>
            <a:r>
              <a:rPr lang="ru-RU" dirty="0"/>
              <a:t>- 12 волонтеров – представителей городского медиацентра (публикация информационных постов).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232284" y="3970479"/>
            <a:ext cx="3541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Техническое обеспечение проекта (частично в наличии):</a:t>
            </a:r>
          </a:p>
          <a:p>
            <a:r>
              <a:rPr lang="ru-RU" dirty="0"/>
              <a:t>декорации, освещение, костюмы.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326466" y="5199830"/>
            <a:ext cx="3709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Расходные материалы (в наличии):</a:t>
            </a:r>
          </a:p>
          <a:p>
            <a:r>
              <a:rPr lang="ru-RU" dirty="0" err="1"/>
              <a:t>канц.товары</a:t>
            </a:r>
            <a:r>
              <a:rPr lang="ru-RU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16C6BCC-4033-BA49-82B0-5C88AD80D52D}"/>
              </a:ext>
            </a:extLst>
          </p:cNvPr>
          <p:cNvSpPr txBox="1"/>
          <p:nvPr/>
        </p:nvSpPr>
        <p:spPr>
          <a:xfrm>
            <a:off x="5522766" y="1045508"/>
            <a:ext cx="668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4FA4F9-94E1-1144-8DE5-0D8925FF38C7}"/>
              </a:ext>
            </a:extLst>
          </p:cNvPr>
          <p:cNvSpPr txBox="1"/>
          <p:nvPr/>
        </p:nvSpPr>
        <p:spPr>
          <a:xfrm>
            <a:off x="5552411" y="252173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5.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5D5F436-7DDA-D64A-A811-BF722EC6DE01}"/>
              </a:ext>
            </a:extLst>
          </p:cNvPr>
          <p:cNvSpPr txBox="1"/>
          <p:nvPr/>
        </p:nvSpPr>
        <p:spPr>
          <a:xfrm>
            <a:off x="6227596" y="1147492"/>
            <a:ext cx="4425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Информационные ресурсы (в наличии):</a:t>
            </a:r>
          </a:p>
          <a:p>
            <a:pPr marL="285750" indent="-285750">
              <a:buFontTx/>
              <a:buChar char="-"/>
            </a:pPr>
            <a:r>
              <a:rPr lang="ru-RU" dirty="0"/>
              <a:t>афиши спектакля;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СМИ;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соц.сети</a:t>
            </a:r>
            <a:r>
              <a:rPr lang="ru-RU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960FEA-7523-FEAC-87EA-FB9DD71A8A55}"/>
              </a:ext>
            </a:extLst>
          </p:cNvPr>
          <p:cNvSpPr txBox="1"/>
          <p:nvPr/>
        </p:nvSpPr>
        <p:spPr>
          <a:xfrm>
            <a:off x="6351782" y="2660229"/>
            <a:ext cx="4595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Финансовые ресурсы:</a:t>
            </a:r>
          </a:p>
          <a:p>
            <a:pPr marL="285750" indent="-285750">
              <a:buFontTx/>
              <a:buChar char="-"/>
            </a:pPr>
            <a:r>
              <a:rPr lang="ru-RU" dirty="0"/>
              <a:t>приобретение технических средств (</a:t>
            </a:r>
            <a:r>
              <a:rPr lang="ru-RU" dirty="0" err="1"/>
              <a:t>аудимикрофоны</a:t>
            </a:r>
            <a:r>
              <a:rPr lang="ru-RU" dirty="0"/>
              <a:t>, ноутбук, переносная колонка) -требуется;</a:t>
            </a:r>
          </a:p>
          <a:p>
            <a:pPr marL="285750" indent="-285750">
              <a:buFontTx/>
              <a:buChar char="-"/>
            </a:pPr>
            <a:r>
              <a:rPr lang="ru-RU"/>
              <a:t>д</a:t>
            </a:r>
            <a:r>
              <a:rPr lang="ru-RU" smtClean="0"/>
              <a:t>ополнительное </a:t>
            </a:r>
            <a:r>
              <a:rPr lang="ru-RU" dirty="0" smtClean="0"/>
              <a:t>обеспечение </a:t>
            </a:r>
            <a:r>
              <a:rPr lang="ru-RU" dirty="0"/>
              <a:t>(ширма, атрибуты, детали костюмов) – требуется;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аренда транспорта (подвоз актеров до места выступления) – в наличии;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аренда помещения для репетиций – в наличии;</a:t>
            </a:r>
          </a:p>
          <a:p>
            <a:pPr marL="285750" indent="-285750">
              <a:buFontTx/>
              <a:buChar char="-"/>
            </a:pPr>
            <a:r>
              <a:rPr lang="ru-RU" dirty="0"/>
              <a:t>аренда костюмов – в наличии.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599090" y="588576"/>
            <a:ext cx="8033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="" xmlns:a16="http://schemas.microsoft.com/office/drawing/2014/main" id="{542E1A9A-5B69-4C48-93D1-12245F700B90}"/>
              </a:ext>
            </a:extLst>
          </p:cNvPr>
          <p:cNvSpPr/>
          <p:nvPr/>
        </p:nvSpPr>
        <p:spPr>
          <a:xfrm>
            <a:off x="599090" y="3109150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9" name="Овал 25">
            <a:extLst>
              <a:ext uri="{FF2B5EF4-FFF2-40B4-BE49-F238E27FC236}">
                <a16:creationId xmlns="" xmlns:a16="http://schemas.microsoft.com/office/drawing/2014/main" id="{36C56E9E-1EE5-AF41-8154-A19F2CEB6114}"/>
              </a:ext>
            </a:extLst>
          </p:cNvPr>
          <p:cNvSpPr/>
          <p:nvPr/>
        </p:nvSpPr>
        <p:spPr>
          <a:xfrm>
            <a:off x="599090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0" name="Овал 28">
            <a:extLst>
              <a:ext uri="{FF2B5EF4-FFF2-40B4-BE49-F238E27FC236}">
                <a16:creationId xmlns="" xmlns:a16="http://schemas.microsoft.com/office/drawing/2014/main" id="{6F5EF453-8BA8-5248-948E-4677620C92AA}"/>
              </a:ext>
            </a:extLst>
          </p:cNvPr>
          <p:cNvSpPr/>
          <p:nvPr/>
        </p:nvSpPr>
        <p:spPr>
          <a:xfrm>
            <a:off x="6423417" y="3088345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1" name="Овал 44">
            <a:extLst>
              <a:ext uri="{FF2B5EF4-FFF2-40B4-BE49-F238E27FC236}">
                <a16:creationId xmlns="" xmlns:a16="http://schemas.microsoft.com/office/drawing/2014/main" id="{0B6F7701-9B13-7B4F-9324-61FA8FD05061}"/>
              </a:ext>
            </a:extLst>
          </p:cNvPr>
          <p:cNvSpPr/>
          <p:nvPr/>
        </p:nvSpPr>
        <p:spPr>
          <a:xfrm>
            <a:off x="6423417" y="4730259"/>
            <a:ext cx="1384995" cy="138499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Вставить фото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223025" y="3129821"/>
            <a:ext cx="4080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Забавникова Наталья Геннадиевна, специалист по социальной работе,  Россия, Рязанская область, город Скопин, 1977, координатор центра «Серебряные волонтеры города Скопина», организует методическое сопровождение «Университета третьего возраста»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EE9F1C1-09E7-8348-AB0E-43361AEC3573}"/>
              </a:ext>
            </a:extLst>
          </p:cNvPr>
          <p:cNvSpPr txBox="1"/>
          <p:nvPr/>
        </p:nvSpPr>
        <p:spPr>
          <a:xfrm>
            <a:off x="2223025" y="4817076"/>
            <a:ext cx="4080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Удалова Наталья Александровна, заведующий отделения срочного социального обслуживания и социальной реабилитации, Россия, Рязанская область, город Скопин, 1974, куратор координационного центра по работе с отрядом «Серебряные волонтеры города Скопина»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8114727" y="3126847"/>
            <a:ext cx="34260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Кондрашова Мария Леонидовна, </a:t>
            </a:r>
            <a:r>
              <a:rPr lang="ru-RU" sz="1400" dirty="0" err="1" smtClean="0"/>
              <a:t>гл.библиотекарь</a:t>
            </a:r>
            <a:r>
              <a:rPr lang="ru-RU" sz="1400" dirty="0" smtClean="0"/>
              <a:t> </a:t>
            </a:r>
            <a:r>
              <a:rPr lang="ru-RU" sz="1400" dirty="0"/>
              <a:t>читального </a:t>
            </a:r>
            <a:r>
              <a:rPr lang="ru-RU" sz="1400" dirty="0" smtClean="0"/>
              <a:t>зала, Россия, Рязанская область,, город Скопин</a:t>
            </a:r>
            <a:r>
              <a:rPr lang="ru-RU" sz="1400" dirty="0"/>
              <a:t>, </a:t>
            </a:r>
            <a:r>
              <a:rPr lang="ru-RU" sz="1400" dirty="0" smtClean="0"/>
              <a:t>1961, режиссер </a:t>
            </a:r>
            <a:r>
              <a:rPr lang="ru-RU" sz="1400" dirty="0"/>
              <a:t>театральной студии "Тряхнем стариной"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86B73B-7217-4A43-8A68-5F8E11397A44}"/>
              </a:ext>
            </a:extLst>
          </p:cNvPr>
          <p:cNvSpPr txBox="1"/>
          <p:nvPr/>
        </p:nvSpPr>
        <p:spPr>
          <a:xfrm>
            <a:off x="8114727" y="5131147"/>
            <a:ext cx="342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Володькина Людмила Валентиновна, Россия, Рязанская область, город Скопин, 1965</a:t>
            </a:r>
            <a:r>
              <a:rPr lang="ru-RU" sz="1400" dirty="0"/>
              <a:t>, </a:t>
            </a:r>
            <a:r>
              <a:rPr lang="ru-RU" sz="1400" dirty="0" smtClean="0"/>
              <a:t>координатор театральной </a:t>
            </a:r>
            <a:r>
              <a:rPr lang="ru-RU" sz="1400" dirty="0"/>
              <a:t>студии</a:t>
            </a:r>
          </a:p>
          <a:p>
            <a:r>
              <a:rPr lang="ru-RU" sz="1400" dirty="0"/>
              <a:t>«Тряхнем стариной»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877700" y="2367519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Руководители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364656" y="2585320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F214720-A9F6-AF4F-012F-EDCF5A45B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8" y="3053452"/>
            <a:ext cx="1531002" cy="124294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FE09638-1E83-0E46-E53E-36BC63453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03" y="4511830"/>
            <a:ext cx="1417167" cy="1659122"/>
          </a:xfrm>
          <a:prstGeom prst="rect">
            <a:avLst/>
          </a:prstGeom>
        </p:spPr>
      </p:pic>
      <p:pic>
        <p:nvPicPr>
          <p:cNvPr id="1026" name="Picture 2" descr="C:\Users\User\Desktop\yqnR-6gxYJ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69" y="3020248"/>
            <a:ext cx="1058841" cy="142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Adq-E58xZ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69" y="4709850"/>
            <a:ext cx="1087599" cy="14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345798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857337"/>
            <a:ext cx="10731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Основным фактором успешной социальной адаптации пожилых людей является сохранение их потребности в социальной активности, в выработке курса на активное долголетие, который предполагает ощущение себя во второй половине жизни здоровым, жизнерадостным, энергичным и довольным своей жизнью.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=""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599090" y="2233676"/>
            <a:ext cx="10731062" cy="4252395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719495" y="2426998"/>
            <a:ext cx="9295656" cy="2308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Театротерапия является одним из эффективных способов социальной реабилитации граждан пожилого возраста. Театр оказывает огромное психотерапевтическое воздействие. Снятие психо-эмоционального напряжения, переключение с материальных проблем на удовлетворение духовных потребностей, снижение тревожности, повышение коммуникативной способности граждан пожилого возраста. </a:t>
            </a:r>
          </a:p>
          <a:p>
            <a:r>
              <a:rPr lang="ru-RU" dirty="0">
                <a:solidFill>
                  <a:schemeClr val="bg1"/>
                </a:solidFill>
              </a:rPr>
              <a:t>Для актеров созданы условия для реализации своих творческих способностей. Уникальность проекта в том, что актерский состав в возрасте от 55 до 78 лет, что доказывает, что в этом возрасте можно найти себя в театральном творчестве и открыть в себе актерские таланты.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768067" y="4797795"/>
            <a:ext cx="929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 студии уже есть опыт проведения аналогичных проектов: за период последних трех лет было поставлено 16 спектаклей, организованно 41 представление. Спектакли посмотрело более двух тысяч человек.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811995" y="5925782"/>
            <a:ext cx="929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География проекта: </a:t>
            </a:r>
            <a:r>
              <a:rPr lang="ru-RU" dirty="0" err="1">
                <a:solidFill>
                  <a:schemeClr val="bg1"/>
                </a:solidFill>
              </a:rPr>
              <a:t>г.Скопин</a:t>
            </a:r>
            <a:r>
              <a:rPr lang="ru-RU" dirty="0">
                <a:solidFill>
                  <a:schemeClr val="bg1"/>
                </a:solidFill>
              </a:rPr>
              <a:t> и Скопинский р-н Рязанской области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60063" y="2334003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7CF2911-A4F6-6F4B-94D7-5D790B8B48F4}"/>
              </a:ext>
            </a:extLst>
          </p:cNvPr>
          <p:cNvSpPr txBox="1"/>
          <p:nvPr/>
        </p:nvSpPr>
        <p:spPr>
          <a:xfrm>
            <a:off x="1039917" y="481033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0AB43A-6FF0-EC46-A91F-70C0BBFB8398}"/>
              </a:ext>
            </a:extLst>
          </p:cNvPr>
          <p:cNvSpPr txBox="1"/>
          <p:nvPr/>
        </p:nvSpPr>
        <p:spPr>
          <a:xfrm>
            <a:off x="986952" y="5562741"/>
            <a:ext cx="710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438180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88578" y="892493"/>
            <a:ext cx="10489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Граждане пожилого возраста (мужчины старше 60 лет и женщины старше 55 лет) и инвалиды 1 и 2,3 группы (старше 18 лет), страдающие хроническими заболеваниями и нуждающиеся в постоянном постороннем уходе, проживающие в ГБСУ  РО «Скопинский дом социального обслуживания» - 150 человек.</a:t>
            </a:r>
          </a:p>
          <a:p>
            <a:r>
              <a:rPr lang="ru-RU" sz="2000" dirty="0"/>
              <a:t> Граждане нуждающиеся в социальном обслуживании (мужчины/женщины в возрасте 55+), проживающие в ГБСУ  РО «Побединский дом социального обслуживания» - 100 человек.</a:t>
            </a:r>
          </a:p>
          <a:p>
            <a:r>
              <a:rPr lang="ru-RU" sz="2000" dirty="0"/>
              <a:t>Подопечные отделения дневного пребывания граждан пожилого возраста и инвалидов (мужчины/женщины в возрасте 55+) ГБУ РО «Скопинский КЦСОН» - 29 человек.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0BDC01-0011-2787-7A4A-CFFA42722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2" y="3611190"/>
            <a:ext cx="5879017" cy="2969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80B1DE9-83CD-BFF3-F7E0-DFA82F9DB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57" y="3611190"/>
            <a:ext cx="5112922" cy="2969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311280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947127" y="835721"/>
            <a:ext cx="1029062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Активный проект (продумана архитектура проекта собрана команда, понятны ресурсы, источники продвижения проекта, реализация начата/продолжается)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С марта по апрель 2017 года: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Создание театральной студии «Тряхнем стариной»;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Формирование актерского состава из граждан пожилого возраста;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Работа над первым спектаклем и премьера спектакля «Сказ о Прощеном колодце» - мастер-классы и занятия по технике речи и театральному мастерству, репетиции.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С мая 2017 по настоящее время: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Реализация проекта: театральная студия «Тряхнем стариной»;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Интеграция спектаклей в общественно-культурную жизнь города; 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Культурное просвещение участников проекта и зрительской аудитории;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Расширение географии проекта и целевой зрительской аудитории в масштабах Рязанской области;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Освещение реализации проекта в прессе, на телевидении, в социальных сетях.</a:t>
            </a: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  <p:sp>
        <p:nvSpPr>
          <p:cNvPr id="8" name="Овал 2">
            <a:extLst>
              <a:ext uri="{FF2B5EF4-FFF2-40B4-BE49-F238E27FC236}">
                <a16:creationId xmlns=""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4" y="198321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8">
            <a:extLst>
              <a:ext uri="{FF2B5EF4-FFF2-40B4-BE49-F238E27FC236}">
                <a16:creationId xmlns="" xmlns:a16="http://schemas.microsoft.com/office/drawing/2014/main" id="{50AA3D16-0778-D44B-A60F-38464793EC86}"/>
              </a:ext>
            </a:extLst>
          </p:cNvPr>
          <p:cNvSpPr/>
          <p:nvPr/>
        </p:nvSpPr>
        <p:spPr>
          <a:xfrm>
            <a:off x="707844" y="248118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9">
            <a:extLst>
              <a:ext uri="{FF2B5EF4-FFF2-40B4-BE49-F238E27FC236}">
                <a16:creationId xmlns="" xmlns:a16="http://schemas.microsoft.com/office/drawing/2014/main" id="{865FB32B-B640-E045-933C-B06C07C0E999}"/>
              </a:ext>
            </a:extLst>
          </p:cNvPr>
          <p:cNvSpPr/>
          <p:nvPr/>
        </p:nvSpPr>
        <p:spPr>
          <a:xfrm>
            <a:off x="707844" y="323149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>
            <a:extLst>
              <a:ext uri="{FF2B5EF4-FFF2-40B4-BE49-F238E27FC236}">
                <a16:creationId xmlns="" xmlns:a16="http://schemas.microsoft.com/office/drawing/2014/main" id="{04068E4C-2317-F047-B4F4-2C49E9F56E96}"/>
              </a:ext>
            </a:extLst>
          </p:cNvPr>
          <p:cNvSpPr/>
          <p:nvPr/>
        </p:nvSpPr>
        <p:spPr>
          <a:xfrm>
            <a:off x="707843" y="4321322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579150" y="2174623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575576" y="360807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579150" y="515644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4939728" y="2057248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4962402" y="359446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4981049" y="5156449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764348" y="1213626"/>
            <a:ext cx="5796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                                            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EAEF22A-80F6-934F-814E-7A34502A8484}"/>
              </a:ext>
            </a:extLst>
          </p:cNvPr>
          <p:cNvSpPr txBox="1"/>
          <p:nvPr/>
        </p:nvSpPr>
        <p:spPr>
          <a:xfrm>
            <a:off x="1273128" y="1780249"/>
            <a:ext cx="3584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Повышение качества жизни граждан пожилого возраста через творческую форму социальной активности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335818" y="3813460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Самореализация «серебряных» волонтеров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316086" y="5261682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Формирование творческой социокультурной среды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3B1BA54-CEA8-324D-A51C-67190010D735}"/>
              </a:ext>
            </a:extLst>
          </p:cNvPr>
          <p:cNvSpPr txBox="1"/>
          <p:nvPr/>
        </p:nvSpPr>
        <p:spPr>
          <a:xfrm>
            <a:off x="5611746" y="1620991"/>
            <a:ext cx="6118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Сформировать творческую среду, обеспечивающую психологическую комфортность;</a:t>
            </a:r>
          </a:p>
          <a:p>
            <a:r>
              <a:rPr lang="ru-RU" dirty="0"/>
              <a:t>Оказать  психологическую поддержку гражданам пожилого возраста; повысить самооценку, избавить от внутренних</a:t>
            </a:r>
          </a:p>
          <a:p>
            <a:r>
              <a:rPr lang="ru-RU" dirty="0"/>
              <a:t>комплексов;</a:t>
            </a:r>
          </a:p>
          <a:p>
            <a:r>
              <a:rPr lang="ru-RU" dirty="0"/>
              <a:t>Развивать память, улучшить мыслительный процесс, расширить кругозор. Профилактика болезни Альцгеймера, ранней деменции.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EC083BC-A197-F644-8276-D16BE958C6FF}"/>
              </a:ext>
            </a:extLst>
          </p:cNvPr>
          <p:cNvSpPr txBox="1"/>
          <p:nvPr/>
        </p:nvSpPr>
        <p:spPr>
          <a:xfrm>
            <a:off x="5674709" y="3806559"/>
            <a:ext cx="6118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Создать условия для социальной активности пожилых людей; </a:t>
            </a:r>
          </a:p>
          <a:p>
            <a:r>
              <a:rPr lang="ru-RU" dirty="0"/>
              <a:t>Вовлечь в творческие культурные активности путем показа спектаклей и проведения после спектаклей оживленных дискуссий со зрителями.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3142D69-389E-FA41-B6F5-C90265FC495B}"/>
              </a:ext>
            </a:extLst>
          </p:cNvPr>
          <p:cNvSpPr txBox="1"/>
          <p:nvPr/>
        </p:nvSpPr>
        <p:spPr>
          <a:xfrm>
            <a:off x="5674709" y="5289119"/>
            <a:ext cx="5928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Создать постоянно действующую театральную студию «Тряхнем стариной»;</a:t>
            </a:r>
          </a:p>
          <a:p>
            <a:r>
              <a:rPr lang="ru-RU" dirty="0"/>
              <a:t>Расширить актерский состав;</a:t>
            </a:r>
          </a:p>
          <a:p>
            <a:r>
              <a:rPr lang="ru-RU" dirty="0"/>
              <a:t>Провести обучающие мастер-классы для участников театра.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="" xmlns:a16="http://schemas.microsoft.com/office/drawing/2014/main" id="{A94B22EA-478D-ED42-A6D1-AF33314DED96}"/>
              </a:ext>
            </a:extLst>
          </p:cNvPr>
          <p:cNvSpPr/>
          <p:nvPr/>
        </p:nvSpPr>
        <p:spPr>
          <a:xfrm>
            <a:off x="1266718" y="1176030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 «Театральная студия «Тряхнем стариной»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="" xmlns:a16="http://schemas.microsoft.com/office/drawing/2014/main" id="{BEB46AAA-30A5-DB41-83AD-72BC9CB91D2F}"/>
              </a:ext>
            </a:extLst>
          </p:cNvPr>
          <p:cNvSpPr/>
          <p:nvPr/>
        </p:nvSpPr>
        <p:spPr>
          <a:xfrm>
            <a:off x="1266718" y="2694862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Организации социально-значимого мероприятия - постановки и показа четырех спектаклей: «Женщина и война», «Петербургские когти», «Сказ о прощеном колодце», «Не любо – не слушай» (бесплатно).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="" xmlns:a16="http://schemas.microsoft.com/office/drawing/2014/main" id="{67F45B01-050D-CE47-83F2-B1A6474A87AF}"/>
              </a:ext>
            </a:extLst>
          </p:cNvPr>
          <p:cNvSpPr/>
          <p:nvPr/>
        </p:nvSpPr>
        <p:spPr>
          <a:xfrm>
            <a:off x="1266718" y="4233693"/>
            <a:ext cx="9658564" cy="212269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1) Формирование команды проекта.</a:t>
            </a:r>
          </a:p>
          <a:p>
            <a:pPr algn="ctr"/>
            <a:r>
              <a:rPr lang="ru-RU" dirty="0"/>
              <a:t>2) Информирование о реализации проекта посредством СМИ/</a:t>
            </a:r>
            <a:r>
              <a:rPr lang="ru-RU" dirty="0" err="1"/>
              <a:t>соц.сетей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3) Утверждение сметы проекта.</a:t>
            </a:r>
          </a:p>
          <a:p>
            <a:pPr algn="ctr"/>
            <a:r>
              <a:rPr lang="ru-RU" dirty="0"/>
              <a:t>4) Реализация проекта.</a:t>
            </a:r>
          </a:p>
          <a:p>
            <a:pPr algn="ctr"/>
            <a:r>
              <a:rPr lang="ru-RU" dirty="0"/>
              <a:t>5) Подведение итогов проекта - проведение анкетирования, опросов участников.</a:t>
            </a:r>
          </a:p>
          <a:p>
            <a:pPr algn="ctr"/>
            <a:r>
              <a:rPr lang="ru-RU" dirty="0"/>
              <a:t>6) Распространение положительного опыта практики.</a:t>
            </a:r>
          </a:p>
          <a:p>
            <a:pPr algn="ctr"/>
            <a:r>
              <a:rPr lang="ru-RU" dirty="0"/>
              <a:t>7) Укрепление партнерских взаимоотношений участников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="" xmlns:a16="http://schemas.microsoft.com/office/drawing/2014/main" id="{89879918-B16C-1F4D-A71E-A636346F56B4}"/>
              </a:ext>
            </a:extLst>
          </p:cNvPr>
          <p:cNvSpPr/>
          <p:nvPr/>
        </p:nvSpPr>
        <p:spPr>
          <a:xfrm>
            <a:off x="599090" y="1270339"/>
            <a:ext cx="4845269" cy="101566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Создание театральной студии «Тряхнем стариной»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="" xmlns:a16="http://schemas.microsoft.com/office/drawing/2014/main" id="{C99722BC-85BA-A140-9E9E-71C5F0D0B7CC}"/>
              </a:ext>
            </a:extLst>
          </p:cNvPr>
          <p:cNvSpPr/>
          <p:nvPr/>
        </p:nvSpPr>
        <p:spPr>
          <a:xfrm>
            <a:off x="5779259" y="1027655"/>
            <a:ext cx="6032938" cy="549637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1.Определяется актерский состав: проводится собеседование, анкетирование, психологическое тестирование.</a:t>
            </a:r>
          </a:p>
          <a:p>
            <a:r>
              <a:rPr lang="ru-RU" dirty="0"/>
              <a:t>2. Режиссер театра совместно с коллективом определяет произведения, по которым будут ставиться спектакли. (учитывается актуальность произведения, объем текста, количество действующих лиц). Проведение репетиций.</a:t>
            </a:r>
          </a:p>
          <a:p>
            <a:r>
              <a:rPr lang="ru-RU" dirty="0"/>
              <a:t>3. Заключение договоров о сотрудничестве, сбор писем-поддержек о показе спектаклей.</a:t>
            </a:r>
          </a:p>
          <a:p>
            <a:r>
              <a:rPr lang="ru-RU" dirty="0"/>
              <a:t>4. Выпуск афиш спектаклей, информационное сопровождение проекта в СМИ, в </a:t>
            </a:r>
            <a:r>
              <a:rPr lang="ru-RU" dirty="0" err="1"/>
              <a:t>соц.сетях</a:t>
            </a:r>
            <a:r>
              <a:rPr lang="ru-RU" dirty="0"/>
              <a:t>, сайтах учреждений/партнеров.</a:t>
            </a:r>
          </a:p>
          <a:p>
            <a:r>
              <a:rPr lang="ru-RU" dirty="0"/>
              <a:t>5. Обобщение и систематизация наработанных форм и методов работы в рамках реализации проекта, распространение опыта (в том числе на АСИ СМАРТЕКА).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="" xmlns:a16="http://schemas.microsoft.com/office/drawing/2014/main" id="{2FEE36DE-3F0A-2C4F-8F97-DC06DFD1A9D9}"/>
              </a:ext>
            </a:extLst>
          </p:cNvPr>
          <p:cNvSpPr/>
          <p:nvPr/>
        </p:nvSpPr>
        <p:spPr>
          <a:xfrm>
            <a:off x="445439" y="2679451"/>
            <a:ext cx="5152569" cy="357643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pPr marL="342900" indent="-342900">
              <a:buAutoNum type="arabicPeriod"/>
            </a:pPr>
            <a:r>
              <a:rPr lang="ru-RU" dirty="0"/>
              <a:t>Создание инициативной (рабочей) группы для работы по реализации проекта.</a:t>
            </a:r>
          </a:p>
          <a:p>
            <a:pPr marL="342900" indent="-342900">
              <a:buAutoNum type="arabicPeriod"/>
            </a:pPr>
            <a:r>
              <a:rPr lang="ru-RU" dirty="0"/>
              <a:t>Выбор репертуара для постановки.</a:t>
            </a:r>
          </a:p>
          <a:p>
            <a:pPr marL="342900" indent="-342900">
              <a:buAutoNum type="arabicPeriod"/>
            </a:pPr>
            <a:r>
              <a:rPr lang="ru-RU" dirty="0"/>
              <a:t>Проведение встречи рабочей группы с представителями партнеров проекта.</a:t>
            </a:r>
          </a:p>
          <a:p>
            <a:pPr marL="342900" indent="-342900">
              <a:buAutoNum type="arabicPeriod"/>
            </a:pPr>
            <a:r>
              <a:rPr lang="ru-RU" dirty="0"/>
              <a:t>Информационное сопровождение.</a:t>
            </a:r>
          </a:p>
          <a:p>
            <a:pPr marL="342900" indent="-342900">
              <a:buAutoNum type="arabicPeriod"/>
            </a:pPr>
            <a:r>
              <a:rPr lang="ru-RU" dirty="0"/>
              <a:t>Обобщение и систематизация наработанных форм и методов работы в рамках реализации проекта, распространение опыта.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091520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2025 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=""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781325" y="186609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=""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792663" y="260102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=""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709096" y="455282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2">
            <a:extLst>
              <a:ext uri="{FF2B5EF4-FFF2-40B4-BE49-F238E27FC236}">
                <a16:creationId xmlns=""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711542" y="532311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=""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696004" y="613857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0" y="1735519"/>
            <a:ext cx="10731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Разработана образовательная программа, по которой занимаются актеры, включающая тренинги и практические занятия по актерскому мастерству.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4450883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Знакомство с основами социального театра; положительный опыт от участия в подготовке и показе спектаклей; разнообразие своего досуга; приобщение к культуре и искусству.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096871" y="5130652"/>
            <a:ext cx="1032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Созданы условия для реализации творческого потенциала 15 актеров театральной студии «Тряхнем стариной»; привлечено 26 представителей отряда «серебряных» волонтеров для участия в массовках спектаклей.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96871" y="6045420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Организовано 16 показов четырех спектаклей.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C57CB6-BCB5-3BB5-8AA5-F8E33DD3F83C}"/>
              </a:ext>
            </a:extLst>
          </p:cNvPr>
          <p:cNvSpPr txBox="1"/>
          <p:nvPr/>
        </p:nvSpPr>
        <p:spPr>
          <a:xfrm>
            <a:off x="1159494" y="2525022"/>
            <a:ext cx="10706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Все участники проекта отмечают следующие положительные изменения в своей жизни после включения в проект: улучшается общее самочувствие и настроение граждан; они чувствуют себя более энергичными, жизнерадостными, уверенными в себе, вследствие чего у них повышается самооценка; улучшается память, концентрация, внимание, мышление; улучшаются и психологические показатели: восприятие себя и окружающего мира становится более позитивным, возрастает коммуникабельность.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599090" y="422406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=""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22413" y="1376514"/>
            <a:ext cx="4845269" cy="354383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>
              <a:buAutoNum type="arabicPeriod"/>
            </a:pPr>
            <a:r>
              <a:rPr lang="ru-RU" dirty="0"/>
              <a:t>Утвержден репертуар на 2025 год.</a:t>
            </a:r>
          </a:p>
          <a:p>
            <a:pPr marL="342900" indent="-342900">
              <a:buAutoNum type="arabicPeriod"/>
            </a:pPr>
            <a:r>
              <a:rPr lang="ru-RU" dirty="0"/>
              <a:t>Распределены роли, привлечены «серебряные» волонтеры для участия в массовках постановок.</a:t>
            </a:r>
          </a:p>
          <a:p>
            <a:pPr marL="342900" indent="-342900">
              <a:buAutoNum type="arabicPeriod"/>
            </a:pPr>
            <a:r>
              <a:rPr lang="ru-RU" dirty="0"/>
              <a:t>Утверждена смета спектаклей.</a:t>
            </a:r>
          </a:p>
          <a:p>
            <a:pPr marL="342900" indent="-342900">
              <a:buAutoNum type="arabicPeriod"/>
            </a:pPr>
            <a:r>
              <a:rPr lang="ru-RU" dirty="0"/>
              <a:t>Идет подготовка к показу: проходят репетиции спектаклей, изготовлен реквизит, подписано соглашение с МБУК «Дворец культуры им. В. И. Ленина» на аренду костюмов, музыкальной аппаратуры и световой техники.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=""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5553165" y="1038199"/>
            <a:ext cx="6285186" cy="1743682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Репортаж Россия 1 Рязань – (о театре ) </a:t>
            </a:r>
            <a:r>
              <a:rPr lang="ru-RU" dirty="0">
                <a:hlinkClick r:id="rId3"/>
              </a:rPr>
              <a:t>https://disk.yandex.ru/i/9Bfg-jW1ehJwdw</a:t>
            </a:r>
            <a:endParaRPr lang="ru-RU" dirty="0"/>
          </a:p>
          <a:p>
            <a:r>
              <a:rPr lang="ru-RU" dirty="0">
                <a:hlinkClick r:id="rId3"/>
              </a:rPr>
              <a:t>https://disk.yandex.ru/i/9Bfg-jW1ehJwdw</a:t>
            </a:r>
            <a:endParaRPr lang="ru-RU" dirty="0"/>
          </a:p>
          <a:p>
            <a:r>
              <a:rPr lang="ru-RU" dirty="0"/>
              <a:t>Репортаж ТРК </a:t>
            </a:r>
            <a:r>
              <a:rPr lang="ru-RU" dirty="0" err="1"/>
              <a:t>Верда</a:t>
            </a:r>
            <a:r>
              <a:rPr lang="ru-RU" dirty="0"/>
              <a:t> - </a:t>
            </a:r>
            <a:r>
              <a:rPr lang="ru-RU" dirty="0">
                <a:hlinkClick r:id="rId4"/>
              </a:rPr>
              <a:t>https://disk.yandex.ru/i/NaKiqL9amtPybw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609602" y="5028052"/>
            <a:ext cx="10993820" cy="157770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>
              <a:buAutoNum type="arabicPeriod"/>
            </a:pPr>
            <a:r>
              <a:rPr lang="ru-RU" dirty="0"/>
              <a:t>Готовятся к показу 4 спектакля: «Женщина и война», «Петербургские когти», «Сказ о прощеном колодце», «Не любо – не слушай».</a:t>
            </a:r>
          </a:p>
          <a:p>
            <a:pPr marL="342900" indent="-342900">
              <a:buAutoNum type="arabicPeriod"/>
            </a:pPr>
            <a:r>
              <a:rPr lang="ru-RU" dirty="0"/>
              <a:t>В спектаклях задействовано 15 актеров театральной студии «Тряхнем стариной» и 26 представителей отряда «серебряных» волонтеров.</a:t>
            </a:r>
          </a:p>
          <a:p>
            <a:pPr marL="342900" indent="-342900">
              <a:buAutoNum type="arabicPeriod"/>
            </a:pPr>
            <a:r>
              <a:rPr lang="ru-RU" dirty="0"/>
              <a:t>Пошито 4 костюма, напечатано 10 афиш спектаклей.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="" xmlns:a16="http://schemas.microsoft.com/office/drawing/2014/main" id="{6925F8D5-4A90-3449-9C15-AFA3927AC4E0}"/>
              </a:ext>
            </a:extLst>
          </p:cNvPr>
          <p:cNvSpPr/>
          <p:nvPr/>
        </p:nvSpPr>
        <p:spPr>
          <a:xfrm>
            <a:off x="5679289" y="2834235"/>
            <a:ext cx="6032938" cy="2086109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Районная газета «Скопинский вестник»</a:t>
            </a:r>
          </a:p>
          <a:p>
            <a:r>
              <a:rPr lang="ru-RU" dirty="0">
                <a:hlinkClick r:id="rId5"/>
              </a:rPr>
              <a:t>https://vk.com/wall-150442971_106141</a:t>
            </a:r>
            <a:endParaRPr lang="ru-RU" dirty="0"/>
          </a:p>
          <a:p>
            <a:r>
              <a:rPr lang="ru-RU" dirty="0">
                <a:hlinkClick r:id="rId6"/>
              </a:rPr>
              <a:t>https://vk.com/wall-150442971_103805</a:t>
            </a:r>
            <a:endParaRPr lang="ru-RU" dirty="0"/>
          </a:p>
          <a:p>
            <a:r>
              <a:rPr lang="ru-RU" dirty="0">
                <a:hlinkClick r:id="rId7"/>
              </a:rPr>
              <a:t>https://vk.com/wall-150442971_97975</a:t>
            </a:r>
            <a:endParaRPr lang="ru-RU" dirty="0"/>
          </a:p>
          <a:p>
            <a:r>
              <a:rPr lang="ru-RU" dirty="0">
                <a:hlinkClick r:id="rId8"/>
              </a:rPr>
              <a:t>https://vk.com/wall-150442971_67125</a:t>
            </a:r>
            <a:endParaRPr lang="ru-RU" dirty="0"/>
          </a:p>
          <a:p>
            <a:r>
              <a:rPr lang="ru-RU" dirty="0">
                <a:hlinkClick r:id="rId9"/>
              </a:rPr>
              <a:t>https://vk.com/wall-150442971_63234</a:t>
            </a:r>
            <a:endParaRPr lang="ru-RU" dirty="0"/>
          </a:p>
          <a:p>
            <a:r>
              <a:rPr lang="ru-RU" dirty="0">
                <a:hlinkClick r:id="rId10"/>
              </a:rPr>
              <a:t>https://vk.com/wall-150442971_50140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1499</Words>
  <Application>Microsoft Office PowerPoint</Application>
  <PresentationFormat>Произвольный</PresentationFormat>
  <Paragraphs>151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Пользователь</cp:lastModifiedBy>
  <cp:revision>8</cp:revision>
  <cp:lastPrinted>2025-04-11T11:29:43Z</cp:lastPrinted>
  <dcterms:created xsi:type="dcterms:W3CDTF">2025-03-26T12:04:55Z</dcterms:created>
  <dcterms:modified xsi:type="dcterms:W3CDTF">2025-04-12T18:08:27Z</dcterms:modified>
</cp:coreProperties>
</file>