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2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presProps+xml" PartName="/ppt/presProps2.xml"/>
  <Override ContentType="application/vnd.openxmlformats-officedocument.drawingml.diagramColors+xml" PartName="/ppt/diagrams/colors1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2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10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tableStyles" Target="tableStyles2.xml"/><Relationship Id="rId9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BB64A-7B7B-435F-9AE7-CDAA996D522B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32E6B1CC-3524-4BE1-B166-5908F906E42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Организационно-методическая подготовка</a:t>
          </a:r>
          <a:endParaRPr lang="ru-RU" sz="1600" dirty="0">
            <a:solidFill>
              <a:schemeClr val="bg1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20F4B593-A3E2-4A0B-ADCD-63121EF780B9}" type="parTrans" cxnId="{931D4160-FC07-4737-B9F5-C1C3F45A1B7D}">
      <dgm:prSet/>
      <dgm:spPr/>
      <dgm:t>
        <a:bodyPr/>
        <a:lstStyle/>
        <a:p>
          <a:endParaRPr lang="ru-RU" sz="1800">
            <a:solidFill>
              <a:schemeClr val="tx1">
                <a:lumMod val="50000"/>
                <a:lumOff val="50000"/>
              </a:schemeClr>
            </a:solidFill>
            <a:latin typeface="Century Gothic" panose="020B0502020202020204" pitchFamily="34" charset="0"/>
          </a:endParaRPr>
        </a:p>
      </dgm:t>
    </dgm:pt>
    <dgm:pt modelId="{6132B20F-5FBD-4840-B7A0-1ADACAE66BA1}" type="sibTrans" cxnId="{931D4160-FC07-4737-B9F5-C1C3F45A1B7D}">
      <dgm:prSet/>
      <dgm:spPr/>
      <dgm:t>
        <a:bodyPr/>
        <a:lstStyle/>
        <a:p>
          <a:endParaRPr lang="ru-RU" sz="1800">
            <a:solidFill>
              <a:schemeClr val="tx1">
                <a:lumMod val="50000"/>
                <a:lumOff val="50000"/>
              </a:schemeClr>
            </a:solidFill>
            <a:latin typeface="Century Gothic" panose="020B0502020202020204" pitchFamily="34" charset="0"/>
          </a:endParaRPr>
        </a:p>
      </dgm:t>
    </dgm:pt>
    <dgm:pt modelId="{0F7006A2-F528-40C9-9C76-7DC71DD4E22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Запуск ресурса</a:t>
          </a:r>
          <a:endParaRPr lang="ru-RU" sz="1600" dirty="0">
            <a:solidFill>
              <a:schemeClr val="bg1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BA59172D-A17E-4524-AF98-36DB1E591CAA}" type="parTrans" cxnId="{ED71C661-CC0B-4D24-AEAB-4744F5148033}">
      <dgm:prSet/>
      <dgm:spPr/>
      <dgm:t>
        <a:bodyPr/>
        <a:lstStyle/>
        <a:p>
          <a:endParaRPr lang="ru-RU" sz="1800">
            <a:solidFill>
              <a:schemeClr val="tx1">
                <a:lumMod val="50000"/>
                <a:lumOff val="50000"/>
              </a:schemeClr>
            </a:solidFill>
            <a:latin typeface="Century Gothic" panose="020B0502020202020204" pitchFamily="34" charset="0"/>
          </a:endParaRPr>
        </a:p>
      </dgm:t>
    </dgm:pt>
    <dgm:pt modelId="{822149EF-25B8-4432-8185-FC8B532E979E}" type="sibTrans" cxnId="{ED71C661-CC0B-4D24-AEAB-4744F5148033}">
      <dgm:prSet/>
      <dgm:spPr/>
      <dgm:t>
        <a:bodyPr/>
        <a:lstStyle/>
        <a:p>
          <a:endParaRPr lang="ru-RU" sz="1800">
            <a:solidFill>
              <a:schemeClr val="tx1">
                <a:lumMod val="50000"/>
                <a:lumOff val="50000"/>
              </a:schemeClr>
            </a:solidFill>
            <a:latin typeface="Century Gothic" panose="020B0502020202020204" pitchFamily="34" charset="0"/>
          </a:endParaRPr>
        </a:p>
      </dgm:t>
    </dgm:pt>
    <dgm:pt modelId="{B3B2E653-287A-45DE-B05C-1C2C1CD6251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Мониторинг и совершенствование ресурса</a:t>
          </a:r>
          <a:endParaRPr lang="ru-RU" sz="1600" dirty="0">
            <a:solidFill>
              <a:schemeClr val="bg1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65E8D706-5093-465F-8933-A133D69A5F8F}" type="parTrans" cxnId="{B712A154-981B-4AC2-8ABE-BDD8F1A27950}">
      <dgm:prSet/>
      <dgm:spPr/>
      <dgm:t>
        <a:bodyPr/>
        <a:lstStyle/>
        <a:p>
          <a:endParaRPr lang="ru-RU" sz="1800">
            <a:solidFill>
              <a:schemeClr val="tx1">
                <a:lumMod val="50000"/>
                <a:lumOff val="50000"/>
              </a:schemeClr>
            </a:solidFill>
            <a:latin typeface="Century Gothic" panose="020B0502020202020204" pitchFamily="34" charset="0"/>
          </a:endParaRPr>
        </a:p>
      </dgm:t>
    </dgm:pt>
    <dgm:pt modelId="{6569D8D3-A1C0-469F-84DD-A922360C884E}" type="sibTrans" cxnId="{B712A154-981B-4AC2-8ABE-BDD8F1A27950}">
      <dgm:prSet/>
      <dgm:spPr/>
      <dgm:t>
        <a:bodyPr/>
        <a:lstStyle/>
        <a:p>
          <a:endParaRPr lang="ru-RU" sz="1800">
            <a:solidFill>
              <a:schemeClr val="tx1">
                <a:lumMod val="50000"/>
                <a:lumOff val="50000"/>
              </a:schemeClr>
            </a:solidFill>
            <a:latin typeface="Century Gothic" panose="020B0502020202020204" pitchFamily="34" charset="0"/>
          </a:endParaRPr>
        </a:p>
      </dgm:t>
    </dgm:pt>
    <dgm:pt modelId="{3389AD1B-1C6C-409E-A077-692FB038FED5}" type="pres">
      <dgm:prSet presAssocID="{79CBB64A-7B7B-435F-9AE7-CDAA996D522B}" presName="composite" presStyleCnt="0">
        <dgm:presLayoutVars>
          <dgm:chMax val="5"/>
          <dgm:dir/>
          <dgm:resizeHandles val="exact"/>
        </dgm:presLayoutVars>
      </dgm:prSet>
      <dgm:spPr/>
    </dgm:pt>
    <dgm:pt modelId="{A76D9526-BD40-476C-A07B-22AE09894E3D}" type="pres">
      <dgm:prSet presAssocID="{32E6B1CC-3524-4BE1-B166-5908F906E422}" presName="circle1" presStyleLbl="lnNode1" presStyleIdx="0" presStyleCnt="3" custLinFactX="-100000" custLinFactNeighborX="-164146" custLinFactNeighborY="-22748"/>
      <dgm:spPr>
        <a:solidFill>
          <a:schemeClr val="bg1">
            <a:lumMod val="65000"/>
          </a:schemeClr>
        </a:solidFill>
      </dgm:spPr>
    </dgm:pt>
    <dgm:pt modelId="{8B79BD80-BDF6-4FEA-8E8A-907E9685B33C}" type="pres">
      <dgm:prSet presAssocID="{32E6B1CC-3524-4BE1-B166-5908F906E422}" presName="text1" presStyleLbl="revTx" presStyleIdx="0" presStyleCnt="3" custScaleX="289227" custLinFactNeighborX="-3059" custLinFactNeighborY="-6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A952E-4DDE-4242-B8BC-5B82D21670EE}" type="pres">
      <dgm:prSet presAssocID="{32E6B1CC-3524-4BE1-B166-5908F906E422}" presName="line1" presStyleLbl="callout" presStyleIdx="0" presStyleCnt="6" custLinFactX="-200000" custLinFactY="-186303" custLinFactNeighborX="-222634" custLinFactNeighborY="-200000"/>
      <dgm:spPr>
        <a:ln w="25400">
          <a:solidFill>
            <a:schemeClr val="bg1">
              <a:lumMod val="50000"/>
            </a:schemeClr>
          </a:solidFill>
        </a:ln>
      </dgm:spPr>
    </dgm:pt>
    <dgm:pt modelId="{A181A274-9D38-4AE9-8E59-CA03CD332036}" type="pres">
      <dgm:prSet presAssocID="{32E6B1CC-3524-4BE1-B166-5908F906E422}" presName="d1" presStyleLbl="callout" presStyleIdx="1" presStyleCnt="6" custLinFactNeighborX="-97621" custLinFactNeighborY="-6619"/>
      <dgm:spPr>
        <a:ln w="254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B9C8B38-52A8-430D-9095-06E2B9224504}" type="pres">
      <dgm:prSet presAssocID="{0F7006A2-F528-40C9-9C76-7DC71DD4E227}" presName="circle2" presStyleLbl="lnNode1" presStyleIdx="1" presStyleCnt="3" custLinFactNeighborX="-88049" custLinFactNeighborY="-7583"/>
      <dgm:spPr>
        <a:solidFill>
          <a:srgbClr val="F3CC3D"/>
        </a:solidFill>
      </dgm:spPr>
    </dgm:pt>
    <dgm:pt modelId="{E83F1A55-3BE8-47B0-861C-51A862C0FE49}" type="pres">
      <dgm:prSet presAssocID="{0F7006A2-F528-40C9-9C76-7DC71DD4E227}" presName="text2" presStyleLbl="revTx" presStyleIdx="1" presStyleCnt="3" custScaleX="276041" custLinFactNeighborX="-7430" custLinFactNeighborY="-1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14A21-A28A-46CC-BB8B-965733901916}" type="pres">
      <dgm:prSet presAssocID="{0F7006A2-F528-40C9-9C76-7DC71DD4E227}" presName="line2" presStyleLbl="callout" presStyleIdx="2" presStyleCnt="6" custLinFactX="-200000" custLinFactY="-186303" custLinFactNeighborX="-222634" custLinFactNeighborY="-200000"/>
      <dgm:spPr>
        <a:ln w="19050">
          <a:solidFill>
            <a:schemeClr val="tx1">
              <a:lumMod val="65000"/>
              <a:lumOff val="35000"/>
            </a:schemeClr>
          </a:solidFill>
        </a:ln>
      </dgm:spPr>
    </dgm:pt>
    <dgm:pt modelId="{C6FC5AE8-DB68-47B8-AFD4-0722536C0A72}" type="pres">
      <dgm:prSet presAssocID="{0F7006A2-F528-40C9-9C76-7DC71DD4E227}" presName="d2" presStyleLbl="callout" presStyleIdx="3" presStyleCnt="6" custLinFactX="-32792" custLinFactNeighborX="-100000" custLinFactNeighborY="-8494"/>
      <dgm:spPr>
        <a:ln w="19050">
          <a:solidFill>
            <a:schemeClr val="tx1">
              <a:lumMod val="65000"/>
              <a:lumOff val="35000"/>
            </a:schemeClr>
          </a:solidFill>
        </a:ln>
      </dgm:spPr>
    </dgm:pt>
    <dgm:pt modelId="{24107E27-324B-486B-8E73-EF4BB34BB3EA}" type="pres">
      <dgm:prSet presAssocID="{B3B2E653-287A-45DE-B05C-1C2C1CD62512}" presName="circle3" presStyleLbl="lnNode1" presStyleIdx="2" presStyleCnt="3" custLinFactNeighborX="-52829" custLinFactNeighborY="-4550"/>
      <dgm:spPr>
        <a:pattFill prst="wdUpDiag">
          <a:fgClr>
            <a:schemeClr val="bg1">
              <a:lumMod val="65000"/>
            </a:schemeClr>
          </a:fgClr>
          <a:bgClr>
            <a:schemeClr val="bg1"/>
          </a:bgClr>
        </a:pattFill>
      </dgm:spPr>
      <dgm:t>
        <a:bodyPr/>
        <a:lstStyle/>
        <a:p>
          <a:endParaRPr lang="ru-RU"/>
        </a:p>
      </dgm:t>
    </dgm:pt>
    <dgm:pt modelId="{41078843-9D3F-445B-8E4D-1AEB77970175}" type="pres">
      <dgm:prSet presAssocID="{B3B2E653-287A-45DE-B05C-1C2C1CD62512}" presName="text3" presStyleLbl="revTx" presStyleIdx="2" presStyleCnt="3" custScaleX="276041" custLinFactNeighborX="-6480" custLinFactNeighborY="-19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41189-1CC4-4044-A0FF-9AE8116E80DA}" type="pres">
      <dgm:prSet presAssocID="{B3B2E653-287A-45DE-B05C-1C2C1CD62512}" presName="line3" presStyleLbl="callout" presStyleIdx="4" presStyleCnt="6" custLinFactX="-200000" custLinFactY="-186303" custLinFactNeighborX="-222634" custLinFactNeighborY="-200000"/>
      <dgm:spPr>
        <a:ln w="19050">
          <a:solidFill>
            <a:schemeClr val="tx1">
              <a:lumMod val="65000"/>
              <a:lumOff val="35000"/>
            </a:schemeClr>
          </a:solidFill>
        </a:ln>
      </dgm:spPr>
    </dgm:pt>
    <dgm:pt modelId="{17778E56-7B41-4589-906F-A66FCC3ACB9E}" type="pres">
      <dgm:prSet presAssocID="{B3B2E653-287A-45DE-B05C-1C2C1CD62512}" presName="d3" presStyleLbl="callout" presStyleIdx="5" presStyleCnt="6" custLinFactX="-100000" custLinFactNeighborX="-107580" custLinFactNeighborY="-11889"/>
      <dgm:spPr>
        <a:ln w="19050">
          <a:solidFill>
            <a:schemeClr val="tx1">
              <a:lumMod val="65000"/>
              <a:lumOff val="35000"/>
            </a:schemeClr>
          </a:solidFill>
        </a:ln>
      </dgm:spPr>
    </dgm:pt>
  </dgm:ptLst>
  <dgm:cxnLst>
    <dgm:cxn modelId="{4F46EDEF-402D-4B6D-A5BC-026B80755756}" type="presOf" srcId="{B3B2E653-287A-45DE-B05C-1C2C1CD62512}" destId="{41078843-9D3F-445B-8E4D-1AEB77970175}" srcOrd="0" destOrd="0" presId="urn:microsoft.com/office/officeart/2005/8/layout/target1"/>
    <dgm:cxn modelId="{7F33BF7E-1ACE-4E56-82AD-2DCB7D7E45C2}" type="presOf" srcId="{0F7006A2-F528-40C9-9C76-7DC71DD4E227}" destId="{E83F1A55-3BE8-47B0-861C-51A862C0FE49}" srcOrd="0" destOrd="0" presId="urn:microsoft.com/office/officeart/2005/8/layout/target1"/>
    <dgm:cxn modelId="{ED71C661-CC0B-4D24-AEAB-4744F5148033}" srcId="{79CBB64A-7B7B-435F-9AE7-CDAA996D522B}" destId="{0F7006A2-F528-40C9-9C76-7DC71DD4E227}" srcOrd="1" destOrd="0" parTransId="{BA59172D-A17E-4524-AF98-36DB1E591CAA}" sibTransId="{822149EF-25B8-4432-8185-FC8B532E979E}"/>
    <dgm:cxn modelId="{B712A154-981B-4AC2-8ABE-BDD8F1A27950}" srcId="{79CBB64A-7B7B-435F-9AE7-CDAA996D522B}" destId="{B3B2E653-287A-45DE-B05C-1C2C1CD62512}" srcOrd="2" destOrd="0" parTransId="{65E8D706-5093-465F-8933-A133D69A5F8F}" sibTransId="{6569D8D3-A1C0-469F-84DD-A922360C884E}"/>
    <dgm:cxn modelId="{931D4160-FC07-4737-B9F5-C1C3F45A1B7D}" srcId="{79CBB64A-7B7B-435F-9AE7-CDAA996D522B}" destId="{32E6B1CC-3524-4BE1-B166-5908F906E422}" srcOrd="0" destOrd="0" parTransId="{20F4B593-A3E2-4A0B-ADCD-63121EF780B9}" sibTransId="{6132B20F-5FBD-4840-B7A0-1ADACAE66BA1}"/>
    <dgm:cxn modelId="{A95F1C3B-49D6-4A10-BCE0-999101AEF014}" type="presOf" srcId="{32E6B1CC-3524-4BE1-B166-5908F906E422}" destId="{8B79BD80-BDF6-4FEA-8E8A-907E9685B33C}" srcOrd="0" destOrd="0" presId="urn:microsoft.com/office/officeart/2005/8/layout/target1"/>
    <dgm:cxn modelId="{B693F0C2-7B9E-46B2-B99A-F80A81EE357F}" type="presOf" srcId="{79CBB64A-7B7B-435F-9AE7-CDAA996D522B}" destId="{3389AD1B-1C6C-409E-A077-692FB038FED5}" srcOrd="0" destOrd="0" presId="urn:microsoft.com/office/officeart/2005/8/layout/target1"/>
    <dgm:cxn modelId="{175B010A-759E-4ACD-B933-DA03E3E8D81A}" type="presParOf" srcId="{3389AD1B-1C6C-409E-A077-692FB038FED5}" destId="{A76D9526-BD40-476C-A07B-22AE09894E3D}" srcOrd="0" destOrd="0" presId="urn:microsoft.com/office/officeart/2005/8/layout/target1"/>
    <dgm:cxn modelId="{60879A49-4BDF-4AC6-81F3-2A5E90E6513A}" type="presParOf" srcId="{3389AD1B-1C6C-409E-A077-692FB038FED5}" destId="{8B79BD80-BDF6-4FEA-8E8A-907E9685B33C}" srcOrd="1" destOrd="0" presId="urn:microsoft.com/office/officeart/2005/8/layout/target1"/>
    <dgm:cxn modelId="{B716EEE2-472F-4489-AD6A-3ED6CEBE3043}" type="presParOf" srcId="{3389AD1B-1C6C-409E-A077-692FB038FED5}" destId="{985A952E-4DDE-4242-B8BC-5B82D21670EE}" srcOrd="2" destOrd="0" presId="urn:microsoft.com/office/officeart/2005/8/layout/target1"/>
    <dgm:cxn modelId="{5617E957-DB28-4A9B-99FD-3115FBE2C2D6}" type="presParOf" srcId="{3389AD1B-1C6C-409E-A077-692FB038FED5}" destId="{A181A274-9D38-4AE9-8E59-CA03CD332036}" srcOrd="3" destOrd="0" presId="urn:microsoft.com/office/officeart/2005/8/layout/target1"/>
    <dgm:cxn modelId="{083E504A-B623-45BF-9FBB-F36B0C487F7F}" type="presParOf" srcId="{3389AD1B-1C6C-409E-A077-692FB038FED5}" destId="{FB9C8B38-52A8-430D-9095-06E2B9224504}" srcOrd="4" destOrd="0" presId="urn:microsoft.com/office/officeart/2005/8/layout/target1"/>
    <dgm:cxn modelId="{7C82A020-C486-444E-A022-FB60E57ADDF0}" type="presParOf" srcId="{3389AD1B-1C6C-409E-A077-692FB038FED5}" destId="{E83F1A55-3BE8-47B0-861C-51A862C0FE49}" srcOrd="5" destOrd="0" presId="urn:microsoft.com/office/officeart/2005/8/layout/target1"/>
    <dgm:cxn modelId="{81BCE2B1-8561-4D19-92FE-9C1C36D9FC4B}" type="presParOf" srcId="{3389AD1B-1C6C-409E-A077-692FB038FED5}" destId="{9F314A21-A28A-46CC-BB8B-965733901916}" srcOrd="6" destOrd="0" presId="urn:microsoft.com/office/officeart/2005/8/layout/target1"/>
    <dgm:cxn modelId="{08715D42-147A-441C-9842-A5E5C77F3065}" type="presParOf" srcId="{3389AD1B-1C6C-409E-A077-692FB038FED5}" destId="{C6FC5AE8-DB68-47B8-AFD4-0722536C0A72}" srcOrd="7" destOrd="0" presId="urn:microsoft.com/office/officeart/2005/8/layout/target1"/>
    <dgm:cxn modelId="{C9453E67-961B-4F46-AA83-5093C56C3DCD}" type="presParOf" srcId="{3389AD1B-1C6C-409E-A077-692FB038FED5}" destId="{24107E27-324B-486B-8E73-EF4BB34BB3EA}" srcOrd="8" destOrd="0" presId="urn:microsoft.com/office/officeart/2005/8/layout/target1"/>
    <dgm:cxn modelId="{1D055325-B2C9-4C87-A13A-E5C2A8B95B2B}" type="presParOf" srcId="{3389AD1B-1C6C-409E-A077-692FB038FED5}" destId="{41078843-9D3F-445B-8E4D-1AEB77970175}" srcOrd="9" destOrd="0" presId="urn:microsoft.com/office/officeart/2005/8/layout/target1"/>
    <dgm:cxn modelId="{719DA04C-A688-49CF-95FF-A273DA4424DE}" type="presParOf" srcId="{3389AD1B-1C6C-409E-A077-692FB038FED5}" destId="{BA641189-1CC4-4044-A0FF-9AE8116E80DA}" srcOrd="10" destOrd="0" presId="urn:microsoft.com/office/officeart/2005/8/layout/target1"/>
    <dgm:cxn modelId="{3F7646BC-87AA-4896-BBB6-F7DF75B15380}" type="presParOf" srcId="{3389AD1B-1C6C-409E-A077-692FB038FED5}" destId="{17778E56-7B41-4589-906F-A66FCC3ACB9E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07E27-324B-486B-8E73-EF4BB34BB3EA}">
      <dsp:nvSpPr>
        <dsp:cNvPr id="0" name=""/>
        <dsp:cNvSpPr/>
      </dsp:nvSpPr>
      <dsp:spPr>
        <a:xfrm>
          <a:off x="64414" y="879823"/>
          <a:ext cx="3056712" cy="3056712"/>
        </a:xfrm>
        <a:prstGeom prst="ellipse">
          <a:avLst/>
        </a:prstGeom>
        <a:pattFill prst="wdUpDiag">
          <a:fgClr>
            <a:schemeClr val="bg1">
              <a:lumMod val="6500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C8B38-52A8-430D-9095-06E2B9224504}">
      <dsp:nvSpPr>
        <dsp:cNvPr id="0" name=""/>
        <dsp:cNvSpPr/>
      </dsp:nvSpPr>
      <dsp:spPr>
        <a:xfrm>
          <a:off x="675745" y="1491172"/>
          <a:ext cx="1834027" cy="1834027"/>
        </a:xfrm>
        <a:prstGeom prst="ellipse">
          <a:avLst/>
        </a:prstGeom>
        <a:solidFill>
          <a:srgbClr val="F3CC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D9526-BD40-476C-A07B-22AE09894E3D}">
      <dsp:nvSpPr>
        <dsp:cNvPr id="0" name=""/>
        <dsp:cNvSpPr/>
      </dsp:nvSpPr>
      <dsp:spPr>
        <a:xfrm>
          <a:off x="1287093" y="2102521"/>
          <a:ext cx="611342" cy="611342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9BD80-BDF6-4FEA-8E8A-907E9685B33C}">
      <dsp:nvSpPr>
        <dsp:cNvPr id="0" name=""/>
        <dsp:cNvSpPr/>
      </dsp:nvSpPr>
      <dsp:spPr>
        <a:xfrm>
          <a:off x="3752626" y="0"/>
          <a:ext cx="4420419" cy="89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Организационно-методическая подготовка</a:t>
          </a:r>
          <a:endParaRPr lang="ru-RU" sz="1600" kern="1200" dirty="0">
            <a:solidFill>
              <a:schemeClr val="bg1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>
        <a:off x="3752626" y="0"/>
        <a:ext cx="4420419" cy="891541"/>
      </dsp:txXfrm>
    </dsp:sp>
    <dsp:sp modelId="{985A952E-4DDE-4242-B8BC-5B82D21670EE}">
      <dsp:nvSpPr>
        <dsp:cNvPr id="0" name=""/>
        <dsp:cNvSpPr/>
      </dsp:nvSpPr>
      <dsp:spPr>
        <a:xfrm>
          <a:off x="3248483" y="306701"/>
          <a:ext cx="382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1A274-9D38-4AE9-8E59-CA03CD332036}">
      <dsp:nvSpPr>
        <dsp:cNvPr id="0" name=""/>
        <dsp:cNvSpPr/>
      </dsp:nvSpPr>
      <dsp:spPr>
        <a:xfrm rot="5400000">
          <a:off x="1369369" y="530610"/>
          <a:ext cx="2100980" cy="165419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F1A55-3BE8-47B0-861C-51A862C0FE49}">
      <dsp:nvSpPr>
        <dsp:cNvPr id="0" name=""/>
        <dsp:cNvSpPr/>
      </dsp:nvSpPr>
      <dsp:spPr>
        <a:xfrm>
          <a:off x="3786586" y="783789"/>
          <a:ext cx="4218890" cy="89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Запуск ресурса</a:t>
          </a:r>
          <a:endParaRPr lang="ru-RU" sz="1600" kern="1200" dirty="0">
            <a:solidFill>
              <a:schemeClr val="bg1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>
        <a:off x="3786586" y="783789"/>
        <a:ext cx="4218890" cy="891541"/>
      </dsp:txXfrm>
    </dsp:sp>
    <dsp:sp modelId="{9F314A21-A28A-46CC-BB8B-965733901916}">
      <dsp:nvSpPr>
        <dsp:cNvPr id="0" name=""/>
        <dsp:cNvSpPr/>
      </dsp:nvSpPr>
      <dsp:spPr>
        <a:xfrm>
          <a:off x="3248483" y="1198242"/>
          <a:ext cx="382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C5AE8-DB68-47B8-AFD4-0722536C0A72}">
      <dsp:nvSpPr>
        <dsp:cNvPr id="0" name=""/>
        <dsp:cNvSpPr/>
      </dsp:nvSpPr>
      <dsp:spPr>
        <a:xfrm rot="5400000">
          <a:off x="1820340" y="1408246"/>
          <a:ext cx="1637175" cy="121606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78843-9D3F-445B-8E4D-1AEB77970175}">
      <dsp:nvSpPr>
        <dsp:cNvPr id="0" name=""/>
        <dsp:cNvSpPr/>
      </dsp:nvSpPr>
      <dsp:spPr>
        <a:xfrm>
          <a:off x="3801106" y="1607350"/>
          <a:ext cx="4218890" cy="89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rPr>
            <a:t>Мониторинг и совершенствование ресурса</a:t>
          </a:r>
          <a:endParaRPr lang="ru-RU" sz="1600" kern="1200" dirty="0">
            <a:solidFill>
              <a:schemeClr val="bg1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>
        <a:off x="3801106" y="1607350"/>
        <a:ext cx="4218890" cy="891541"/>
      </dsp:txXfrm>
    </dsp:sp>
    <dsp:sp modelId="{BA641189-1CC4-4044-A0FF-9AE8116E80DA}">
      <dsp:nvSpPr>
        <dsp:cNvPr id="0" name=""/>
        <dsp:cNvSpPr/>
      </dsp:nvSpPr>
      <dsp:spPr>
        <a:xfrm>
          <a:off x="3248483" y="2089783"/>
          <a:ext cx="382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78E56-7B41-4589-906F-A66FCC3ACB9E}">
      <dsp:nvSpPr>
        <dsp:cNvPr id="0" name=""/>
        <dsp:cNvSpPr/>
      </dsp:nvSpPr>
      <dsp:spPr>
        <a:xfrm rot="5400000">
          <a:off x="2271867" y="2285162"/>
          <a:ext cx="1169702" cy="77793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13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09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8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28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29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13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4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56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5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51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7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A2C5-5229-4F36-BC49-5D72FC87EE67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B97BB-AC8B-409E-AF41-43217C8DA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1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3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microsoft.com/office/2007/relationships/hdphoto" Target="../media/hdphoto2.wdp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microsoft.com/office/2007/relationships/hdphoto" Target="../media/hdphoto2.wdp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4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Овал 91"/>
          <p:cNvSpPr/>
          <p:nvPr/>
        </p:nvSpPr>
        <p:spPr>
          <a:xfrm>
            <a:off x="8547231" y="3330296"/>
            <a:ext cx="2520000" cy="2520000"/>
          </a:xfrm>
          <a:prstGeom prst="ellipse">
            <a:avLst/>
          </a:prstGeom>
          <a:pattFill prst="wdUpDiag">
            <a:fgClr>
              <a:srgbClr val="F3CC3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7440" y="1981913"/>
            <a:ext cx="9123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Arial Black" panose="020B0A04020102020204" pitchFamily="34" charset="0"/>
              </a:rPr>
              <a:t>Возвращение домой</a:t>
            </a:r>
            <a:endParaRPr lang="ru-RU" sz="4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42228" y="2984293"/>
            <a:ext cx="9340371" cy="1449484"/>
            <a:chOff x="5508446" y="5911019"/>
            <a:chExt cx="8584487" cy="14494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508446" y="5911019"/>
              <a:ext cx="8584487" cy="1449484"/>
            </a:xfrm>
            <a:prstGeom prst="rect">
              <a:avLst/>
            </a:prstGeom>
            <a:solidFill>
              <a:srgbClr val="F3C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625602" y="6251040"/>
              <a:ext cx="823938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b="1" dirty="0">
                  <a:latin typeface="Arial Black" panose="020B0A04020102020204" pitchFamily="34" charset="0"/>
                </a:rPr>
                <a:t>И</a:t>
              </a:r>
              <a:r>
                <a:rPr lang="ru-RU" sz="22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нтернет-ресурс для повышения качества адаптации детей и родителей в приемных семьях</a:t>
              </a:r>
              <a:endParaRPr lang="ru-RU" sz="22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9831245" y="4007782"/>
            <a:ext cx="2471971" cy="2232837"/>
            <a:chOff x="1577591" y="3390561"/>
            <a:chExt cx="2158212" cy="2069314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577591" y="3390561"/>
              <a:ext cx="2158212" cy="235141"/>
              <a:chOff x="1577591" y="3390561"/>
              <a:chExt cx="2158212" cy="235141"/>
            </a:xfrm>
          </p:grpSpPr>
          <p:sp>
            <p:nvSpPr>
              <p:cNvPr id="19" name="4-конечная звезда 18"/>
              <p:cNvSpPr/>
              <p:nvPr/>
            </p:nvSpPr>
            <p:spPr>
              <a:xfrm>
                <a:off x="1577591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4-конечная звезда 19"/>
              <p:cNvSpPr/>
              <p:nvPr/>
            </p:nvSpPr>
            <p:spPr>
              <a:xfrm>
                <a:off x="1870668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4-конечная звезда 20"/>
              <p:cNvSpPr/>
              <p:nvPr/>
            </p:nvSpPr>
            <p:spPr>
              <a:xfrm>
                <a:off x="2163745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4-конечная звезда 21"/>
              <p:cNvSpPr/>
              <p:nvPr/>
            </p:nvSpPr>
            <p:spPr>
              <a:xfrm>
                <a:off x="2420016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4-конечная звезда 22"/>
              <p:cNvSpPr/>
              <p:nvPr/>
            </p:nvSpPr>
            <p:spPr>
              <a:xfrm>
                <a:off x="2684699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4-конечная звезда 23"/>
              <p:cNvSpPr/>
              <p:nvPr/>
            </p:nvSpPr>
            <p:spPr>
              <a:xfrm>
                <a:off x="2977776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4-конечная звезда 24"/>
              <p:cNvSpPr/>
              <p:nvPr/>
            </p:nvSpPr>
            <p:spPr>
              <a:xfrm>
                <a:off x="3270853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4-конечная звезда 25"/>
              <p:cNvSpPr/>
              <p:nvPr/>
            </p:nvSpPr>
            <p:spPr>
              <a:xfrm>
                <a:off x="3527124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1577591" y="3649873"/>
              <a:ext cx="2158212" cy="235141"/>
              <a:chOff x="1577591" y="3390561"/>
              <a:chExt cx="2158212" cy="235141"/>
            </a:xfrm>
          </p:grpSpPr>
          <p:sp>
            <p:nvSpPr>
              <p:cNvPr id="29" name="4-конечная звезда 28"/>
              <p:cNvSpPr/>
              <p:nvPr/>
            </p:nvSpPr>
            <p:spPr>
              <a:xfrm>
                <a:off x="1577591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4-конечная звезда 29"/>
              <p:cNvSpPr/>
              <p:nvPr/>
            </p:nvSpPr>
            <p:spPr>
              <a:xfrm>
                <a:off x="1870668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4-конечная звезда 30"/>
              <p:cNvSpPr/>
              <p:nvPr/>
            </p:nvSpPr>
            <p:spPr>
              <a:xfrm>
                <a:off x="2163745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4-конечная звезда 31"/>
              <p:cNvSpPr/>
              <p:nvPr/>
            </p:nvSpPr>
            <p:spPr>
              <a:xfrm>
                <a:off x="2420016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4-конечная звезда 32"/>
              <p:cNvSpPr/>
              <p:nvPr/>
            </p:nvSpPr>
            <p:spPr>
              <a:xfrm>
                <a:off x="2684699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4-конечная звезда 33"/>
              <p:cNvSpPr/>
              <p:nvPr/>
            </p:nvSpPr>
            <p:spPr>
              <a:xfrm>
                <a:off x="2977776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4-конечная звезда 34"/>
              <p:cNvSpPr/>
              <p:nvPr/>
            </p:nvSpPr>
            <p:spPr>
              <a:xfrm>
                <a:off x="3270853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4-конечная звезда 35"/>
              <p:cNvSpPr/>
              <p:nvPr/>
            </p:nvSpPr>
            <p:spPr>
              <a:xfrm>
                <a:off x="3527124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1577591" y="3904161"/>
              <a:ext cx="2158212" cy="235141"/>
              <a:chOff x="1577591" y="3390561"/>
              <a:chExt cx="2158212" cy="235141"/>
            </a:xfrm>
          </p:grpSpPr>
          <p:sp>
            <p:nvSpPr>
              <p:cNvPr id="38" name="4-конечная звезда 37"/>
              <p:cNvSpPr/>
              <p:nvPr/>
            </p:nvSpPr>
            <p:spPr>
              <a:xfrm>
                <a:off x="1577591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4-конечная звезда 38"/>
              <p:cNvSpPr/>
              <p:nvPr/>
            </p:nvSpPr>
            <p:spPr>
              <a:xfrm>
                <a:off x="1870668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4-конечная звезда 39"/>
              <p:cNvSpPr/>
              <p:nvPr/>
            </p:nvSpPr>
            <p:spPr>
              <a:xfrm>
                <a:off x="2163745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4-конечная звезда 40"/>
              <p:cNvSpPr/>
              <p:nvPr/>
            </p:nvSpPr>
            <p:spPr>
              <a:xfrm>
                <a:off x="2420016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4-конечная звезда 41"/>
              <p:cNvSpPr/>
              <p:nvPr/>
            </p:nvSpPr>
            <p:spPr>
              <a:xfrm>
                <a:off x="2684699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4-конечная звезда 42"/>
              <p:cNvSpPr/>
              <p:nvPr/>
            </p:nvSpPr>
            <p:spPr>
              <a:xfrm>
                <a:off x="2977776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4-конечная звезда 43"/>
              <p:cNvSpPr/>
              <p:nvPr/>
            </p:nvSpPr>
            <p:spPr>
              <a:xfrm>
                <a:off x="3270853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4-конечная звезда 44"/>
              <p:cNvSpPr/>
              <p:nvPr/>
            </p:nvSpPr>
            <p:spPr>
              <a:xfrm>
                <a:off x="3527124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1577591" y="4160423"/>
              <a:ext cx="2158212" cy="235141"/>
              <a:chOff x="1577591" y="3390561"/>
              <a:chExt cx="2158212" cy="235141"/>
            </a:xfrm>
          </p:grpSpPr>
          <p:sp>
            <p:nvSpPr>
              <p:cNvPr id="47" name="4-конечная звезда 46"/>
              <p:cNvSpPr/>
              <p:nvPr/>
            </p:nvSpPr>
            <p:spPr>
              <a:xfrm>
                <a:off x="1577591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4-конечная звезда 47"/>
              <p:cNvSpPr/>
              <p:nvPr/>
            </p:nvSpPr>
            <p:spPr>
              <a:xfrm>
                <a:off x="1870668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4-конечная звезда 48"/>
              <p:cNvSpPr/>
              <p:nvPr/>
            </p:nvSpPr>
            <p:spPr>
              <a:xfrm>
                <a:off x="2163745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4-конечная звезда 49"/>
              <p:cNvSpPr/>
              <p:nvPr/>
            </p:nvSpPr>
            <p:spPr>
              <a:xfrm>
                <a:off x="2420016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4-конечная звезда 50"/>
              <p:cNvSpPr/>
              <p:nvPr/>
            </p:nvSpPr>
            <p:spPr>
              <a:xfrm>
                <a:off x="2684699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4-конечная звезда 51"/>
              <p:cNvSpPr/>
              <p:nvPr/>
            </p:nvSpPr>
            <p:spPr>
              <a:xfrm>
                <a:off x="2977776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4-конечная звезда 52"/>
              <p:cNvSpPr/>
              <p:nvPr/>
            </p:nvSpPr>
            <p:spPr>
              <a:xfrm>
                <a:off x="3270853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4-конечная звезда 53"/>
              <p:cNvSpPr/>
              <p:nvPr/>
            </p:nvSpPr>
            <p:spPr>
              <a:xfrm>
                <a:off x="3527124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1577591" y="4430065"/>
              <a:ext cx="2158212" cy="235141"/>
              <a:chOff x="1577591" y="3390561"/>
              <a:chExt cx="2158212" cy="235141"/>
            </a:xfrm>
          </p:grpSpPr>
          <p:sp>
            <p:nvSpPr>
              <p:cNvPr id="56" name="4-конечная звезда 55"/>
              <p:cNvSpPr/>
              <p:nvPr/>
            </p:nvSpPr>
            <p:spPr>
              <a:xfrm>
                <a:off x="1577591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4-конечная звезда 56"/>
              <p:cNvSpPr/>
              <p:nvPr/>
            </p:nvSpPr>
            <p:spPr>
              <a:xfrm>
                <a:off x="1870668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4-конечная звезда 57"/>
              <p:cNvSpPr/>
              <p:nvPr/>
            </p:nvSpPr>
            <p:spPr>
              <a:xfrm>
                <a:off x="2163745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4-конечная звезда 58"/>
              <p:cNvSpPr/>
              <p:nvPr/>
            </p:nvSpPr>
            <p:spPr>
              <a:xfrm>
                <a:off x="2420016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4-конечная звезда 59"/>
              <p:cNvSpPr/>
              <p:nvPr/>
            </p:nvSpPr>
            <p:spPr>
              <a:xfrm>
                <a:off x="2684699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4-конечная звезда 60"/>
              <p:cNvSpPr/>
              <p:nvPr/>
            </p:nvSpPr>
            <p:spPr>
              <a:xfrm>
                <a:off x="2977776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4-конечная звезда 61"/>
              <p:cNvSpPr/>
              <p:nvPr/>
            </p:nvSpPr>
            <p:spPr>
              <a:xfrm>
                <a:off x="3270853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4-конечная звезда 62"/>
              <p:cNvSpPr/>
              <p:nvPr/>
            </p:nvSpPr>
            <p:spPr>
              <a:xfrm>
                <a:off x="3527124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1577591" y="4698830"/>
              <a:ext cx="2158212" cy="235141"/>
              <a:chOff x="1577591" y="3390561"/>
              <a:chExt cx="2158212" cy="235141"/>
            </a:xfrm>
          </p:grpSpPr>
          <p:sp>
            <p:nvSpPr>
              <p:cNvPr id="65" name="4-конечная звезда 64"/>
              <p:cNvSpPr/>
              <p:nvPr/>
            </p:nvSpPr>
            <p:spPr>
              <a:xfrm>
                <a:off x="1577591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4-конечная звезда 65"/>
              <p:cNvSpPr/>
              <p:nvPr/>
            </p:nvSpPr>
            <p:spPr>
              <a:xfrm>
                <a:off x="1870668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4-конечная звезда 66"/>
              <p:cNvSpPr/>
              <p:nvPr/>
            </p:nvSpPr>
            <p:spPr>
              <a:xfrm>
                <a:off x="2163745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4-конечная звезда 67"/>
              <p:cNvSpPr/>
              <p:nvPr/>
            </p:nvSpPr>
            <p:spPr>
              <a:xfrm>
                <a:off x="2420016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4-конечная звезда 68"/>
              <p:cNvSpPr/>
              <p:nvPr/>
            </p:nvSpPr>
            <p:spPr>
              <a:xfrm>
                <a:off x="2684699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4-конечная звезда 69"/>
              <p:cNvSpPr/>
              <p:nvPr/>
            </p:nvSpPr>
            <p:spPr>
              <a:xfrm>
                <a:off x="2977776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4-конечная звезда 70"/>
              <p:cNvSpPr/>
              <p:nvPr/>
            </p:nvSpPr>
            <p:spPr>
              <a:xfrm>
                <a:off x="3270853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4-конечная звезда 71"/>
              <p:cNvSpPr/>
              <p:nvPr/>
            </p:nvSpPr>
            <p:spPr>
              <a:xfrm>
                <a:off x="3527124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>
              <a:off x="1577591" y="4955092"/>
              <a:ext cx="2158212" cy="235141"/>
              <a:chOff x="1577591" y="3390561"/>
              <a:chExt cx="2158212" cy="235141"/>
            </a:xfrm>
          </p:grpSpPr>
          <p:sp>
            <p:nvSpPr>
              <p:cNvPr id="74" name="4-конечная звезда 73"/>
              <p:cNvSpPr/>
              <p:nvPr/>
            </p:nvSpPr>
            <p:spPr>
              <a:xfrm>
                <a:off x="1577591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4-конечная звезда 74"/>
              <p:cNvSpPr/>
              <p:nvPr/>
            </p:nvSpPr>
            <p:spPr>
              <a:xfrm>
                <a:off x="1870668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4-конечная звезда 75"/>
              <p:cNvSpPr/>
              <p:nvPr/>
            </p:nvSpPr>
            <p:spPr>
              <a:xfrm>
                <a:off x="2163745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4-конечная звезда 76"/>
              <p:cNvSpPr/>
              <p:nvPr/>
            </p:nvSpPr>
            <p:spPr>
              <a:xfrm>
                <a:off x="2420016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4-конечная звезда 77"/>
              <p:cNvSpPr/>
              <p:nvPr/>
            </p:nvSpPr>
            <p:spPr>
              <a:xfrm>
                <a:off x="2684699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4-конечная звезда 78"/>
              <p:cNvSpPr/>
              <p:nvPr/>
            </p:nvSpPr>
            <p:spPr>
              <a:xfrm>
                <a:off x="2977776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4-конечная звезда 79"/>
              <p:cNvSpPr/>
              <p:nvPr/>
            </p:nvSpPr>
            <p:spPr>
              <a:xfrm>
                <a:off x="3270853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4-конечная звезда 80"/>
              <p:cNvSpPr/>
              <p:nvPr/>
            </p:nvSpPr>
            <p:spPr>
              <a:xfrm>
                <a:off x="3527124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1577591" y="5224734"/>
              <a:ext cx="2158212" cy="235141"/>
              <a:chOff x="1577591" y="3390561"/>
              <a:chExt cx="2158212" cy="235141"/>
            </a:xfrm>
          </p:grpSpPr>
          <p:sp>
            <p:nvSpPr>
              <p:cNvPr id="83" name="4-конечная звезда 82"/>
              <p:cNvSpPr/>
              <p:nvPr/>
            </p:nvSpPr>
            <p:spPr>
              <a:xfrm>
                <a:off x="1577591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4-конечная звезда 83"/>
              <p:cNvSpPr/>
              <p:nvPr/>
            </p:nvSpPr>
            <p:spPr>
              <a:xfrm>
                <a:off x="1870668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4-конечная звезда 84"/>
              <p:cNvSpPr/>
              <p:nvPr/>
            </p:nvSpPr>
            <p:spPr>
              <a:xfrm>
                <a:off x="2163745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4-конечная звезда 85"/>
              <p:cNvSpPr/>
              <p:nvPr/>
            </p:nvSpPr>
            <p:spPr>
              <a:xfrm>
                <a:off x="2420016" y="3391319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4-конечная звезда 86"/>
              <p:cNvSpPr/>
              <p:nvPr/>
            </p:nvSpPr>
            <p:spPr>
              <a:xfrm>
                <a:off x="2684699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4-конечная звезда 87"/>
              <p:cNvSpPr/>
              <p:nvPr/>
            </p:nvSpPr>
            <p:spPr>
              <a:xfrm>
                <a:off x="2977776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4-конечная звезда 88"/>
              <p:cNvSpPr/>
              <p:nvPr/>
            </p:nvSpPr>
            <p:spPr>
              <a:xfrm>
                <a:off x="3270853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4-конечная звезда 89"/>
              <p:cNvSpPr/>
              <p:nvPr/>
            </p:nvSpPr>
            <p:spPr>
              <a:xfrm>
                <a:off x="3527124" y="3390561"/>
                <a:ext cx="208679" cy="234383"/>
              </a:xfrm>
              <a:prstGeom prst="star4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26" name="Picture 2" descr="мультфильм милый ребенок, ребенок, маленький ребенок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111" l="3778" r="95444">
                        <a14:foregroundMark x1="51333" y1="78333" x2="51333" y2="8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7466" y="3344991"/>
            <a:ext cx="2205435" cy="22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олнце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069" r="37506"/>
          <a:stretch/>
        </p:blipFill>
        <p:spPr bwMode="auto">
          <a:xfrm>
            <a:off x="8391350" y="-10633"/>
            <a:ext cx="3804194" cy="33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тветы Mail.ru: Кто владеет фотошопом, как называется рисунок с линиями и  кто то сможет его переделать?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05" t="1555" b="21018"/>
          <a:stretch/>
        </p:blipFill>
        <p:spPr bwMode="auto">
          <a:xfrm rot="10800000">
            <a:off x="60299" y="5720977"/>
            <a:ext cx="1525985" cy="10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17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942" y="125368"/>
            <a:ext cx="763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Результаты</a:t>
            </a:r>
          </a:p>
        </p:txBody>
      </p:sp>
      <p:pic>
        <p:nvPicPr>
          <p:cNvPr id="12" name="Picture 4" descr="Ответы Mail.ru: Кто владеет фотошопом, как называется рисунок с линиями и  кто то сможет его переделать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05" t="1555" b="21018"/>
          <a:stretch/>
        </p:blipFill>
        <p:spPr bwMode="auto">
          <a:xfrm rot="10800000">
            <a:off x="92196" y="5731610"/>
            <a:ext cx="1525985" cy="10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51186" t="26602"/>
          <a:stretch/>
        </p:blipFill>
        <p:spPr>
          <a:xfrm rot="5400000">
            <a:off x="10651932" y="-318647"/>
            <a:ext cx="1232053" cy="184808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360126" y="1459565"/>
            <a:ext cx="571642" cy="4247518"/>
            <a:chOff x="1360126" y="931664"/>
            <a:chExt cx="571642" cy="424751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360126" y="1151020"/>
              <a:ext cx="571642" cy="3925621"/>
              <a:chOff x="1341406" y="1714725"/>
              <a:chExt cx="571642" cy="3925621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1341406" y="5068405"/>
                <a:ext cx="571642" cy="571941"/>
              </a:xfrm>
              <a:prstGeom prst="ellipse">
                <a:avLst/>
              </a:prstGeom>
              <a:solidFill>
                <a:srgbClr val="F3CC3D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341406" y="4140720"/>
                <a:ext cx="571642" cy="571941"/>
              </a:xfrm>
              <a:prstGeom prst="ellipse">
                <a:avLst/>
              </a:prstGeom>
              <a:solidFill>
                <a:srgbClr val="F3CC3D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1341406" y="3316539"/>
                <a:ext cx="571642" cy="571941"/>
              </a:xfrm>
              <a:prstGeom prst="ellipse">
                <a:avLst/>
              </a:prstGeom>
              <a:pattFill prst="smConfetti">
                <a:fgClr>
                  <a:srgbClr val="F3CC3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1341406" y="2527981"/>
                <a:ext cx="571642" cy="571941"/>
              </a:xfrm>
              <a:prstGeom prst="ellipse">
                <a:avLst/>
              </a:prstGeom>
              <a:pattFill prst="dkUpDiag">
                <a:fgClr>
                  <a:srgbClr val="F3CC3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1341406" y="1714725"/>
                <a:ext cx="571642" cy="571941"/>
              </a:xfrm>
              <a:prstGeom prst="ellipse">
                <a:avLst/>
              </a:prstGeom>
              <a:solidFill>
                <a:srgbClr val="F3CC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1441977" y="931664"/>
              <a:ext cx="400274" cy="4247518"/>
              <a:chOff x="1095147" y="1444296"/>
              <a:chExt cx="400274" cy="424751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118076" y="2257355"/>
                <a:ext cx="3725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95147" y="1444296"/>
                <a:ext cx="3816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18075" y="3071152"/>
                <a:ext cx="3725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18075" y="3884949"/>
                <a:ext cx="3725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22912" y="4768484"/>
                <a:ext cx="3725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</p:grpSp>
      </p:grpSp>
      <p:sp>
        <p:nvSpPr>
          <p:cNvPr id="30" name="Прямоугольник 29"/>
          <p:cNvSpPr/>
          <p:nvPr/>
        </p:nvSpPr>
        <p:spPr>
          <a:xfrm>
            <a:off x="2035544" y="1561575"/>
            <a:ext cx="8679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Создание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сайта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 актуальным контентом, возможностью получения обратной связи от органов опеки и попечительства, юридической и психологической поддержки, общения между приемными родителями;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35543" y="2539834"/>
            <a:ext cx="8469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Снижение доли возвращенных детей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 приемных семей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 25%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течение первого года после запуска ресурса по сравнению с результатом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2022;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35543" y="3410222"/>
            <a:ext cx="8469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 01.01.2025 число посетителей сайта составит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 менее 500 человек;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35543" y="4009751"/>
            <a:ext cx="8469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Предоставление оперативной консультации специалиста органов опеки и попечительства, психолога и юриста -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100% заявок на обратный звонок обрабатывается не позднее следующего рабочего дня;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35543" y="4968419"/>
            <a:ext cx="8469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Наличие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 менее 50 положительных отзывов о сайте в год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оставленных пользователями на сайте и других Интернет-ресурсах,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выполнен план по NPS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 результатам опроса пользователей сервиса, т.е. пользователи удовлетворены качеством оказываемых услуг.</a:t>
            </a:r>
          </a:p>
        </p:txBody>
      </p:sp>
    </p:spTree>
    <p:extLst>
      <p:ext uri="{BB962C8B-B14F-4D97-AF65-F5344CB8AC3E}">
        <p14:creationId xmlns:p14="http://schemas.microsoft.com/office/powerpoint/2010/main" xmlns="" val="19011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3462" y="4324866"/>
            <a:ext cx="569741" cy="854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595" y="-19322"/>
            <a:ext cx="579564" cy="849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1183" y="5176669"/>
            <a:ext cx="604305" cy="879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r="4286"/>
          <a:stretch/>
        </p:blipFill>
        <p:spPr>
          <a:xfrm>
            <a:off x="1908218" y="5086533"/>
            <a:ext cx="573529" cy="884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3235" y="5969007"/>
            <a:ext cx="631186" cy="888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955" y="4329778"/>
            <a:ext cx="569741" cy="864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31931" y="2537929"/>
            <a:ext cx="574652" cy="888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44974" y="3430885"/>
            <a:ext cx="574652" cy="884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1044" y="1680148"/>
            <a:ext cx="579564" cy="874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91183" y="772544"/>
            <a:ext cx="605414" cy="938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44974" y="817450"/>
            <a:ext cx="579564" cy="8840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55948" y="811671"/>
            <a:ext cx="589387" cy="8889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5719" y="1672433"/>
            <a:ext cx="594299" cy="8791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38363" y="825072"/>
            <a:ext cx="594298" cy="884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0239" y="5974080"/>
            <a:ext cx="601646" cy="8922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/>
          <a:srcRect t="5580"/>
          <a:stretch/>
        </p:blipFill>
        <p:spPr>
          <a:xfrm>
            <a:off x="775716" y="5189437"/>
            <a:ext cx="579564" cy="7945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8" cstate="print"/>
          <a:srcRect t="4041"/>
          <a:stretch/>
        </p:blipFill>
        <p:spPr>
          <a:xfrm>
            <a:off x="1368411" y="-27996"/>
            <a:ext cx="594299" cy="8530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9" cstate="print"/>
          <a:srcRect b="6551"/>
          <a:stretch/>
        </p:blipFill>
        <p:spPr>
          <a:xfrm>
            <a:off x="1327974" y="5168539"/>
            <a:ext cx="599210" cy="8154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0" cstate="print"/>
          <a:srcRect b="5016"/>
          <a:stretch/>
        </p:blipFill>
        <p:spPr>
          <a:xfrm>
            <a:off x="768304" y="3421570"/>
            <a:ext cx="617631" cy="9025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/>
          <a:srcRect b="5016"/>
          <a:stretch/>
        </p:blipFill>
        <p:spPr>
          <a:xfrm>
            <a:off x="2476342" y="3413731"/>
            <a:ext cx="612888" cy="8805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2" cstate="print"/>
          <a:srcRect t="4571" b="-4571"/>
          <a:stretch/>
        </p:blipFill>
        <p:spPr>
          <a:xfrm>
            <a:off x="2516005" y="2562158"/>
            <a:ext cx="579564" cy="8840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3" cstate="print"/>
          <a:srcRect t="3575" b="-3575"/>
          <a:stretch/>
        </p:blipFill>
        <p:spPr>
          <a:xfrm>
            <a:off x="2515245" y="1680148"/>
            <a:ext cx="579564" cy="9231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/>
          <a:srcRect b="3974"/>
          <a:stretch/>
        </p:blipFill>
        <p:spPr>
          <a:xfrm>
            <a:off x="1962710" y="-9525"/>
            <a:ext cx="579564" cy="8442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35306" y="-9525"/>
            <a:ext cx="556289" cy="8485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6" cstate="print"/>
          <a:srcRect r="2839"/>
          <a:stretch/>
        </p:blipFill>
        <p:spPr>
          <a:xfrm>
            <a:off x="2519341" y="-15679"/>
            <a:ext cx="572652" cy="8693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15590" y="1707309"/>
            <a:ext cx="604121" cy="86443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8" cstate="print"/>
          <a:srcRect b="52768"/>
          <a:stretch/>
        </p:blipFill>
        <p:spPr>
          <a:xfrm>
            <a:off x="824439" y="2539481"/>
            <a:ext cx="594299" cy="86994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8" cstate="print"/>
          <a:srcRect t="52352"/>
          <a:stretch/>
        </p:blipFill>
        <p:spPr>
          <a:xfrm>
            <a:off x="230140" y="3432542"/>
            <a:ext cx="594299" cy="8775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9" cstate="print"/>
          <a:srcRect t="25655" b="50920"/>
          <a:stretch/>
        </p:blipFill>
        <p:spPr>
          <a:xfrm>
            <a:off x="239018" y="2551207"/>
            <a:ext cx="609033" cy="88015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9" cstate="print"/>
          <a:srcRect t="51369" b="25789"/>
          <a:stretch/>
        </p:blipFill>
        <p:spPr>
          <a:xfrm>
            <a:off x="1353677" y="1704009"/>
            <a:ext cx="609033" cy="85827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9" cstate="print"/>
          <a:srcRect t="76662"/>
          <a:stretch/>
        </p:blipFill>
        <p:spPr>
          <a:xfrm>
            <a:off x="2483837" y="4294289"/>
            <a:ext cx="620583" cy="8769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372778" y="2546070"/>
            <a:ext cx="569740" cy="8840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378636" y="3410504"/>
            <a:ext cx="602636" cy="91927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36669" y="4310132"/>
            <a:ext cx="559917" cy="88408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7022" y="5194212"/>
            <a:ext cx="599210" cy="89390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30140" y="5972447"/>
            <a:ext cx="584476" cy="8939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81221" y="810672"/>
            <a:ext cx="599210" cy="89881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910848" y="4314647"/>
            <a:ext cx="589387" cy="88899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339968" y="5970612"/>
            <a:ext cx="578518" cy="88738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8" cstate="print"/>
          <a:srcRect l="29846"/>
          <a:stretch/>
        </p:blipFill>
        <p:spPr>
          <a:xfrm>
            <a:off x="1900856" y="5960790"/>
            <a:ext cx="594038" cy="89213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31794" y="-12328"/>
            <a:ext cx="543922" cy="82977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669211" y="2488762"/>
            <a:ext cx="188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68821" y="573182"/>
            <a:ext cx="3388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Центров помощи детям</a:t>
            </a:r>
          </a:p>
          <a:p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отделение ГБУ «Городская детская больница»</a:t>
            </a:r>
          </a:p>
          <a:p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ГБУ «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Ладвинский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детский дом-интернат для умственно отсталых детей»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67391" y="679730"/>
            <a:ext cx="2700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253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ребенка, из них </a:t>
            </a:r>
          </a:p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169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сирот</a:t>
            </a:r>
            <a:r>
              <a:rPr lang="ru-RU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93835" y="176339"/>
            <a:ext cx="389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Сейчас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в Карелии:</a:t>
            </a:r>
            <a:endParaRPr lang="ru-RU" sz="24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26892" y="5016720"/>
            <a:ext cx="218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 будущем: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96764" y="2888857"/>
            <a:ext cx="25101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Возвраты детей:</a:t>
            </a:r>
          </a:p>
          <a:p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2020</a:t>
            </a:r>
            <a:r>
              <a:rPr lang="ru-RU" sz="12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	</a:t>
            </a:r>
            <a:r>
              <a:rPr lang="ru-RU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63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2021</a:t>
            </a:r>
            <a:r>
              <a:rPr lang="ru-RU" sz="12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	</a:t>
            </a:r>
            <a:r>
              <a:rPr lang="ru-RU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57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2022</a:t>
            </a:r>
            <a:r>
              <a:rPr lang="ru-RU" sz="44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	</a:t>
            </a:r>
            <a:r>
              <a:rPr lang="ru-RU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34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789707" y="1138663"/>
            <a:ext cx="213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Детей воспитывают профессионалы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 воспитатели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и психологи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33079" y="3441464"/>
            <a:ext cx="1885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1279</a:t>
            </a:r>
            <a:r>
              <a:rPr lang="ru-RU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Приемных семей 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07451" y="3440773"/>
            <a:ext cx="18853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1622</a:t>
            </a:r>
            <a:r>
              <a:rPr lang="ru-RU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Ребенка в приемных семьях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10459" y="1915262"/>
            <a:ext cx="2204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рганы опеки и попечительства выполняют надзорные функции,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помощи в адаптации недостаточно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3478101" y="5804460"/>
            <a:ext cx="5803718" cy="715097"/>
            <a:chOff x="5508447" y="5911019"/>
            <a:chExt cx="5803718" cy="715097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5508447" y="5911019"/>
              <a:ext cx="5803718" cy="715097"/>
            </a:xfrm>
            <a:prstGeom prst="rect">
              <a:avLst/>
            </a:prstGeom>
            <a:solidFill>
              <a:srgbClr val="F3C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574434" y="5945401"/>
              <a:ext cx="56717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Но кто поможет родителям качественно адаптировать детей?</a:t>
              </a:r>
              <a:endParaRPr lang="ru-RU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3434984" y="5437925"/>
            <a:ext cx="5889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центры помощи планируют сократить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за счет устройства детей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семьи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89102" y="833858"/>
            <a:ext cx="543922" cy="87046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925475" y="844328"/>
            <a:ext cx="595745" cy="85626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392797" y="-28378"/>
            <a:ext cx="569911" cy="87046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31011" y="1693469"/>
            <a:ext cx="1117446" cy="85604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14355" y="1695435"/>
            <a:ext cx="569911" cy="87046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28904" y="2556461"/>
            <a:ext cx="1713369" cy="87046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390950" y="3422217"/>
            <a:ext cx="583011" cy="896711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483499" y="3426389"/>
            <a:ext cx="597667" cy="87046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34579" y="4310945"/>
            <a:ext cx="1148547" cy="88599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95276" y="5166694"/>
            <a:ext cx="1138265" cy="81334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916363" y="4315701"/>
            <a:ext cx="577496" cy="86904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800997" y="5960790"/>
            <a:ext cx="524146" cy="886991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910574" y="5969006"/>
            <a:ext cx="578856" cy="8787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4" descr="Ответы Mail.ru: Кто владеет фотошопом, как называется рисунок с линиями и  кто то сможет его переделать?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 xmlns="">
                  <a14:imgLayer r:embed="rId4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05" t="1555" b="21018"/>
          <a:stretch/>
        </p:blipFill>
        <p:spPr bwMode="auto">
          <a:xfrm>
            <a:off x="10578690" y="87281"/>
            <a:ext cx="1525985" cy="10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15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/>
          <a:srcRect l="33944" t="42205"/>
          <a:stretch/>
        </p:blipFill>
        <p:spPr>
          <a:xfrm>
            <a:off x="-10633" y="-10634"/>
            <a:ext cx="1667232" cy="1455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618" y="563961"/>
            <a:ext cx="4560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2022 я стала опекуном и прошла весь путь от длительного оформления опекунства до самостоятельного воспитания. Я столкнулась с такими </a:t>
            </a:r>
            <a:r>
              <a:rPr lang="ru-RU" b="1" dirty="0">
                <a:latin typeface="Arial Black" panose="020B0A04020102020204" pitchFamily="34" charset="0"/>
              </a:rPr>
              <a:t>проблемами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: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30425" y="2670643"/>
            <a:ext cx="6004215" cy="2259909"/>
            <a:chOff x="598603" y="2686623"/>
            <a:chExt cx="6004215" cy="2259909"/>
          </a:xfrm>
        </p:grpSpPr>
        <p:sp>
          <p:nvSpPr>
            <p:cNvPr id="4" name="Равнобедренный треугольник 3"/>
            <p:cNvSpPr/>
            <p:nvPr/>
          </p:nvSpPr>
          <p:spPr>
            <a:xfrm rot="5400000">
              <a:off x="579749" y="2832755"/>
              <a:ext cx="268664" cy="23095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39157" y="2686623"/>
              <a:ext cx="5763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Есть расхождения в перечне документов для оформления пособий – дважды ездила в  центр соц. работы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5400000">
              <a:off x="589347" y="3405917"/>
              <a:ext cx="268664" cy="23095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39157" y="3366751"/>
              <a:ext cx="57636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Сложно дозвониться до специалистов органов опеки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5400000">
              <a:off x="589347" y="3917318"/>
              <a:ext cx="268664" cy="23095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29558" y="3798473"/>
              <a:ext cx="5763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Информацию о льготах нужно искать в разных источниках, нет единого ресурса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5400000">
              <a:off x="589347" y="4480643"/>
              <a:ext cx="268664" cy="23095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29559" y="4423312"/>
              <a:ext cx="54649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Не хватает психологов, чтобы оказать качественную помощь в адаптации семьям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867667" y="0"/>
            <a:ext cx="5324333" cy="6864526"/>
            <a:chOff x="4864696" y="0"/>
            <a:chExt cx="5324333" cy="686452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/>
            <a:srcRect l="1942" r="21130"/>
            <a:stretch/>
          </p:blipFill>
          <p:spPr>
            <a:xfrm>
              <a:off x="4864696" y="0"/>
              <a:ext cx="5324333" cy="6864526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4874294" y="0"/>
              <a:ext cx="5314735" cy="685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493838" y="5703021"/>
            <a:ext cx="5803718" cy="715097"/>
            <a:chOff x="5508447" y="5911019"/>
            <a:chExt cx="5803718" cy="7150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508447" y="5911019"/>
              <a:ext cx="5803718" cy="715097"/>
            </a:xfrm>
            <a:prstGeom prst="rect">
              <a:avLst/>
            </a:prstGeom>
            <a:solidFill>
              <a:srgbClr val="F3C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574434" y="5945401"/>
              <a:ext cx="56717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Нужен единый </a:t>
              </a:r>
              <a:r>
                <a:rPr lang="ru-RU" b="1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интернет-ресурс</a:t>
              </a:r>
              <a:r>
                <a:rPr lang="ru-RU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для приемных родителей</a:t>
              </a:r>
              <a:endParaRPr lang="ru-RU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427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171996" y="5285543"/>
            <a:ext cx="6192111" cy="715097"/>
            <a:chOff x="5120054" y="5911019"/>
            <a:chExt cx="6192111" cy="7150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120054" y="5911019"/>
              <a:ext cx="6192111" cy="715097"/>
            </a:xfrm>
            <a:prstGeom prst="rect">
              <a:avLst/>
            </a:prstGeom>
            <a:solidFill>
              <a:srgbClr val="F3C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197728" y="5945401"/>
              <a:ext cx="61144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Arial Black" panose="020B0A04020102020204" pitchFamily="34" charset="0"/>
                </a:rPr>
                <a:t>Планируем сократить долю возвращенных детей из приемных семей на 25%*</a:t>
              </a:r>
              <a:endParaRPr lang="ru-RU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277088" y="377263"/>
            <a:ext cx="115825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Цель проекта: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создание единого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интернет-ресурса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для приемных родителей,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который повысит качество адаптации и сократит долю возвратов детей из семей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-116118" y="1970931"/>
            <a:ext cx="11480225" cy="4075617"/>
            <a:chOff x="0" y="2392965"/>
            <a:chExt cx="11480225" cy="4075617"/>
          </a:xfrm>
        </p:grpSpPr>
        <p:sp>
          <p:nvSpPr>
            <p:cNvPr id="92" name="Овал 91"/>
            <p:cNvSpPr/>
            <p:nvPr/>
          </p:nvSpPr>
          <p:spPr>
            <a:xfrm>
              <a:off x="603347" y="2740524"/>
              <a:ext cx="2163229" cy="2154026"/>
            </a:xfrm>
            <a:prstGeom prst="ellipse">
              <a:avLst/>
            </a:prstGeom>
            <a:solidFill>
              <a:srgbClr val="F3C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1" name="Группа 90"/>
            <p:cNvGrpSpPr/>
            <p:nvPr/>
          </p:nvGrpSpPr>
          <p:grpSpPr>
            <a:xfrm>
              <a:off x="0" y="3984546"/>
              <a:ext cx="1447778" cy="1463853"/>
              <a:chOff x="1577591" y="3390561"/>
              <a:chExt cx="2158212" cy="2069314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1577591" y="3390561"/>
                <a:ext cx="2158212" cy="235141"/>
                <a:chOff x="1577591" y="3390561"/>
                <a:chExt cx="2158212" cy="235141"/>
              </a:xfrm>
            </p:grpSpPr>
            <p:sp>
              <p:nvSpPr>
                <p:cNvPr id="19" name="4-конечная звезда 18"/>
                <p:cNvSpPr/>
                <p:nvPr/>
              </p:nvSpPr>
              <p:spPr>
                <a:xfrm>
                  <a:off x="1577591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4-конечная звезда 19"/>
                <p:cNvSpPr/>
                <p:nvPr/>
              </p:nvSpPr>
              <p:spPr>
                <a:xfrm>
                  <a:off x="1870668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4-конечная звезда 20"/>
                <p:cNvSpPr/>
                <p:nvPr/>
              </p:nvSpPr>
              <p:spPr>
                <a:xfrm>
                  <a:off x="2163745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4-конечная звезда 21"/>
                <p:cNvSpPr/>
                <p:nvPr/>
              </p:nvSpPr>
              <p:spPr>
                <a:xfrm>
                  <a:off x="2420016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4-конечная звезда 22"/>
                <p:cNvSpPr/>
                <p:nvPr/>
              </p:nvSpPr>
              <p:spPr>
                <a:xfrm>
                  <a:off x="2684699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4-конечная звезда 23"/>
                <p:cNvSpPr/>
                <p:nvPr/>
              </p:nvSpPr>
              <p:spPr>
                <a:xfrm>
                  <a:off x="2977776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4-конечная звезда 24"/>
                <p:cNvSpPr/>
                <p:nvPr/>
              </p:nvSpPr>
              <p:spPr>
                <a:xfrm>
                  <a:off x="3270853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4-конечная звезда 25"/>
                <p:cNvSpPr/>
                <p:nvPr/>
              </p:nvSpPr>
              <p:spPr>
                <a:xfrm>
                  <a:off x="3527124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8" name="Группа 27"/>
              <p:cNvGrpSpPr/>
              <p:nvPr/>
            </p:nvGrpSpPr>
            <p:grpSpPr>
              <a:xfrm>
                <a:off x="1577591" y="3649873"/>
                <a:ext cx="2158212" cy="235141"/>
                <a:chOff x="1577591" y="3390561"/>
                <a:chExt cx="2158212" cy="235141"/>
              </a:xfrm>
            </p:grpSpPr>
            <p:sp>
              <p:nvSpPr>
                <p:cNvPr id="29" name="4-конечная звезда 28"/>
                <p:cNvSpPr/>
                <p:nvPr/>
              </p:nvSpPr>
              <p:spPr>
                <a:xfrm>
                  <a:off x="1577591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4-конечная звезда 29"/>
                <p:cNvSpPr/>
                <p:nvPr/>
              </p:nvSpPr>
              <p:spPr>
                <a:xfrm>
                  <a:off x="1870668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4-конечная звезда 30"/>
                <p:cNvSpPr/>
                <p:nvPr/>
              </p:nvSpPr>
              <p:spPr>
                <a:xfrm>
                  <a:off x="2163745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4-конечная звезда 31"/>
                <p:cNvSpPr/>
                <p:nvPr/>
              </p:nvSpPr>
              <p:spPr>
                <a:xfrm>
                  <a:off x="2420016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4-конечная звезда 32"/>
                <p:cNvSpPr/>
                <p:nvPr/>
              </p:nvSpPr>
              <p:spPr>
                <a:xfrm>
                  <a:off x="2684699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4-конечная звезда 33"/>
                <p:cNvSpPr/>
                <p:nvPr/>
              </p:nvSpPr>
              <p:spPr>
                <a:xfrm>
                  <a:off x="2977776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4-конечная звезда 34"/>
                <p:cNvSpPr/>
                <p:nvPr/>
              </p:nvSpPr>
              <p:spPr>
                <a:xfrm>
                  <a:off x="3270853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4-конечная звезда 35"/>
                <p:cNvSpPr/>
                <p:nvPr/>
              </p:nvSpPr>
              <p:spPr>
                <a:xfrm>
                  <a:off x="3527124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1577591" y="3904161"/>
                <a:ext cx="2158212" cy="235141"/>
                <a:chOff x="1577591" y="3390561"/>
                <a:chExt cx="2158212" cy="235141"/>
              </a:xfrm>
            </p:grpSpPr>
            <p:sp>
              <p:nvSpPr>
                <p:cNvPr id="38" name="4-конечная звезда 37"/>
                <p:cNvSpPr/>
                <p:nvPr/>
              </p:nvSpPr>
              <p:spPr>
                <a:xfrm>
                  <a:off x="1577591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4-конечная звезда 38"/>
                <p:cNvSpPr/>
                <p:nvPr/>
              </p:nvSpPr>
              <p:spPr>
                <a:xfrm>
                  <a:off x="1870668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4-конечная звезда 39"/>
                <p:cNvSpPr/>
                <p:nvPr/>
              </p:nvSpPr>
              <p:spPr>
                <a:xfrm>
                  <a:off x="2163745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4-конечная звезда 40"/>
                <p:cNvSpPr/>
                <p:nvPr/>
              </p:nvSpPr>
              <p:spPr>
                <a:xfrm>
                  <a:off x="2420016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4-конечная звезда 41"/>
                <p:cNvSpPr/>
                <p:nvPr/>
              </p:nvSpPr>
              <p:spPr>
                <a:xfrm>
                  <a:off x="2684699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4-конечная звезда 42"/>
                <p:cNvSpPr/>
                <p:nvPr/>
              </p:nvSpPr>
              <p:spPr>
                <a:xfrm>
                  <a:off x="2977776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4-конечная звезда 43"/>
                <p:cNvSpPr/>
                <p:nvPr/>
              </p:nvSpPr>
              <p:spPr>
                <a:xfrm>
                  <a:off x="3270853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4-конечная звезда 44"/>
                <p:cNvSpPr/>
                <p:nvPr/>
              </p:nvSpPr>
              <p:spPr>
                <a:xfrm>
                  <a:off x="3527124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1577591" y="4160423"/>
                <a:ext cx="2158212" cy="235141"/>
                <a:chOff x="1577591" y="3390561"/>
                <a:chExt cx="2158212" cy="235141"/>
              </a:xfrm>
            </p:grpSpPr>
            <p:sp>
              <p:nvSpPr>
                <p:cNvPr id="47" name="4-конечная звезда 46"/>
                <p:cNvSpPr/>
                <p:nvPr/>
              </p:nvSpPr>
              <p:spPr>
                <a:xfrm>
                  <a:off x="1577591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4-конечная звезда 47"/>
                <p:cNvSpPr/>
                <p:nvPr/>
              </p:nvSpPr>
              <p:spPr>
                <a:xfrm>
                  <a:off x="1870668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4-конечная звезда 48"/>
                <p:cNvSpPr/>
                <p:nvPr/>
              </p:nvSpPr>
              <p:spPr>
                <a:xfrm>
                  <a:off x="2163745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4-конечная звезда 49"/>
                <p:cNvSpPr/>
                <p:nvPr/>
              </p:nvSpPr>
              <p:spPr>
                <a:xfrm>
                  <a:off x="2420016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4-конечная звезда 50"/>
                <p:cNvSpPr/>
                <p:nvPr/>
              </p:nvSpPr>
              <p:spPr>
                <a:xfrm>
                  <a:off x="2684699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4-конечная звезда 51"/>
                <p:cNvSpPr/>
                <p:nvPr/>
              </p:nvSpPr>
              <p:spPr>
                <a:xfrm>
                  <a:off x="2977776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4-конечная звезда 52"/>
                <p:cNvSpPr/>
                <p:nvPr/>
              </p:nvSpPr>
              <p:spPr>
                <a:xfrm>
                  <a:off x="3270853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4-конечная звезда 53"/>
                <p:cNvSpPr/>
                <p:nvPr/>
              </p:nvSpPr>
              <p:spPr>
                <a:xfrm>
                  <a:off x="3527124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577591" y="4430065"/>
                <a:ext cx="2158212" cy="235141"/>
                <a:chOff x="1577591" y="3390561"/>
                <a:chExt cx="2158212" cy="235141"/>
              </a:xfrm>
            </p:grpSpPr>
            <p:sp>
              <p:nvSpPr>
                <p:cNvPr id="56" name="4-конечная звезда 55"/>
                <p:cNvSpPr/>
                <p:nvPr/>
              </p:nvSpPr>
              <p:spPr>
                <a:xfrm>
                  <a:off x="1577591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4-конечная звезда 56"/>
                <p:cNvSpPr/>
                <p:nvPr/>
              </p:nvSpPr>
              <p:spPr>
                <a:xfrm>
                  <a:off x="1870668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4-конечная звезда 57"/>
                <p:cNvSpPr/>
                <p:nvPr/>
              </p:nvSpPr>
              <p:spPr>
                <a:xfrm>
                  <a:off x="2163745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4-конечная звезда 58"/>
                <p:cNvSpPr/>
                <p:nvPr/>
              </p:nvSpPr>
              <p:spPr>
                <a:xfrm>
                  <a:off x="2420016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4-конечная звезда 59"/>
                <p:cNvSpPr/>
                <p:nvPr/>
              </p:nvSpPr>
              <p:spPr>
                <a:xfrm>
                  <a:off x="2684699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4-конечная звезда 60"/>
                <p:cNvSpPr/>
                <p:nvPr/>
              </p:nvSpPr>
              <p:spPr>
                <a:xfrm>
                  <a:off x="2977776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4-конечная звезда 61"/>
                <p:cNvSpPr/>
                <p:nvPr/>
              </p:nvSpPr>
              <p:spPr>
                <a:xfrm>
                  <a:off x="3270853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4-конечная звезда 62"/>
                <p:cNvSpPr/>
                <p:nvPr/>
              </p:nvSpPr>
              <p:spPr>
                <a:xfrm>
                  <a:off x="3527124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4" name="Группа 63"/>
              <p:cNvGrpSpPr/>
              <p:nvPr/>
            </p:nvGrpSpPr>
            <p:grpSpPr>
              <a:xfrm>
                <a:off x="1577591" y="4698830"/>
                <a:ext cx="2158212" cy="235141"/>
                <a:chOff x="1577591" y="3390561"/>
                <a:chExt cx="2158212" cy="235141"/>
              </a:xfrm>
            </p:grpSpPr>
            <p:sp>
              <p:nvSpPr>
                <p:cNvPr id="65" name="4-конечная звезда 64"/>
                <p:cNvSpPr/>
                <p:nvPr/>
              </p:nvSpPr>
              <p:spPr>
                <a:xfrm>
                  <a:off x="1577591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4-конечная звезда 65"/>
                <p:cNvSpPr/>
                <p:nvPr/>
              </p:nvSpPr>
              <p:spPr>
                <a:xfrm>
                  <a:off x="1870668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4-конечная звезда 66"/>
                <p:cNvSpPr/>
                <p:nvPr/>
              </p:nvSpPr>
              <p:spPr>
                <a:xfrm>
                  <a:off x="2163745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4-конечная звезда 67"/>
                <p:cNvSpPr/>
                <p:nvPr/>
              </p:nvSpPr>
              <p:spPr>
                <a:xfrm>
                  <a:off x="2420016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4-конечная звезда 68"/>
                <p:cNvSpPr/>
                <p:nvPr/>
              </p:nvSpPr>
              <p:spPr>
                <a:xfrm>
                  <a:off x="2684699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4-конечная звезда 69"/>
                <p:cNvSpPr/>
                <p:nvPr/>
              </p:nvSpPr>
              <p:spPr>
                <a:xfrm>
                  <a:off x="2977776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4-конечная звезда 70"/>
                <p:cNvSpPr/>
                <p:nvPr/>
              </p:nvSpPr>
              <p:spPr>
                <a:xfrm>
                  <a:off x="3270853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4-конечная звезда 71"/>
                <p:cNvSpPr/>
                <p:nvPr/>
              </p:nvSpPr>
              <p:spPr>
                <a:xfrm>
                  <a:off x="3527124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3" name="Группа 72"/>
              <p:cNvGrpSpPr/>
              <p:nvPr/>
            </p:nvGrpSpPr>
            <p:grpSpPr>
              <a:xfrm>
                <a:off x="1577591" y="4955092"/>
                <a:ext cx="2158212" cy="235141"/>
                <a:chOff x="1577591" y="3390561"/>
                <a:chExt cx="2158212" cy="235141"/>
              </a:xfrm>
            </p:grpSpPr>
            <p:sp>
              <p:nvSpPr>
                <p:cNvPr id="74" name="4-конечная звезда 73"/>
                <p:cNvSpPr/>
                <p:nvPr/>
              </p:nvSpPr>
              <p:spPr>
                <a:xfrm>
                  <a:off x="1577591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4-конечная звезда 74"/>
                <p:cNvSpPr/>
                <p:nvPr/>
              </p:nvSpPr>
              <p:spPr>
                <a:xfrm>
                  <a:off x="1870668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4-конечная звезда 75"/>
                <p:cNvSpPr/>
                <p:nvPr/>
              </p:nvSpPr>
              <p:spPr>
                <a:xfrm>
                  <a:off x="2163745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4-конечная звезда 76"/>
                <p:cNvSpPr/>
                <p:nvPr/>
              </p:nvSpPr>
              <p:spPr>
                <a:xfrm>
                  <a:off x="2420016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4-конечная звезда 77"/>
                <p:cNvSpPr/>
                <p:nvPr/>
              </p:nvSpPr>
              <p:spPr>
                <a:xfrm>
                  <a:off x="2684699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4-конечная звезда 78"/>
                <p:cNvSpPr/>
                <p:nvPr/>
              </p:nvSpPr>
              <p:spPr>
                <a:xfrm>
                  <a:off x="2977776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4-конечная звезда 79"/>
                <p:cNvSpPr/>
                <p:nvPr/>
              </p:nvSpPr>
              <p:spPr>
                <a:xfrm>
                  <a:off x="3270853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4-конечная звезда 80"/>
                <p:cNvSpPr/>
                <p:nvPr/>
              </p:nvSpPr>
              <p:spPr>
                <a:xfrm>
                  <a:off x="3527124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2" name="Группа 81"/>
              <p:cNvGrpSpPr/>
              <p:nvPr/>
            </p:nvGrpSpPr>
            <p:grpSpPr>
              <a:xfrm>
                <a:off x="1577591" y="5224734"/>
                <a:ext cx="2158212" cy="235141"/>
                <a:chOff x="1577591" y="3390561"/>
                <a:chExt cx="2158212" cy="235141"/>
              </a:xfrm>
            </p:grpSpPr>
            <p:sp>
              <p:nvSpPr>
                <p:cNvPr id="83" name="4-конечная звезда 82"/>
                <p:cNvSpPr/>
                <p:nvPr/>
              </p:nvSpPr>
              <p:spPr>
                <a:xfrm>
                  <a:off x="1577591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4-конечная звезда 83"/>
                <p:cNvSpPr/>
                <p:nvPr/>
              </p:nvSpPr>
              <p:spPr>
                <a:xfrm>
                  <a:off x="1870668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4-конечная звезда 84"/>
                <p:cNvSpPr/>
                <p:nvPr/>
              </p:nvSpPr>
              <p:spPr>
                <a:xfrm>
                  <a:off x="2163745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4-конечная звезда 85"/>
                <p:cNvSpPr/>
                <p:nvPr/>
              </p:nvSpPr>
              <p:spPr>
                <a:xfrm>
                  <a:off x="2420016" y="3391319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4-конечная звезда 86"/>
                <p:cNvSpPr/>
                <p:nvPr/>
              </p:nvSpPr>
              <p:spPr>
                <a:xfrm>
                  <a:off x="2684699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4-конечная звезда 87"/>
                <p:cNvSpPr/>
                <p:nvPr/>
              </p:nvSpPr>
              <p:spPr>
                <a:xfrm>
                  <a:off x="2977776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4-конечная звезда 88"/>
                <p:cNvSpPr/>
                <p:nvPr/>
              </p:nvSpPr>
              <p:spPr>
                <a:xfrm>
                  <a:off x="3270853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4-конечная звезда 89"/>
                <p:cNvSpPr/>
                <p:nvPr/>
              </p:nvSpPr>
              <p:spPr>
                <a:xfrm>
                  <a:off x="3527124" y="3390561"/>
                  <a:ext cx="208679" cy="234383"/>
                </a:xfrm>
                <a:prstGeom prst="star4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aphicFrame>
          <p:nvGraphicFramePr>
            <p:cNvPr id="93" name="Схема 92"/>
            <p:cNvGraphicFramePr/>
            <p:nvPr>
              <p:extLst>
                <p:ext uri="{D42A27DB-BD31-4B8C-83A1-F6EECF244321}">
                  <p14:modId xmlns:p14="http://schemas.microsoft.com/office/powerpoint/2010/main" xmlns="" val="1351759329"/>
                </p:ext>
              </p:extLst>
            </p:nvPr>
          </p:nvGraphicFramePr>
          <p:xfrm>
            <a:off x="1581181" y="2392965"/>
            <a:ext cx="9899044" cy="40756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26" name="Picture 2" descr="мультфильм милый ребенок, ребенок, маленький ребенок png | PNGEg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99111" l="3778" r="95444">
                          <a14:foregroundMark x1="51333" y1="78333" x2="51333" y2="8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56" y="2854664"/>
              <a:ext cx="1706805" cy="1706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Прямоугольник 96"/>
          <p:cNvSpPr/>
          <p:nvPr/>
        </p:nvSpPr>
        <p:spPr>
          <a:xfrm>
            <a:off x="79520" y="6536891"/>
            <a:ext cx="116987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*в течение первого года после запуска ресурса по сравнению с результатом 2022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249670" y="1601599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Задачи: </a:t>
            </a:r>
            <a:endParaRPr lang="ru-RU" dirty="0"/>
          </a:p>
        </p:txBody>
      </p:sp>
      <p:sp>
        <p:nvSpPr>
          <p:cNvPr id="99" name="Овал 98"/>
          <p:cNvSpPr/>
          <p:nvPr/>
        </p:nvSpPr>
        <p:spPr>
          <a:xfrm>
            <a:off x="4817670" y="2075182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4817670" y="298023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4817670" y="3817202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6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с двумя скругленными соседними углами 25"/>
          <p:cNvSpPr/>
          <p:nvPr/>
        </p:nvSpPr>
        <p:spPr>
          <a:xfrm>
            <a:off x="4926378" y="3738479"/>
            <a:ext cx="1231569" cy="3427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Ответы Mail.ru: Кто владеет фотошопом, как называется рисунок с линиями и  кто то сможет его переделать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05" t="1555" b="21018"/>
          <a:stretch/>
        </p:blipFill>
        <p:spPr bwMode="auto">
          <a:xfrm rot="10800000">
            <a:off x="92196" y="5731610"/>
            <a:ext cx="1525985" cy="10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51186" t="26602"/>
          <a:stretch/>
        </p:blipFill>
        <p:spPr>
          <a:xfrm rot="5400000">
            <a:off x="10651932" y="-318647"/>
            <a:ext cx="1232053" cy="1848081"/>
          </a:xfrm>
          <a:prstGeom prst="rect">
            <a:avLst/>
          </a:prstGeom>
        </p:spPr>
      </p:pic>
      <p:pic>
        <p:nvPicPr>
          <p:cNvPr id="3074" name="Picture 2" descr="Png Монитор Компьютер Mac Компьютер Компьютер Монитор, Экран, Электроника,  Дисплей Hd Png Скачать – Потрясающие бесплатные прозрачные png клипарт  изображения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21548" y1="9478" x2="63571" y2="8511"/>
                        <a14:foregroundMark x1="15000" y1="85300" x2="85119" y2="85880"/>
                        <a14:foregroundMark x1="4524" y1="90716" x2="9405" y2="90716"/>
                        <a14:foregroundMark x1="10119" y1="91296" x2="15357" y2="92650"/>
                        <a14:foregroundMark x1="14286" y1="91103" x2="20238" y2="91296"/>
                        <a14:foregroundMark x1="94762" y1="90716" x2="87738" y2="89942"/>
                        <a14:backgroundMark x1="34286" y1="23017" x2="54524" y2="44294"/>
                        <a14:backgroundMark x1="6667" y1="9284" x2="8214" y2="59961"/>
                        <a14:backgroundMark x1="87738" y1="88395" x2="87738" y2="88395"/>
                        <a14:backgroundMark x1="12619" y1="88395" x2="12619" y2="88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189" y="251498"/>
            <a:ext cx="10589783" cy="65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8881" y="3205781"/>
            <a:ext cx="7418133" cy="2472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AutoShape 4" descr="Что должен знать каждый оператор колл-цент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97514" y="1953092"/>
            <a:ext cx="5243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Возвращение домой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40713" y="2422926"/>
            <a:ext cx="50425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Интернет-портал для приемных родителей</a:t>
            </a:r>
            <a:endParaRPr lang="ru-RU" sz="105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8" name="Picture 6" descr="Значок поиска. символ увеличительного стекла. значок контура | Премиум 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356" y="1119533"/>
            <a:ext cx="242161" cy="2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7886922" y="1131134"/>
            <a:ext cx="1651852" cy="230560"/>
          </a:xfrm>
          <a:prstGeom prst="roundRect">
            <a:avLst>
              <a:gd name="adj" fmla="val 2521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Поиск по сайту</a:t>
            </a:r>
            <a:endParaRPr lang="ru-RU" sz="9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5526" y="2945385"/>
            <a:ext cx="1301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Воспитание</a:t>
            </a: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87913" y="2942839"/>
            <a:ext cx="1301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Вебинары</a:t>
            </a: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69551" y="2942839"/>
            <a:ext cx="148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Психолог-онлайн</a:t>
            </a: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7355" y="2945385"/>
            <a:ext cx="148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Уголок юриста</a:t>
            </a: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87687" y="2934700"/>
            <a:ext cx="148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Форум</a:t>
            </a: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89663" y="2944247"/>
            <a:ext cx="148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Частые вопросы</a:t>
            </a: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7811" y="2947758"/>
            <a:ext cx="1301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Главная</a:t>
            </a: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35462" y="3358021"/>
            <a:ext cx="3788155" cy="9353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2971" y="3510377"/>
            <a:ext cx="677025" cy="605497"/>
          </a:xfrm>
          <a:prstGeom prst="round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3469139" y="3478061"/>
            <a:ext cx="2701070" cy="724073"/>
            <a:chOff x="3546486" y="3480186"/>
            <a:chExt cx="2701070" cy="724073"/>
          </a:xfrm>
        </p:grpSpPr>
        <p:sp>
          <p:nvSpPr>
            <p:cNvPr id="37" name="TextBox 36"/>
            <p:cNvSpPr txBox="1"/>
            <p:nvPr/>
          </p:nvSpPr>
          <p:spPr>
            <a:xfrm>
              <a:off x="3546486" y="3480186"/>
              <a:ext cx="2701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atin typeface="Century Gothic" panose="020B0502020202020204" pitchFamily="34" charset="0"/>
                </a:rPr>
                <a:t>Опекунское пособие будет проиндексировано в сентябре</a:t>
              </a:r>
              <a:endParaRPr lang="ru-RU" sz="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62339" y="3770923"/>
              <a:ext cx="2516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 smtClean="0">
                  <a:solidFill>
                    <a:schemeClr val="bg2">
                      <a:lumMod val="75000"/>
                    </a:schemeClr>
                  </a:solidFill>
                  <a:latin typeface="Century Gothic" panose="020B0502020202020204" pitchFamily="34" charset="0"/>
                </a:rPr>
                <a:t>В сентябре 2022 опекунское пособие будет проиндексировано до ХХ рублей.</a:t>
              </a:r>
              <a:endParaRPr lang="ru-RU" sz="7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57614" y="4004204"/>
              <a:ext cx="2516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 smtClean="0">
                  <a:latin typeface="Century Gothic" panose="020B0502020202020204" pitchFamily="34" charset="0"/>
                </a:rPr>
                <a:t>Читать подробнее</a:t>
              </a:r>
              <a:endParaRPr lang="ru-RU" sz="7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Скругленный прямоугольник 42"/>
          <p:cNvSpPr/>
          <p:nvPr/>
        </p:nvSpPr>
        <p:spPr>
          <a:xfrm>
            <a:off x="2640002" y="4396765"/>
            <a:ext cx="3788155" cy="9353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 cstate="print"/>
          <a:srcRect b="76186"/>
          <a:stretch/>
        </p:blipFill>
        <p:spPr>
          <a:xfrm>
            <a:off x="2635462" y="5431177"/>
            <a:ext cx="3895682" cy="24681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82971" y="4520452"/>
            <a:ext cx="677025" cy="658348"/>
          </a:xfrm>
          <a:prstGeom prst="round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480267" y="4483387"/>
            <a:ext cx="2701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Century Gothic" panose="020B0502020202020204" pitchFamily="34" charset="0"/>
              </a:rPr>
              <a:t>Ребенок ворует: что делать?</a:t>
            </a:r>
            <a:endParaRPr lang="ru-RU" sz="800" b="1" dirty="0"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84992" y="4653185"/>
            <a:ext cx="2887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Психологи ассоциации ХХХ провели исследование и выявили наиболее частые причины детского воровства. Почему дети воруют и что делать родителям?</a:t>
            </a:r>
            <a:endParaRPr lang="ru-RU" sz="7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91395" y="5007405"/>
            <a:ext cx="2516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Century Gothic" panose="020B0502020202020204" pitchFamily="34" charset="0"/>
              </a:rPr>
              <a:t>Читать подробнее</a:t>
            </a:r>
            <a:endParaRPr lang="ru-RU" sz="700" dirty="0"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41848" y="3208153"/>
            <a:ext cx="3025165" cy="2469633"/>
          </a:xfrm>
          <a:prstGeom prst="rect">
            <a:avLst/>
          </a:prstGeom>
          <a:solidFill>
            <a:srgbClr val="F3C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1" cstate="print"/>
          <a:srcRect t="12913" b="14319"/>
          <a:stretch/>
        </p:blipFill>
        <p:spPr>
          <a:xfrm>
            <a:off x="7034194" y="4619270"/>
            <a:ext cx="315025" cy="336084"/>
          </a:xfrm>
          <a:prstGeom prst="ellipse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2" cstate="print"/>
          <a:srcRect r="-389" b="28889"/>
          <a:stretch/>
        </p:blipFill>
        <p:spPr>
          <a:xfrm>
            <a:off x="7017550" y="4166109"/>
            <a:ext cx="343869" cy="377754"/>
          </a:xfrm>
          <a:prstGeom prst="ellipse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3" cstate="print"/>
          <a:srcRect t="11461" b="17616"/>
          <a:stretch/>
        </p:blipFill>
        <p:spPr>
          <a:xfrm>
            <a:off x="7481930" y="5016140"/>
            <a:ext cx="329256" cy="347383"/>
          </a:xfrm>
          <a:prstGeom prst="ellipse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 cstate="print"/>
          <a:srcRect t="12148" b="20031"/>
          <a:stretch/>
        </p:blipFill>
        <p:spPr>
          <a:xfrm>
            <a:off x="7457783" y="4164625"/>
            <a:ext cx="353403" cy="368740"/>
          </a:xfrm>
          <a:prstGeom prst="ellipse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5" cstate="print"/>
          <a:srcRect t="4571" b="29267"/>
          <a:stretch/>
        </p:blipFill>
        <p:spPr>
          <a:xfrm>
            <a:off x="7457427" y="3723839"/>
            <a:ext cx="379237" cy="382745"/>
          </a:xfrm>
          <a:prstGeom prst="ellipse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6" cstate="print"/>
          <a:srcRect t="5009" r="1460" b="22028"/>
          <a:stretch/>
        </p:blipFill>
        <p:spPr>
          <a:xfrm>
            <a:off x="7022484" y="3710809"/>
            <a:ext cx="362385" cy="395776"/>
          </a:xfrm>
          <a:prstGeom prst="ellipse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7" cstate="print"/>
          <a:srcRect l="-2014" t="26837" r="-1" b="55459"/>
          <a:stretch/>
        </p:blipFill>
        <p:spPr>
          <a:xfrm>
            <a:off x="7457427" y="4601868"/>
            <a:ext cx="353759" cy="378761"/>
          </a:xfrm>
          <a:prstGeom prst="ellipse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8" cstate="print"/>
          <a:srcRect t="8076" b="22163"/>
          <a:stretch/>
        </p:blipFill>
        <p:spPr>
          <a:xfrm>
            <a:off x="7040679" y="5024849"/>
            <a:ext cx="319548" cy="334377"/>
          </a:xfrm>
          <a:prstGeom prst="ellipse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8005834" y="3708510"/>
            <a:ext cx="1734904" cy="1959021"/>
            <a:chOff x="7901363" y="2891870"/>
            <a:chExt cx="1807575" cy="195902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901363" y="2892459"/>
              <a:ext cx="1646940" cy="1958432"/>
              <a:chOff x="7719237" y="3445276"/>
              <a:chExt cx="1646940" cy="195843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7728763" y="3745029"/>
                <a:ext cx="1637414" cy="16586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с двумя скругленными соседними углами 9"/>
              <p:cNvSpPr/>
              <p:nvPr/>
            </p:nvSpPr>
            <p:spPr>
              <a:xfrm rot="10800000">
                <a:off x="7719237" y="3445276"/>
                <a:ext cx="1637411" cy="364716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9" cstate="print"/>
            <a:srcRect l="38769" b="4106"/>
            <a:stretch/>
          </p:blipFill>
          <p:spPr>
            <a:xfrm>
              <a:off x="7991476" y="2938710"/>
              <a:ext cx="252000" cy="262851"/>
            </a:xfrm>
            <a:prstGeom prst="ellipse">
              <a:avLst/>
            </a:prstGeom>
          </p:spPr>
        </p:pic>
        <p:sp>
          <p:nvSpPr>
            <p:cNvPr id="16" name="Прямоугольная выноска 15"/>
            <p:cNvSpPr/>
            <p:nvPr/>
          </p:nvSpPr>
          <p:spPr>
            <a:xfrm>
              <a:off x="8078626" y="3726467"/>
              <a:ext cx="1228794" cy="683334"/>
            </a:xfrm>
            <a:prstGeom prst="wedgeRectCallout">
              <a:avLst>
                <a:gd name="adj1" fmla="val -57870"/>
                <a:gd name="adj2" fmla="val -223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8004152" y="4533900"/>
              <a:ext cx="1463697" cy="23056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Оставить заявку</a:t>
              </a:r>
              <a:endParaRPr lang="ru-RU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93958" y="3775935"/>
              <a:ext cx="1228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 smtClean="0">
                  <a:latin typeface="Century Gothic" panose="020B0502020202020204" pitchFamily="34" charset="0"/>
                </a:rPr>
                <a:t>Здравствуйте! Вы можете оставить заявку на обратный звонок от специалиста</a:t>
              </a:r>
              <a:endParaRPr lang="ru-RU" sz="70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14901" y="2891870"/>
              <a:ext cx="1494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София,</a:t>
              </a:r>
            </a:p>
            <a:p>
              <a:r>
                <a:rPr lang="ru-RU" sz="7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Виртуальный помощник</a:t>
              </a:r>
              <a:endParaRPr lang="ru-RU" sz="7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937744" y="3286430"/>
            <a:ext cx="2571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296 детей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latin typeface="Arial Black" panose="020B0A04020102020204" pitchFamily="34" charset="0"/>
              </a:rPr>
              <a:t>ищут дом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953251" y="5410784"/>
            <a:ext cx="10740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u="sng" dirty="0" smtClean="0">
                <a:latin typeface="Century Gothic" panose="020B0502020202020204" pitchFamily="34" charset="0"/>
              </a:rPr>
              <a:t>Подробнее</a:t>
            </a:r>
            <a:endParaRPr lang="ru-RU" sz="1050" u="sng" dirty="0" smtClean="0">
              <a:latin typeface="Century Gothic" panose="020B0502020202020204" pitchFamily="34" charset="0"/>
            </a:endParaRPr>
          </a:p>
        </p:txBody>
      </p:sp>
      <p:pic>
        <p:nvPicPr>
          <p:cNvPr id="3080" name="Picture 8" descr="Счастливая семья PNG прозрачный | PNG Mart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700" y="1244700"/>
            <a:ext cx="1875759" cy="144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2634861" y="2695200"/>
            <a:ext cx="6699250" cy="0"/>
          </a:xfrm>
          <a:prstGeom prst="line">
            <a:avLst/>
          </a:prstGeom>
          <a:ln w="38100">
            <a:solidFill>
              <a:srgbClr val="F3C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5575" y="56061"/>
            <a:ext cx="520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Проектное решение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42885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42" y="125368"/>
            <a:ext cx="763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Календарный план-график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8263492"/>
              </p:ext>
            </p:extLst>
          </p:nvPr>
        </p:nvGraphicFramePr>
        <p:xfrm>
          <a:off x="293140" y="651129"/>
          <a:ext cx="10834092" cy="6001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069">
                  <a:extLst>
                    <a:ext uri="{9D8B030D-6E8A-4147-A177-3AD203B41FA5}">
                      <a16:colId xmlns:a16="http://schemas.microsoft.com/office/drawing/2014/main" xmlns="" val="2761166712"/>
                    </a:ext>
                  </a:extLst>
                </a:gridCol>
                <a:gridCol w="7456251">
                  <a:extLst>
                    <a:ext uri="{9D8B030D-6E8A-4147-A177-3AD203B41FA5}">
                      <a16:colId xmlns:a16="http://schemas.microsoft.com/office/drawing/2014/main" xmlns="" val="3842084873"/>
                    </a:ext>
                  </a:extLst>
                </a:gridCol>
                <a:gridCol w="464989">
                  <a:extLst>
                    <a:ext uri="{9D8B030D-6E8A-4147-A177-3AD203B41FA5}">
                      <a16:colId xmlns:a16="http://schemas.microsoft.com/office/drawing/2014/main" xmlns="" val="3295608420"/>
                    </a:ext>
                  </a:extLst>
                </a:gridCol>
                <a:gridCol w="464989">
                  <a:extLst>
                    <a:ext uri="{9D8B030D-6E8A-4147-A177-3AD203B41FA5}">
                      <a16:colId xmlns:a16="http://schemas.microsoft.com/office/drawing/2014/main" xmlns="" val="736534459"/>
                    </a:ext>
                  </a:extLst>
                </a:gridCol>
                <a:gridCol w="464989">
                  <a:extLst>
                    <a:ext uri="{9D8B030D-6E8A-4147-A177-3AD203B41FA5}">
                      <a16:colId xmlns:a16="http://schemas.microsoft.com/office/drawing/2014/main" xmlns="" val="1114778151"/>
                    </a:ext>
                  </a:extLst>
                </a:gridCol>
                <a:gridCol w="464989">
                  <a:extLst>
                    <a:ext uri="{9D8B030D-6E8A-4147-A177-3AD203B41FA5}">
                      <a16:colId xmlns:a16="http://schemas.microsoft.com/office/drawing/2014/main" xmlns="" val="4118954332"/>
                    </a:ext>
                  </a:extLst>
                </a:gridCol>
                <a:gridCol w="469908">
                  <a:extLst>
                    <a:ext uri="{9D8B030D-6E8A-4147-A177-3AD203B41FA5}">
                      <a16:colId xmlns:a16="http://schemas.microsoft.com/office/drawing/2014/main" xmlns="" val="1307293130"/>
                    </a:ext>
                  </a:extLst>
                </a:gridCol>
                <a:gridCol w="469908">
                  <a:extLst>
                    <a:ext uri="{9D8B030D-6E8A-4147-A177-3AD203B41FA5}">
                      <a16:colId xmlns:a16="http://schemas.microsoft.com/office/drawing/2014/main" xmlns="" val="3570393484"/>
                    </a:ext>
                  </a:extLst>
                </a:gridCol>
              </a:tblGrid>
              <a:tr h="1516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Мероприятия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Работы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2023 год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2024 год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4188556"/>
                  </a:ext>
                </a:extLst>
              </a:tr>
              <a:tr h="18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III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IV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II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III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IV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5641423"/>
                  </a:ext>
                </a:extLst>
              </a:tr>
              <a:tr h="11791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1.1. Назначить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куратора проекта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909848"/>
                  </a:ext>
                </a:extLst>
              </a:tr>
              <a:tr h="129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1.2. Сформировать рабочую группу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2283181"/>
                  </a:ext>
                </a:extLst>
              </a:tr>
              <a:tr h="117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1.3. Распределить роли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6058991"/>
                  </a:ext>
                </a:extLst>
              </a:tr>
              <a:tr h="117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1.4. Создать единый регламент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99991"/>
                  </a:ext>
                </a:extLst>
              </a:tr>
              <a:tr h="6485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2.1. Органы опеки и попечительства: подготовить инструкцию по процедуре оформления опекунства (пошаговый перечень действий для родителей), список документов по оформлению опеки и список документов на несовершеннолетнего ребенка, информацию по структуре и размеру выплат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791237"/>
                  </a:ext>
                </a:extLst>
              </a:tr>
              <a:tr h="648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2.2. Психологи: подготовить рекомендации по профессиональному развитию ребенка, организации культурно-досуговых мероприятий, профилактике заболеваний, воспитанию и психологической поддержке, семинары, </a:t>
                      </a:r>
                      <a:r>
                        <a:rPr lang="ru-RU" sz="1000" dirty="0" err="1">
                          <a:effectLst/>
                          <a:latin typeface="Century Gothic" panose="020B0502020202020204" pitchFamily="34" charset="0"/>
                        </a:rPr>
                        <a:t>вебинары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, тренинги, статьи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3650198"/>
                  </a:ext>
                </a:extLst>
              </a:tr>
              <a:tr h="864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2.3. Юристы: подготовить информацию по частым вопросам (права ребенка на алименты, пенсию и другие социальные выплаты и компенсации, предусмотренные законодательством; на общение с родственниками (с согласия приемных родителей); на выплату повышенной стипендии; на закрепленное жилое помещение или гарантию его предоставления и т.д.)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60044"/>
                  </a:ext>
                </a:extLst>
              </a:tr>
              <a:tr h="11791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3.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3.1. Утвердить смету проекта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833825"/>
                  </a:ext>
                </a:extLst>
              </a:tr>
              <a:tr h="21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3.2. Провести мероприятия по государственной закупке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8767176"/>
                  </a:ext>
                </a:extLst>
              </a:tr>
              <a:tr h="21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3.3. Проверить сайт на соответствие техническому заданию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8122804"/>
                  </a:ext>
                </a:extLst>
              </a:tr>
              <a:tr h="11791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4.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4.1. Запустить работу сайта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5513065"/>
                  </a:ext>
                </a:extLst>
              </a:tr>
              <a:tr h="324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4.2. Обеспечить оперативное взаимодействие между органами опеки и попечительства, психологами, юристами и посетителями сайта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714206"/>
                  </a:ext>
                </a:extLst>
              </a:tr>
              <a:tr h="21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4.3. Обеспечить качественную техническую поддержку сайта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0872693"/>
                  </a:ext>
                </a:extLst>
              </a:tr>
              <a:tr h="21618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5.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5.1. Разработать сценарий звонка для продвижения ресурса среди приемных родителей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325395"/>
                  </a:ext>
                </a:extLst>
              </a:tr>
              <a:tr h="21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5.2. Сформировать реестр с контактными данными приемных родителей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749491"/>
                  </a:ext>
                </a:extLst>
              </a:tr>
              <a:tr h="21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5.3. Запустить исходящую кампанию по продвижению ресурса среди приемных родителей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080996"/>
                  </a:ext>
                </a:extLst>
              </a:tr>
              <a:tr h="32427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6.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6.1. Обеспечить своевременную обработку заявок на обратный звонок (не позднее следующего рабочего дня после поступления заявки)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3098860"/>
                  </a:ext>
                </a:extLst>
              </a:tr>
              <a:tr h="21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6.2. Обеспечить своевременное обновление и улучшение информации и интерфейса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4773701"/>
                  </a:ext>
                </a:extLst>
              </a:tr>
              <a:tr h="21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6.3. Обеспечить контроль модератора за соблюдением правил общения в форуме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65" marR="30265" marT="0" marB="0">
                    <a:solidFill>
                      <a:srgbClr val="F3C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788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94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42" y="125368"/>
            <a:ext cx="763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Управление проектом</a:t>
            </a:r>
          </a:p>
        </p:txBody>
      </p:sp>
      <p:pic>
        <p:nvPicPr>
          <p:cNvPr id="1030" name="Picture 6" descr="Психолог общается с клиентом. вектор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50" y="3346661"/>
            <a:ext cx="3090240" cy="17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Юрист с вектором иллюстрации весов правосудия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269" y="3346661"/>
            <a:ext cx="1863016" cy="18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уководитель и сотрудник, работающий на компьютере, вектор бизнес-концепции 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379" y="621243"/>
            <a:ext cx="2678796" cy="21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41369" y="2674992"/>
            <a:ext cx="397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Куратор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7112" y="5156494"/>
            <a:ext cx="239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Психолог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1964" y="5156494"/>
            <a:ext cx="239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Юрист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04554" y="5156494"/>
            <a:ext cx="239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Органы опеки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7764" y="3346661"/>
            <a:ext cx="3093732" cy="18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482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