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2E87"/>
    <a:srgbClr val="A23694"/>
    <a:srgbClr val="863458"/>
    <a:srgbClr val="651C3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 snapToObjects="1" showGuides="1">
      <p:cViewPr>
        <p:scale>
          <a:sx n="66" d="100"/>
          <a:sy n="66" d="100"/>
        </p:scale>
        <p:origin x="-876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13CA14-0783-0442-8B43-1865A8812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D07D968-37EC-FE40-AB46-32C59BD11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11B1C4-A9AA-9042-9A10-D8A21B42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10.04.2025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CD9571-5E7F-E745-AEB9-7CA9B155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3E4D91-4232-2E40-B542-61599FA5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01309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58B3C3-C578-844B-AF87-F297E69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04A91F7-A599-FB43-A586-0CC751004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71F158-2512-A44D-A26D-54697C16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10.04.2025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64F998-4F9B-804A-9F02-0F4D6010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71966B-9D23-6848-99CB-AB9C01A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62923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E08C84E-89E4-D749-BF5D-C7AFF866A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841363-9323-674F-A3CA-6D2AAEE61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4CFA2A-828B-5843-93AB-C4BBF913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10.04.2025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FEFA42-7CDF-C24D-8B70-B191A9AE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55325E-D7E8-9F48-B2BF-11C3640A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02137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2563C7-BF04-9541-A3BA-1EC3155E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F8868E-D979-C241-9B7B-847DB9EFB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D3B753-0970-BA49-8E1F-69739D45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10.04.2025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71C29A-35D4-764F-8EF5-3B1CB7A4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95C276-872E-5C43-B7CF-2AD1F9D3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86647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BDDB34-A444-AC47-803F-5C0D2E85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7685CE-926B-ED47-BE9E-FA65006D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E7A14B-C39F-6845-B507-E6C27D1A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10.04.2025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28461A-2CA5-9C43-BE32-7E938C3C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139A6B-82D4-FA40-9BF2-3B5522C1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75933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0215C8-2F70-BA4E-AFC1-2D345E50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EC1E8B-2AA2-DF40-A096-0F20FFA59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B520B7B-023C-F549-8C1D-ABE1A60C5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3D3FBAD-B739-3849-AE3A-878D0553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10.04.2025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D44275-9D2F-D540-98C7-790CF9E4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D65E1B-BDC3-5E40-B884-047D1EED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9691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EA4140-6F29-874E-83AA-5CBE2EB5C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01479D2-391E-3D47-9236-19E384C6B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A87586E-75BA-BA45-8BC4-920EABE2A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1EF321A-AC70-EF49-8FCC-46AA238979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4A2D6C3-FD50-B64A-9FBE-62BB4E0DA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2462348-8F70-B14D-BE99-0C70F9FB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10.04.2025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08A1FC1-9FD6-2546-BF32-F542B824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687ADF1-7043-3943-9B86-91A5BFAA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59824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322561-48E8-EE44-B6C8-58030750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6EF9D8E-5CD9-FC4F-B6F4-C020B57E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10.04.2025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1C9FEC1-62B9-824C-822A-7AF12162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D9528D4-1EA2-B548-9AD9-1B7F8428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1868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05A742A-4AF4-2543-813D-9C714AC9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10.04.2025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1921CE1-9D2B-2843-8523-1F03F6B8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DB24975-66A2-2B48-A7C4-BD60AEBF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52530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692AEC-4239-8546-8CD5-EA687E733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761AE6-5F80-AA4C-9CB5-5F3A8FC8C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2ABE359-5A99-DD4C-B0D3-25A48DB1C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EB49FA-C8A1-2948-A5F0-3FC5D305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10.04.2025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418EFC-7344-1549-8D73-BEF777EBA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730B34-6B03-2C4D-9648-5B35E449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18075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CBFACA-111A-D74A-AD16-129F183A4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9E9030E-57F6-1141-BCB4-E951A80B4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1E6E3DE-83F5-6541-8F19-ED9CDCBD3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3AA7955-355C-0145-B0AA-A67AC9C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x-none" smtClean="0"/>
              <a:pPr/>
              <a:t>10.04.2025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26279E2-40E0-E74A-9196-0CFD2D07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C684C6A-B901-5F4D-B2DF-14E4FBA1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29454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C00B775-6F2A-A24E-B50A-4A3DE0E5C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6ED5A98-EC46-7644-8DA8-92AFCEC35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9DDACC-C11C-8C47-8E0D-C4036CB53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EFBB3-7FA6-3D49-B851-9472CC50247F}" type="datetimeFigureOut">
              <a:rPr lang="x-none" smtClean="0"/>
              <a:pPr/>
              <a:t>10.04.2025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33BE82-33C8-7C44-81AF-AE353C01D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E79654-7902-ED4A-8D7C-93B21514F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9A69-AF25-1848-A12F-D5E9AB2C720D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1185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myslo.ru/news/tula/2023-06-30-volontery-proveli-zanyatiya-po-kiberbezopasnosti-dlya-tul-skih-shkol-nikov?ysclid=ljib3c6ug9577028520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dobro.live/publikacii/nko/festival-druzhba-bez-granits-uznaem-drug-o-druge-drug-ot-druga-proshel-v-tulskoy-oblasti" TargetMode="External"/><Relationship Id="rId4" Type="http://schemas.openxmlformats.org/officeDocument/2006/relationships/hyperlink" Target="https://1tulatv.ru/novosti/173450-ot-onlayn-druzey-do-oflayn-chs-v-tule-shkolnikam-rasskazali-o-bezopasnom-povedenii-v/?utm_source=yxnews&amp;utm_medium=deskto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BC2C3183-3BA4-DC45-A563-EB07D8457435}"/>
              </a:ext>
            </a:extLst>
          </p:cNvPr>
          <p:cNvSpPr/>
          <p:nvPr/>
        </p:nvSpPr>
        <p:spPr>
          <a:xfrm>
            <a:off x="441434" y="1145628"/>
            <a:ext cx="11319642" cy="5370786"/>
          </a:xfrm>
          <a:prstGeom prst="roundRect">
            <a:avLst>
              <a:gd name="adj" fmla="val 5904"/>
            </a:avLst>
          </a:prstGeom>
          <a:solidFill>
            <a:srgbClr val="A7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B475A95-DB94-754D-B3E8-90058E167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2933" y="113255"/>
            <a:ext cx="1661510" cy="8642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B63974C-299F-3A42-928D-66554BBDC41B}"/>
              </a:ext>
            </a:extLst>
          </p:cNvPr>
          <p:cNvSpPr txBox="1"/>
          <p:nvPr/>
        </p:nvSpPr>
        <p:spPr>
          <a:xfrm>
            <a:off x="767255" y="1848585"/>
            <a:ext cx="5979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Всероссийский конкурсный отбор проектов </a:t>
            </a:r>
            <a:r>
              <a:rPr lang="en-US" sz="2400" dirty="0">
                <a:solidFill>
                  <a:schemeClr val="bg1"/>
                </a:solidFill>
              </a:rPr>
              <a:t/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«Женщины за здоровое общество»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A9B813D-2B66-114A-A35A-8916837DF786}"/>
              </a:ext>
            </a:extLst>
          </p:cNvPr>
          <p:cNvSpPr txBox="1"/>
          <p:nvPr/>
        </p:nvSpPr>
        <p:spPr>
          <a:xfrm>
            <a:off x="767255" y="2921934"/>
            <a:ext cx="5328745" cy="1556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700"/>
              </a:lnSpc>
            </a:pPr>
            <a:r>
              <a:rPr lang="ru-RU" sz="4800" dirty="0" smtClean="0">
                <a:solidFill>
                  <a:schemeClr val="bg1"/>
                </a:solidFill>
              </a:rPr>
              <a:t>БЕ</a:t>
            </a:r>
            <a:r>
              <a:rPr lang="en-US" sz="4800" dirty="0" smtClean="0">
                <a:solidFill>
                  <a:schemeClr val="bg1"/>
                </a:solidFill>
              </a:rPr>
              <a:t>Z</a:t>
            </a:r>
            <a:r>
              <a:rPr lang="ru-RU" sz="4800" dirty="0" smtClean="0">
                <a:solidFill>
                  <a:schemeClr val="bg1"/>
                </a:solidFill>
              </a:rPr>
              <a:t> СТРЕССА</a:t>
            </a:r>
            <a:endParaRPr lang="ru-RU" sz="4800" dirty="0" smtClean="0">
              <a:solidFill>
                <a:schemeClr val="bg1"/>
              </a:solidFill>
            </a:endParaRPr>
          </a:p>
          <a:p>
            <a:pPr>
              <a:lnSpc>
                <a:spcPts val="5700"/>
              </a:lnSpc>
            </a:pPr>
            <a:endParaRPr lang="ru-RU" sz="4800" dirty="0">
              <a:solidFill>
                <a:schemeClr val="bg1"/>
              </a:solidFill>
              <a:latin typeface="Playfair Display" pitchFamily="2" charset="-5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09C0A55-CA0E-4A40-B358-6A83C9303414}"/>
              </a:ext>
            </a:extLst>
          </p:cNvPr>
          <p:cNvSpPr txBox="1"/>
          <p:nvPr/>
        </p:nvSpPr>
        <p:spPr>
          <a:xfrm>
            <a:off x="767255" y="5488042"/>
            <a:ext cx="87491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Руководитель команды: </a:t>
            </a:r>
            <a:r>
              <a:rPr lang="ru-RU" sz="2000" dirty="0" smtClean="0">
                <a:solidFill>
                  <a:schemeClr val="bg1"/>
                </a:solidFill>
              </a:rPr>
              <a:t>Фокина Елена Михайловна, АНО ВО Международная 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полицейская академия ВПА, Россия, Тульская область, Тула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8E84038-B740-F244-89E0-809A1E3F117D}"/>
              </a:ext>
            </a:extLst>
          </p:cNvPr>
          <p:cNvSpPr txBox="1"/>
          <p:nvPr/>
        </p:nvSpPr>
        <p:spPr>
          <a:xfrm>
            <a:off x="767255" y="4523602"/>
            <a:ext cx="47086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Playfair Display" pitchFamily="2" charset="-52"/>
              </a:rPr>
              <a:t>Ментальное здоровье</a:t>
            </a:r>
            <a:endParaRPr lang="ru-RU" sz="3200" dirty="0">
              <a:solidFill>
                <a:schemeClr val="bg1"/>
              </a:solidFill>
              <a:latin typeface="Playfair Display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624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A3B4EC6-9801-A646-9E70-2AE8325B5C6E}"/>
              </a:ext>
            </a:extLst>
          </p:cNvPr>
          <p:cNvSpPr txBox="1"/>
          <p:nvPr/>
        </p:nvSpPr>
        <p:spPr>
          <a:xfrm>
            <a:off x="599090" y="588577"/>
            <a:ext cx="5553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Каналы продвижения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AE5530E-79C5-284F-89B7-F338A43EF98F}"/>
              </a:ext>
            </a:extLst>
          </p:cNvPr>
          <p:cNvSpPr txBox="1"/>
          <p:nvPr/>
        </p:nvSpPr>
        <p:spPr>
          <a:xfrm>
            <a:off x="599090" y="1270454"/>
            <a:ext cx="10731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Указываются каналы продвижения проекта, которые преимущественно будут использованы. Здесь важно указать: наименование ресурсов, предоставить конкретную ссылку на ресурс, указать относительно каждого канала продвижения инструменты продвижения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xmlns="" id="{DC3B501B-B269-614F-917B-772DB15CA874}"/>
              </a:ext>
            </a:extLst>
          </p:cNvPr>
          <p:cNvSpPr/>
          <p:nvPr/>
        </p:nvSpPr>
        <p:spPr>
          <a:xfrm>
            <a:off x="599091" y="1952331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 smtClean="0"/>
              <a:t>Информирование через соц.сети организации</a:t>
            </a:r>
            <a:endParaRPr lang="ru-RU" dirty="0"/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xmlns="" id="{7C7832D9-CBDF-B945-8F10-B649688DA286}"/>
              </a:ext>
            </a:extLst>
          </p:cNvPr>
          <p:cNvSpPr/>
          <p:nvPr/>
        </p:nvSpPr>
        <p:spPr>
          <a:xfrm>
            <a:off x="3265289" y="1952331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smtClean="0"/>
              <a:t>Написание постов о проводимом мероприятии</a:t>
            </a:r>
            <a:endParaRPr lang="ru-RU" dirty="0"/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xmlns="" id="{80EBE8EA-8E2C-004C-ABBC-D37E06429DD1}"/>
              </a:ext>
            </a:extLst>
          </p:cNvPr>
          <p:cNvSpPr/>
          <p:nvPr/>
        </p:nvSpPr>
        <p:spPr>
          <a:xfrm>
            <a:off x="599091" y="3392745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 smtClean="0"/>
              <a:t>Информирование НКО через Общественную палату Тульской области</a:t>
            </a:r>
            <a:endParaRPr lang="ru-RU" dirty="0"/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xmlns="" id="{475633CC-A75F-0848-98FF-DB9865A7CF51}"/>
              </a:ext>
            </a:extLst>
          </p:cNvPr>
          <p:cNvSpPr/>
          <p:nvPr/>
        </p:nvSpPr>
        <p:spPr>
          <a:xfrm>
            <a:off x="3265289" y="3392745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 smtClean="0"/>
              <a:t>Публикация объявлений  о проводимых для НКО тренингах</a:t>
            </a:r>
            <a:endParaRPr lang="ru-RU" dirty="0"/>
          </a:p>
        </p:txBody>
      </p:sp>
      <p:sp>
        <p:nvSpPr>
          <p:cNvPr id="12" name="Прямоугольник: скругленные углы 25">
            <a:extLst>
              <a:ext uri="{FF2B5EF4-FFF2-40B4-BE49-F238E27FC236}">
                <a16:creationId xmlns:a16="http://schemas.microsoft.com/office/drawing/2014/main" xmlns="" id="{63CFB881-8CB1-C745-BF4E-362C9249D0BD}"/>
              </a:ext>
            </a:extLst>
          </p:cNvPr>
          <p:cNvSpPr/>
          <p:nvPr/>
        </p:nvSpPr>
        <p:spPr>
          <a:xfrm>
            <a:off x="599091" y="4833159"/>
            <a:ext cx="2538746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/>
              <a:t>Канал продвижения</a:t>
            </a:r>
          </a:p>
        </p:txBody>
      </p:sp>
      <p:sp>
        <p:nvSpPr>
          <p:cNvPr id="13" name="Прямоугольник: скругленные углы 26">
            <a:extLst>
              <a:ext uri="{FF2B5EF4-FFF2-40B4-BE49-F238E27FC236}">
                <a16:creationId xmlns:a16="http://schemas.microsoft.com/office/drawing/2014/main" xmlns="" id="{10F1AE2E-6180-1A4D-92DD-CE5FFD87B989}"/>
              </a:ext>
            </a:extLst>
          </p:cNvPr>
          <p:cNvSpPr/>
          <p:nvPr/>
        </p:nvSpPr>
        <p:spPr>
          <a:xfrm>
            <a:off x="3265289" y="4833159"/>
            <a:ext cx="8327620" cy="128175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Описание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276251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71F3F78-4164-C442-B1F3-0D24135B3721}"/>
              </a:ext>
            </a:extLst>
          </p:cNvPr>
          <p:cNvSpPr txBox="1"/>
          <p:nvPr/>
        </p:nvSpPr>
        <p:spPr>
          <a:xfrm>
            <a:off x="599090" y="588577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Ресурсы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4808238-87E7-474C-BF16-A126FCF8B25B}"/>
              </a:ext>
            </a:extLst>
          </p:cNvPr>
          <p:cNvSpPr txBox="1"/>
          <p:nvPr/>
        </p:nvSpPr>
        <p:spPr>
          <a:xfrm>
            <a:off x="599090" y="1270454"/>
            <a:ext cx="10731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Указываются какие ресурсы есть в проекте, в т.ч. Финансовые, организационные, информационные и пр.</a:t>
            </a:r>
          </a:p>
          <a:p>
            <a:r>
              <a:rPr lang="ru-RU" sz="1400" dirty="0"/>
              <a:t>Отдельно выделяются какие ресурсы требуются проекту для его воплощения и реализации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DEE874E-3323-BF4D-9B75-DF953D69A747}"/>
              </a:ext>
            </a:extLst>
          </p:cNvPr>
          <p:cNvSpPr txBox="1"/>
          <p:nvPr/>
        </p:nvSpPr>
        <p:spPr>
          <a:xfrm>
            <a:off x="622273" y="195233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2B1303B-4984-EF43-9CF9-35A1F375DD81}"/>
              </a:ext>
            </a:extLst>
          </p:cNvPr>
          <p:cNvSpPr txBox="1"/>
          <p:nvPr/>
        </p:nvSpPr>
        <p:spPr>
          <a:xfrm>
            <a:off x="599090" y="3258533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2F2C625-2AC4-0B4D-B712-C83866954A68}"/>
              </a:ext>
            </a:extLst>
          </p:cNvPr>
          <p:cNvSpPr txBox="1"/>
          <p:nvPr/>
        </p:nvSpPr>
        <p:spPr>
          <a:xfrm>
            <a:off x="616024" y="4645832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CFBDE54-120F-D048-86E3-8F4AFF1F5D24}"/>
              </a:ext>
            </a:extLst>
          </p:cNvPr>
          <p:cNvSpPr txBox="1"/>
          <p:nvPr/>
        </p:nvSpPr>
        <p:spPr>
          <a:xfrm>
            <a:off x="1264946" y="2099909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Оплата труда педагогов и психологов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8E612C6-676E-3449-8945-F356D1293AB0}"/>
              </a:ext>
            </a:extLst>
          </p:cNvPr>
          <p:cNvSpPr txBox="1"/>
          <p:nvPr/>
        </p:nvSpPr>
        <p:spPr>
          <a:xfrm>
            <a:off x="1264946" y="3429000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Покупка оборудования – психологические игры и карты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446D28A-C696-C14B-ADEF-559FBD28C51A}"/>
              </a:ext>
            </a:extLst>
          </p:cNvPr>
          <p:cNvSpPr txBox="1"/>
          <p:nvPr/>
        </p:nvSpPr>
        <p:spPr>
          <a:xfrm>
            <a:off x="1264946" y="4880581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Затраты на канцтовары и раздаточный материал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16C6BCC-4033-BA49-82B0-5C88AD80D52D}"/>
              </a:ext>
            </a:extLst>
          </p:cNvPr>
          <p:cNvSpPr txBox="1"/>
          <p:nvPr/>
        </p:nvSpPr>
        <p:spPr>
          <a:xfrm>
            <a:off x="5407233" y="1952331"/>
            <a:ext cx="6687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4.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A4FA4F9-94E1-1144-8DE5-0D8925FF38C7}"/>
              </a:ext>
            </a:extLst>
          </p:cNvPr>
          <p:cNvSpPr txBox="1"/>
          <p:nvPr/>
        </p:nvSpPr>
        <p:spPr>
          <a:xfrm>
            <a:off x="5430144" y="3258533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5.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3EE10B5-5C98-214B-B668-E30FA4D791A5}"/>
              </a:ext>
            </a:extLst>
          </p:cNvPr>
          <p:cNvSpPr txBox="1"/>
          <p:nvPr/>
        </p:nvSpPr>
        <p:spPr>
          <a:xfrm>
            <a:off x="5447078" y="4645832"/>
            <a:ext cx="7040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6.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3BBEFB7-12E9-3A4E-9AA1-6E4D32AD633C}"/>
              </a:ext>
            </a:extLst>
          </p:cNvPr>
          <p:cNvSpPr txBox="1"/>
          <p:nvPr/>
        </p:nvSpPr>
        <p:spPr>
          <a:xfrm>
            <a:off x="6049906" y="2099909"/>
            <a:ext cx="3541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Аренда помещений для проведения тренингов (при необходимости)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A5D5F436-7DDA-D64A-A811-BF722EC6DE01}"/>
              </a:ext>
            </a:extLst>
          </p:cNvPr>
          <p:cNvSpPr txBox="1"/>
          <p:nvPr/>
        </p:nvSpPr>
        <p:spPr>
          <a:xfrm>
            <a:off x="6096000" y="3429000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Оплата услуг связи – телефон и Интернет</a:t>
            </a:r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0EED8DA8-821C-3645-BE4E-486D93BB2A07}"/>
              </a:ext>
            </a:extLst>
          </p:cNvPr>
          <p:cNvSpPr txBox="1"/>
          <p:nvPr/>
        </p:nvSpPr>
        <p:spPr>
          <a:xfrm>
            <a:off x="6096000" y="4880581"/>
            <a:ext cx="35415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Затраты на изготовление брошюр информационных и </a:t>
            </a:r>
            <a:r>
              <a:rPr lang="ru-RU" dirty="0" err="1" smtClean="0"/>
              <a:t>брендированной</a:t>
            </a:r>
            <a:r>
              <a:rPr lang="ru-RU" dirty="0" smtClean="0"/>
              <a:t> продукции для формирования единого пространства </a:t>
            </a:r>
            <a:r>
              <a:rPr lang="ru-RU" dirty="0" err="1" smtClean="0"/>
              <a:t>прокекта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06292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1C12802-D0DB-8349-B613-80C69CA111E6}"/>
              </a:ext>
            </a:extLst>
          </p:cNvPr>
          <p:cNvSpPr txBox="1"/>
          <p:nvPr/>
        </p:nvSpPr>
        <p:spPr>
          <a:xfrm>
            <a:off x="599090" y="588577"/>
            <a:ext cx="3196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Команда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79F225B-1883-E84F-B9DB-07AEBBF112D4}"/>
              </a:ext>
            </a:extLst>
          </p:cNvPr>
          <p:cNvSpPr txBox="1"/>
          <p:nvPr/>
        </p:nvSpPr>
        <p:spPr>
          <a:xfrm>
            <a:off x="599089" y="1162209"/>
            <a:ext cx="110378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Представляется информация о</a:t>
            </a:r>
          </a:p>
          <a:p>
            <a:pPr marL="342900" indent="-342900">
              <a:buAutoNum type="arabicParenR"/>
            </a:pPr>
            <a:r>
              <a:rPr lang="ru-RU" sz="1400" dirty="0"/>
              <a:t>Руководителе проекта: ФИО полностью, должность в </a:t>
            </a:r>
            <a:r>
              <a:rPr lang="ru-RU" sz="1400" dirty="0" err="1"/>
              <a:t>юр.лице</a:t>
            </a:r>
            <a:r>
              <a:rPr lang="ru-RU" sz="1400" dirty="0"/>
              <a:t> (если применимо), страна, регион, город, населенный пункт, где проживает, год рождения, фото, интересы, успешные аналогичные проекты (при наличии, обязательно с указанием ссылки в сети интернет или соцсетях)</a:t>
            </a:r>
          </a:p>
          <a:p>
            <a:pPr marL="342900" indent="-342900">
              <a:buFontTx/>
              <a:buAutoNum type="arabicParenR"/>
            </a:pPr>
            <a:r>
              <a:rPr lang="ru-RU" sz="1400" dirty="0"/>
              <a:t>Ключевых членов команды (до 3х): ФИО полностью, должность в </a:t>
            </a:r>
            <a:r>
              <a:rPr lang="ru-RU" sz="1400" dirty="0" err="1"/>
              <a:t>юр.лице</a:t>
            </a:r>
            <a:r>
              <a:rPr lang="ru-RU" sz="1400" dirty="0"/>
              <a:t> (если применимо), страна, регион, город, населенный пункт, где проживает, год рождения, фото – по каждому члену команды 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xmlns="" id="{542E1A9A-5B69-4C48-93D1-12245F700B90}"/>
              </a:ext>
            </a:extLst>
          </p:cNvPr>
          <p:cNvSpPr/>
          <p:nvPr/>
        </p:nvSpPr>
        <p:spPr>
          <a:xfrm>
            <a:off x="599090" y="3109150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0" name="Овал 28">
            <a:extLst>
              <a:ext uri="{FF2B5EF4-FFF2-40B4-BE49-F238E27FC236}">
                <a16:creationId xmlns:a16="http://schemas.microsoft.com/office/drawing/2014/main" xmlns="" id="{6F5EF453-8BA8-5248-948E-4677620C92AA}"/>
              </a:ext>
            </a:extLst>
          </p:cNvPr>
          <p:cNvSpPr/>
          <p:nvPr/>
        </p:nvSpPr>
        <p:spPr>
          <a:xfrm>
            <a:off x="6423417" y="3088345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1" name="Овал 44">
            <a:extLst>
              <a:ext uri="{FF2B5EF4-FFF2-40B4-BE49-F238E27FC236}">
                <a16:creationId xmlns:a16="http://schemas.microsoft.com/office/drawing/2014/main" xmlns="" id="{0B6F7701-9B13-7B4F-9324-61FA8FD05061}"/>
              </a:ext>
            </a:extLst>
          </p:cNvPr>
          <p:cNvSpPr/>
          <p:nvPr/>
        </p:nvSpPr>
        <p:spPr>
          <a:xfrm>
            <a:off x="6423417" y="4730259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03E1AB8-A27C-0540-B40E-DDBEBC322F07}"/>
              </a:ext>
            </a:extLst>
          </p:cNvPr>
          <p:cNvSpPr txBox="1"/>
          <p:nvPr/>
        </p:nvSpPr>
        <p:spPr>
          <a:xfrm>
            <a:off x="2223025" y="3129821"/>
            <a:ext cx="40809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Фокина Елена Михайловна, </a:t>
            </a:r>
            <a:r>
              <a:rPr lang="ru-RU" sz="900" dirty="0" smtClean="0"/>
              <a:t>Тульская область, Тула, </a:t>
            </a:r>
            <a:r>
              <a:rPr lang="ru-RU" sz="900" dirty="0" smtClean="0"/>
              <a:t>1986 год рождения. Автор </a:t>
            </a:r>
            <a:r>
              <a:rPr lang="ru-RU" sz="900" dirty="0" smtClean="0"/>
              <a:t>более 50 научных статей по правовой тематике, в т.ч. по защите правам ребенка. Автор идеи и организатор региональных детских правозащитных форумов "Я ВПРАВЕ" в 2019, 2022 гг.</a:t>
            </a:r>
            <a:br>
              <a:rPr lang="ru-RU" sz="900" dirty="0" smtClean="0"/>
            </a:br>
            <a:r>
              <a:rPr lang="ru-RU" sz="900" dirty="0" smtClean="0"/>
              <a:t>Автор социальных проектов, реализующихся при </a:t>
            </a:r>
            <a:r>
              <a:rPr lang="ru-RU" sz="900" dirty="0" err="1" smtClean="0"/>
              <a:t>грантовой</a:t>
            </a:r>
            <a:r>
              <a:rPr lang="ru-RU" sz="900" dirty="0" smtClean="0"/>
              <a:t> поддержке различных уровней: Школа Леди Совершенство с 2014 года, "Я ВПРАВЕ!" МДОО Юный друг закона с 2019 года, "PRO100 БЕЗОПАСНО" АНО ВО МПА ВПА с 2020 года, "Свои: единство разных" с 2022 года, "PRO100 БЕЗОПАСНО: ДЕТИ В ИНТЕРНЕТЕ" АНО ВО МПА ВПА с 2023 года. Дипломант конкурса «Моя страна – моя Россия» 2023 года, дипломант конкурса «Растим гражданина» 2023 года, дважды победитель региональных этапов премии #</a:t>
            </a:r>
            <a:r>
              <a:rPr lang="ru-RU" sz="900" dirty="0" err="1" smtClean="0"/>
              <a:t>мывместе</a:t>
            </a:r>
            <a:r>
              <a:rPr lang="ru-RU" sz="900" dirty="0" smtClean="0"/>
              <a:t> 2022 и 2023 годов.</a:t>
            </a:r>
            <a:br>
              <a:rPr lang="ru-RU" sz="900" dirty="0" smtClean="0"/>
            </a:br>
            <a:r>
              <a:rPr lang="en-US" sz="900" dirty="0" smtClean="0"/>
              <a:t> </a:t>
            </a:r>
            <a:r>
              <a:rPr lang="en-US" sz="900" dirty="0" smtClean="0">
                <a:hlinkClick r:id="rId3"/>
              </a:rPr>
              <a:t>https://</a:t>
            </a:r>
            <a:r>
              <a:rPr lang="en-US" sz="900" dirty="0" smtClean="0">
                <a:hlinkClick r:id="rId3"/>
              </a:rPr>
              <a:t>myslo.ru/news/tula/2023-06-30-volontery-proveli-zanyatiya-po-kiberbezopasnosti-dlya-tul-skih-shkol-nikov?ysclid=ljib3c6ug9577028520</a:t>
            </a:r>
            <a:endParaRPr lang="ru-RU" sz="900" dirty="0" smtClean="0"/>
          </a:p>
          <a:p>
            <a:r>
              <a:rPr lang="en-US" sz="900" dirty="0" smtClean="0">
                <a:hlinkClick r:id="rId4"/>
              </a:rPr>
              <a:t>https://1tulatv.ru/novosti/173450-ot-onlayn-druzey-do-oflayn-chs-v-tule-shkolnikam-rasskazali-o-bezopasnom-povedenii-v/?</a:t>
            </a:r>
            <a:r>
              <a:rPr lang="en-US" sz="900" dirty="0" smtClean="0">
                <a:hlinkClick r:id="rId4"/>
              </a:rPr>
              <a:t>utm_source=yxnews&amp;utm_medium=desktop</a:t>
            </a:r>
            <a:endParaRPr lang="ru-RU" sz="900" dirty="0" smtClean="0"/>
          </a:p>
          <a:p>
            <a:r>
              <a:rPr lang="en-US" sz="900" dirty="0" smtClean="0">
                <a:hlinkClick r:id="rId5"/>
              </a:rPr>
              <a:t>https://</a:t>
            </a:r>
            <a:r>
              <a:rPr lang="en-US" sz="900" dirty="0" smtClean="0">
                <a:hlinkClick r:id="rId5"/>
              </a:rPr>
              <a:t>dobro.live/publikacii/nko/festival-druzhba-bez-granits-uznaem-drug-o-druge-drug-ot-druga-proshel-v-tulskoy-oblasti</a:t>
            </a:r>
            <a:endParaRPr lang="ru-RU" sz="900" dirty="0" smtClean="0"/>
          </a:p>
          <a:p>
            <a:endParaRPr lang="ru-RU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9D5AE49-FCC8-D949-836F-A74AD3355702}"/>
              </a:ext>
            </a:extLst>
          </p:cNvPr>
          <p:cNvSpPr txBox="1"/>
          <p:nvPr/>
        </p:nvSpPr>
        <p:spPr>
          <a:xfrm>
            <a:off x="8114727" y="3126847"/>
            <a:ext cx="34260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Музыченко Любовь Сергеевна, </a:t>
            </a:r>
            <a:r>
              <a:rPr lang="ru-RU" sz="1400" dirty="0" smtClean="0"/>
              <a:t>психолог</a:t>
            </a:r>
            <a:r>
              <a:rPr lang="ru-RU" sz="1400" dirty="0" smtClean="0"/>
              <a:t>, РФ, Тульская область, Тула, </a:t>
            </a:r>
            <a:r>
              <a:rPr lang="ru-RU" sz="1400" dirty="0" smtClean="0"/>
              <a:t>1989</a:t>
            </a:r>
            <a:r>
              <a:rPr lang="ru-RU" sz="1400" dirty="0" smtClean="0"/>
              <a:t> </a:t>
            </a:r>
            <a:r>
              <a:rPr lang="ru-RU" sz="1400" dirty="0"/>
              <a:t>год </a:t>
            </a:r>
            <a:r>
              <a:rPr lang="ru-RU" sz="1400" dirty="0" smtClean="0"/>
              <a:t>рождения</a:t>
            </a:r>
            <a:endParaRPr lang="ru-RU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986B73B-7217-4A43-8A68-5F8E11397A44}"/>
              </a:ext>
            </a:extLst>
          </p:cNvPr>
          <p:cNvSpPr txBox="1"/>
          <p:nvPr/>
        </p:nvSpPr>
        <p:spPr>
          <a:xfrm>
            <a:off x="8114727" y="4807261"/>
            <a:ext cx="34260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Юдина Ольга Владимировна, кандидат экономических наук, </a:t>
            </a:r>
            <a:r>
              <a:rPr lang="ru-RU" sz="1400" dirty="0" smtClean="0"/>
              <a:t>психолог</a:t>
            </a:r>
            <a:r>
              <a:rPr lang="ru-RU" sz="1400" dirty="0" smtClean="0"/>
              <a:t>, РФ, Тульская область, Тула, </a:t>
            </a:r>
            <a:r>
              <a:rPr lang="ru-RU" sz="1400" dirty="0" smtClean="0"/>
              <a:t>1975 </a:t>
            </a:r>
            <a:r>
              <a:rPr lang="ru-RU" sz="1400" dirty="0" smtClean="0"/>
              <a:t>год </a:t>
            </a:r>
            <a:r>
              <a:rPr lang="ru-RU" sz="1400" dirty="0" smtClean="0"/>
              <a:t>рождения</a:t>
            </a:r>
            <a:endParaRPr lang="ru-RU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3A5C35F-2BAF-3D4B-ACCF-DC530FD2EB68}"/>
              </a:ext>
            </a:extLst>
          </p:cNvPr>
          <p:cNvSpPr txBox="1"/>
          <p:nvPr/>
        </p:nvSpPr>
        <p:spPr>
          <a:xfrm>
            <a:off x="584549" y="2590983"/>
            <a:ext cx="3038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A72E88"/>
                </a:solidFill>
                <a:latin typeface="Playfair Display SemiBold" pitchFamily="2" charset="-52"/>
              </a:rPr>
              <a:t>Руководители проекта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A8F5C6B-9DA1-054C-BDF6-066529B98D57}"/>
              </a:ext>
            </a:extLst>
          </p:cNvPr>
          <p:cNvSpPr txBox="1"/>
          <p:nvPr/>
        </p:nvSpPr>
        <p:spPr>
          <a:xfrm>
            <a:off x="6364656" y="2585320"/>
            <a:ext cx="35333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B9D04A"/>
                </a:solidFill>
                <a:latin typeface="Playfair Display SemiBold" pitchFamily="2" charset="-52"/>
              </a:rPr>
              <a:t>Ключевые члены команды</a:t>
            </a:r>
          </a:p>
        </p:txBody>
      </p:sp>
      <p:pic>
        <p:nvPicPr>
          <p:cNvPr id="18" name="Picture 2" descr="C:\Users\FokinaEM\Downloads\image (5)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9090" y="3191645"/>
            <a:ext cx="1104753" cy="1104753"/>
          </a:xfrm>
          <a:prstGeom prst="rect">
            <a:avLst/>
          </a:prstGeom>
          <a:noFill/>
        </p:spPr>
      </p:pic>
      <p:pic>
        <p:nvPicPr>
          <p:cNvPr id="19" name="Picture 7" descr="C:\Users\FokinaEM\Downloads\image (1)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3417" y="3192084"/>
            <a:ext cx="1104314" cy="1104314"/>
          </a:xfrm>
          <a:prstGeom prst="rect">
            <a:avLst/>
          </a:prstGeom>
          <a:noFill/>
        </p:spPr>
      </p:pic>
      <p:pic>
        <p:nvPicPr>
          <p:cNvPr id="20" name="Picture 6" descr="C:\Users\FokinaEM\Downloads\image (2)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91117" y="4730259"/>
            <a:ext cx="1217295" cy="12172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2178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0FA4AC9-FA2A-F546-B98E-179AC30F4925}"/>
              </a:ext>
            </a:extLst>
          </p:cNvPr>
          <p:cNvSpPr txBox="1"/>
          <p:nvPr/>
        </p:nvSpPr>
        <p:spPr>
          <a:xfrm>
            <a:off x="599090" y="588577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>
                <a:solidFill>
                  <a:srgbClr val="A72E88"/>
                </a:solidFill>
                <a:latin typeface="Playfair Display SemiBold" pitchFamily="2" charset="-52"/>
              </a:rPr>
              <a:t>Проблематизация</a:t>
            </a: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. Актуальность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B46D322-CBE5-544C-9576-5AB63A8F2DAD}"/>
              </a:ext>
            </a:extLst>
          </p:cNvPr>
          <p:cNvSpPr txBox="1"/>
          <p:nvPr/>
        </p:nvSpPr>
        <p:spPr>
          <a:xfrm>
            <a:off x="599090" y="1545021"/>
            <a:ext cx="107310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Тезисно раскрывается почему проект важен, в чем его актуальность, какие социальные проблемы решаются с помощью проекта.</a:t>
            </a:r>
          </a:p>
          <a:p>
            <a:r>
              <a:rPr lang="ru-RU" sz="2000" dirty="0"/>
              <a:t>Приводится статистика (если возможно), характеризующая актуальность и значимость проекта</a:t>
            </a:r>
          </a:p>
          <a:p>
            <a:r>
              <a:rPr lang="ru-RU" sz="2000" dirty="0"/>
              <a:t>Отдельно указывается на какой территории будет происходить реализация проекта</a:t>
            </a:r>
          </a:p>
          <a:p>
            <a:endParaRPr lang="ru-RU" sz="2000" dirty="0"/>
          </a:p>
          <a:p>
            <a:endParaRPr lang="ru-RU" sz="2000" dirty="0"/>
          </a:p>
        </p:txBody>
      </p:sp>
      <p:sp>
        <p:nvSpPr>
          <p:cNvPr id="8" name="Прямоугольник: скругленные углы 5">
            <a:extLst>
              <a:ext uri="{FF2B5EF4-FFF2-40B4-BE49-F238E27FC236}">
                <a16:creationId xmlns:a16="http://schemas.microsoft.com/office/drawing/2014/main" xmlns="" id="{9F6E69A9-5301-7B4E-92FA-1F8457768E3C}"/>
              </a:ext>
            </a:extLst>
          </p:cNvPr>
          <p:cNvSpPr/>
          <p:nvPr/>
        </p:nvSpPr>
        <p:spPr>
          <a:xfrm>
            <a:off x="704193" y="3321269"/>
            <a:ext cx="10731062" cy="2848303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D910EEE-BC29-304B-9E47-CEEC63703760}"/>
              </a:ext>
            </a:extLst>
          </p:cNvPr>
          <p:cNvSpPr txBox="1"/>
          <p:nvPr/>
        </p:nvSpPr>
        <p:spPr>
          <a:xfrm>
            <a:off x="1770752" y="3558653"/>
            <a:ext cx="9295656" cy="78483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900" dirty="0" smtClean="0">
                <a:solidFill>
                  <a:schemeClr val="bg1"/>
                </a:solidFill>
              </a:rPr>
              <a:t>Психологическая поддержка старших подростков является стратегически значимой в системе образования. В этом увлекательном и одновременно непростом периоде жизни происходит становление личности, начинает формироваться мировоззрение и ценности, происходит выбор жизненного пути. При этом психическое здоровье школьника оказывается особенно уязвимым. В стремлении оправдать свои надежды, родителей, учителей и репетиторов на благоприятную сдачу экзаменов и поступление в вуз, дети поступаются режимом работы и отдыха, сном, хобби, социальными связями. Такие поведенческие стратегии ведут к нереализованным потребностям, низкой адаптации в изменяющихся условиях и приводят к </a:t>
            </a:r>
            <a:r>
              <a:rPr lang="ru-RU" sz="900" dirty="0" err="1" smtClean="0">
                <a:solidFill>
                  <a:schemeClr val="bg1"/>
                </a:solidFill>
              </a:rPr>
              <a:t>дистрессу</a:t>
            </a:r>
            <a:r>
              <a:rPr lang="ru-RU" sz="900" dirty="0" smtClean="0">
                <a:solidFill>
                  <a:schemeClr val="bg1"/>
                </a:solidFill>
              </a:rPr>
              <a:t>.</a:t>
            </a:r>
            <a:r>
              <a:rPr lang="ru-RU" sz="900" dirty="0" smtClean="0">
                <a:solidFill>
                  <a:schemeClr val="bg1"/>
                </a:solidFill>
              </a:rPr>
              <a:t> </a:t>
            </a:r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89DE830-45A8-874C-AFAB-3F5290048970}"/>
              </a:ext>
            </a:extLst>
          </p:cNvPr>
          <p:cNvSpPr txBox="1"/>
          <p:nvPr/>
        </p:nvSpPr>
        <p:spPr>
          <a:xfrm>
            <a:off x="1770752" y="4324794"/>
            <a:ext cx="929565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solidFill>
                  <a:schemeClr val="bg1"/>
                </a:solidFill>
              </a:rPr>
              <a:t>Стресс, обусловленный содержанием профессиональной деятельности, является одной из неприятных сторон образа жизни педагога и учащегося, что ставит во главу угла проблему профилактики стресса и укрепления здоровья педагога. Перегруженность рабочего времени, разногласие и </a:t>
            </a:r>
            <a:r>
              <a:rPr lang="ru-RU" sz="900" dirty="0" err="1" smtClean="0">
                <a:solidFill>
                  <a:schemeClr val="bg1"/>
                </a:solidFill>
              </a:rPr>
              <a:t>неустановленность</a:t>
            </a:r>
            <a:r>
              <a:rPr lang="ru-RU" sz="900" dirty="0" smtClean="0">
                <a:solidFill>
                  <a:schemeClr val="bg1"/>
                </a:solidFill>
              </a:rPr>
              <a:t> ролей, слабоинтенсивная работа, неудовлетворительные физические условия приводят педагогов к нервному и эмоциональному стрессу.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E56765F-582D-8346-8EDF-C67D0745B7AB}"/>
              </a:ext>
            </a:extLst>
          </p:cNvPr>
          <p:cNvSpPr txBox="1"/>
          <p:nvPr/>
        </p:nvSpPr>
        <p:spPr>
          <a:xfrm>
            <a:off x="1770752" y="5160779"/>
            <a:ext cx="929565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solidFill>
                  <a:schemeClr val="bg1"/>
                </a:solidFill>
              </a:rPr>
              <a:t>Исследование 2022 г. Национальной ассоциацией социальных работников, показало, что 50% социальных работников испытывали симптомы выгорания в течение последнего года. Стресс и выгорание могут иметь серьезные последствия для сотрудников и волонтеров НКО, а также для самих организаций: снижение производительности, мотивации, текучесть кадров, ухудшение имиджа НКО и способности поддерживать доверие доноров. </a:t>
            </a:r>
            <a:endParaRPr lang="ru-RU" sz="9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3C306F3-43A5-3A4C-BCD8-D0207E3A747A}"/>
              </a:ext>
            </a:extLst>
          </p:cNvPr>
          <p:cNvSpPr txBox="1"/>
          <p:nvPr/>
        </p:nvSpPr>
        <p:spPr>
          <a:xfrm>
            <a:off x="943161" y="3372071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7CF2911-A4F6-6F4B-94D7-5D790B8B48F4}"/>
              </a:ext>
            </a:extLst>
          </p:cNvPr>
          <p:cNvSpPr txBox="1"/>
          <p:nvPr/>
        </p:nvSpPr>
        <p:spPr>
          <a:xfrm>
            <a:off x="919978" y="4177828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60AB43A-6FF0-EC46-A91F-70C0BBFB8398}"/>
              </a:ext>
            </a:extLst>
          </p:cNvPr>
          <p:cNvSpPr txBox="1"/>
          <p:nvPr/>
        </p:nvSpPr>
        <p:spPr>
          <a:xfrm>
            <a:off x="936912" y="5022280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chemeClr val="bg1"/>
                </a:solidFill>
                <a:latin typeface="Dita Sweet" panose="02000503090000020004" pitchFamily="50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xmlns="" val="30535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0BFE4FB-DBD4-3046-8961-57C86C99613F}"/>
              </a:ext>
            </a:extLst>
          </p:cNvPr>
          <p:cNvSpPr txBox="1"/>
          <p:nvPr/>
        </p:nvSpPr>
        <p:spPr>
          <a:xfrm>
            <a:off x="599090" y="588577"/>
            <a:ext cx="3568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Целевая аудитория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A3FE0D1-C6A5-C04E-AEFC-D4902E28A74D}"/>
              </a:ext>
            </a:extLst>
          </p:cNvPr>
          <p:cNvSpPr txBox="1"/>
          <p:nvPr/>
        </p:nvSpPr>
        <p:spPr>
          <a:xfrm>
            <a:off x="599090" y="1545021"/>
            <a:ext cx="77076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</a:t>
            </a:r>
            <a:r>
              <a:rPr lang="ru-RU" sz="2000" dirty="0" smtClean="0"/>
              <a:t>дети, обучающиеся в образовательных организациях города Тулы и Тульской области, подросткового возраста 15-17 лет</a:t>
            </a:r>
          </a:p>
          <a:p>
            <a:r>
              <a:rPr lang="ru-RU" sz="2000" dirty="0" smtClean="0"/>
              <a:t>- педагогические работники дошкольного образования, общего образования и среднего профессионального и высшего образования образовательных организаций города Тулы и Тульской области</a:t>
            </a:r>
          </a:p>
          <a:p>
            <a:r>
              <a:rPr lang="ru-RU" sz="2000" dirty="0" smtClean="0"/>
              <a:t>- сотрудники и волонтеры НКО г. Тулы и Тульской области</a:t>
            </a:r>
          </a:p>
          <a:p>
            <a:r>
              <a:rPr lang="ru-RU" sz="2000" dirty="0" smtClean="0"/>
              <a:t>- члены семей СВО г. Тулы и Тульской </a:t>
            </a:r>
            <a:r>
              <a:rPr lang="ru-RU" sz="2000" dirty="0" smtClean="0"/>
              <a:t>области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153252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8FD9C88-5035-B741-9EF2-4D25C8FCEB64}"/>
              </a:ext>
            </a:extLst>
          </p:cNvPr>
          <p:cNvSpPr txBox="1"/>
          <p:nvPr/>
        </p:nvSpPr>
        <p:spPr>
          <a:xfrm>
            <a:off x="599090" y="588577"/>
            <a:ext cx="6250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Стадия проекта. Зрелость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49E9D96-F053-B14C-97B3-0191C1B7F1A9}"/>
              </a:ext>
            </a:extLst>
          </p:cNvPr>
          <p:cNvSpPr txBox="1"/>
          <p:nvPr/>
        </p:nvSpPr>
        <p:spPr>
          <a:xfrm>
            <a:off x="1039528" y="1918069"/>
            <a:ext cx="102906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 smtClean="0"/>
              <a:t>Завершённый </a:t>
            </a:r>
            <a:r>
              <a:rPr lang="ru-RU" sz="2000" dirty="0"/>
              <a:t>проект/успешная практика (кейс) (проект продуман, есть команда, ресурсы, проект прошел внедрение на целевой аудитории, может быть использован как «лучшая практика» для масштабирования на других площадках или расширении целевой аудитории</a:t>
            </a:r>
            <a:r>
              <a:rPr lang="ru-RU" sz="2000" dirty="0" smtClean="0"/>
              <a:t>)</a:t>
            </a:r>
            <a:endParaRPr lang="ru-RU" sz="2000" dirty="0"/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xmlns="" id="{A17177B6-1C68-8E47-9657-8BC211F975BA}"/>
              </a:ext>
            </a:extLst>
          </p:cNvPr>
          <p:cNvSpPr/>
          <p:nvPr/>
        </p:nvSpPr>
        <p:spPr>
          <a:xfrm>
            <a:off x="707844" y="198321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1D715F0-A4C3-AB47-8EB8-B2A9F769791D}"/>
              </a:ext>
            </a:extLst>
          </p:cNvPr>
          <p:cNvSpPr txBox="1"/>
          <p:nvPr/>
        </p:nvSpPr>
        <p:spPr>
          <a:xfrm>
            <a:off x="599090" y="1324418"/>
            <a:ext cx="10731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dirty="0"/>
              <a:t>Выбирается один из возможных вариантов статусов проекта:</a:t>
            </a:r>
          </a:p>
        </p:txBody>
      </p:sp>
    </p:spTree>
    <p:extLst>
      <p:ext uri="{BB962C8B-B14F-4D97-AF65-F5344CB8AC3E}">
        <p14:creationId xmlns:p14="http://schemas.microsoft.com/office/powerpoint/2010/main" xmlns="" val="240677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4D0987B-83B4-AA46-BFCD-AB6618EC16FA}"/>
              </a:ext>
            </a:extLst>
          </p:cNvPr>
          <p:cNvSpPr txBox="1"/>
          <p:nvPr/>
        </p:nvSpPr>
        <p:spPr>
          <a:xfrm>
            <a:off x="599090" y="588577"/>
            <a:ext cx="7226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Миссия проекта. Цели и задачи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D9C69FB-0247-0B45-B74E-CC7C827B27CE}"/>
              </a:ext>
            </a:extLst>
          </p:cNvPr>
          <p:cNvSpPr txBox="1"/>
          <p:nvPr/>
        </p:nvSpPr>
        <p:spPr>
          <a:xfrm>
            <a:off x="599090" y="1301123"/>
            <a:ext cx="11078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Описывается миссия проекта. Какие цели достигаются за счет проекта. </a:t>
            </a:r>
          </a:p>
          <a:p>
            <a:r>
              <a:rPr lang="ru-RU" sz="2000" dirty="0"/>
              <a:t>Какие задачи ставит перед собой участник конкурсного отбора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278B6A2-483B-5041-9AAB-37FF081A67F6}"/>
              </a:ext>
            </a:extLst>
          </p:cNvPr>
          <p:cNvSpPr txBox="1"/>
          <p:nvPr/>
        </p:nvSpPr>
        <p:spPr>
          <a:xfrm>
            <a:off x="787531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A72E88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A72E88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03A1142-CF42-E546-891A-29A412372602}"/>
              </a:ext>
            </a:extLst>
          </p:cNvPr>
          <p:cNvSpPr txBox="1"/>
          <p:nvPr/>
        </p:nvSpPr>
        <p:spPr>
          <a:xfrm>
            <a:off x="4898792" y="3199152"/>
            <a:ext cx="5469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7C7FB12-663E-BB45-B0AE-A412BADB16B3}"/>
              </a:ext>
            </a:extLst>
          </p:cNvPr>
          <p:cNvSpPr txBox="1"/>
          <p:nvPr/>
        </p:nvSpPr>
        <p:spPr>
          <a:xfrm>
            <a:off x="4875609" y="4004909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6AF7BDC-95D7-3642-91FF-A8B00E650BBC}"/>
              </a:ext>
            </a:extLst>
          </p:cNvPr>
          <p:cNvSpPr txBox="1"/>
          <p:nvPr/>
        </p:nvSpPr>
        <p:spPr>
          <a:xfrm>
            <a:off x="4892543" y="4849361"/>
            <a:ext cx="67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BA06FC8-20DC-1442-B6F9-1D752E470FFA}"/>
              </a:ext>
            </a:extLst>
          </p:cNvPr>
          <p:cNvSpPr txBox="1"/>
          <p:nvPr/>
        </p:nvSpPr>
        <p:spPr>
          <a:xfrm>
            <a:off x="786088" y="2534664"/>
            <a:ext cx="267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Playfair Display SemiBold" pitchFamily="2" charset="-52"/>
              </a:rPr>
              <a:t>Цели и задачи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EAEF22A-80F6-934F-814E-7A34502A8484}"/>
              </a:ext>
            </a:extLst>
          </p:cNvPr>
          <p:cNvSpPr txBox="1"/>
          <p:nvPr/>
        </p:nvSpPr>
        <p:spPr>
          <a:xfrm>
            <a:off x="1430204" y="3346730"/>
            <a:ext cx="35415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здоровьесбережение</a:t>
            </a:r>
            <a:r>
              <a:rPr lang="ru-RU" dirty="0" smtClean="0"/>
              <a:t> населения, психологическая безопасность личности, обучение навыкам самоорганизации, снятие </a:t>
            </a:r>
            <a:r>
              <a:rPr lang="ru-RU" dirty="0" err="1" smtClean="0"/>
              <a:t>психоэмоционального</a:t>
            </a:r>
            <a:r>
              <a:rPr lang="ru-RU" dirty="0" smtClean="0"/>
              <a:t> напряжения у детей и молодежи, педагогов, сотрудников и волонтеров НКО, членов семьи СВО, формирование навыков </a:t>
            </a:r>
            <a:r>
              <a:rPr lang="ru-RU" dirty="0" err="1" smtClean="0"/>
              <a:t>стрессоустойчивости</a:t>
            </a:r>
            <a:r>
              <a:rPr lang="ru-RU" dirty="0" smtClean="0"/>
              <a:t> посредством профилактики </a:t>
            </a:r>
            <a:r>
              <a:rPr lang="ru-RU" dirty="0" smtClean="0"/>
              <a:t>стресса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3B1BA54-CEA8-324D-A51C-67190010D735}"/>
              </a:ext>
            </a:extLst>
          </p:cNvPr>
          <p:cNvSpPr txBox="1"/>
          <p:nvPr/>
        </p:nvSpPr>
        <p:spPr>
          <a:xfrm>
            <a:off x="5637587" y="3346730"/>
            <a:ext cx="354152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снижение уровня ситуативной и личной тревожности детей и молодежи, укрепление объективной самооценки, формирование позитивной мировоззренческой позиции личности, овладение приемами релаксации и аутотренинга</a:t>
            </a: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BEC083BC-A197-F644-8276-D16BE958C6FF}"/>
              </a:ext>
            </a:extLst>
          </p:cNvPr>
          <p:cNvSpPr txBox="1"/>
          <p:nvPr/>
        </p:nvSpPr>
        <p:spPr>
          <a:xfrm>
            <a:off x="5637587" y="4175376"/>
            <a:ext cx="3541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формирование навыков </a:t>
            </a:r>
            <a:r>
              <a:rPr lang="ru-RU" sz="1000" dirty="0" err="1" smtClean="0"/>
              <a:t>стрессоустойчивости</a:t>
            </a:r>
            <a:r>
              <a:rPr lang="ru-RU" sz="1000" dirty="0" smtClean="0"/>
              <a:t> педагогов в процессе трудовой деятельности, профилактика стресса в педагогической среде</a:t>
            </a:r>
          </a:p>
          <a:p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13142D69-389E-FA41-B6F5-C90265FC495B}"/>
              </a:ext>
            </a:extLst>
          </p:cNvPr>
          <p:cNvSpPr txBox="1"/>
          <p:nvPr/>
        </p:nvSpPr>
        <p:spPr>
          <a:xfrm>
            <a:off x="5637587" y="4849361"/>
            <a:ext cx="354152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снижение уровня ситуативной и личной тревожности членов семей СВО, укрепление объективной самооценки, формирование позитивной мировоззренческой позиции личности, овладение приемами релаксации и аутотренинга</a:t>
            </a:r>
          </a:p>
          <a:p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6AF7BDC-95D7-3642-91FF-A8B00E650BBC}"/>
              </a:ext>
            </a:extLst>
          </p:cNvPr>
          <p:cNvSpPr txBox="1"/>
          <p:nvPr/>
        </p:nvSpPr>
        <p:spPr>
          <a:xfrm>
            <a:off x="4971731" y="5772691"/>
            <a:ext cx="7617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B9D04A"/>
                </a:solidFill>
                <a:latin typeface="Dita Sweet" panose="02000503090000020004" pitchFamily="50" charset="0"/>
              </a:rPr>
              <a:t>4.</a:t>
            </a:r>
            <a:endParaRPr lang="ru-RU" sz="5400" dirty="0">
              <a:solidFill>
                <a:srgbClr val="B9D04A"/>
              </a:solidFill>
              <a:latin typeface="Dita Sweet" panose="02000503090000020004" pitchFamily="50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3142D69-389E-FA41-B6F5-C90265FC495B}"/>
              </a:ext>
            </a:extLst>
          </p:cNvPr>
          <p:cNvSpPr txBox="1"/>
          <p:nvPr/>
        </p:nvSpPr>
        <p:spPr>
          <a:xfrm>
            <a:off x="5637587" y="5719227"/>
            <a:ext cx="354152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снижение </a:t>
            </a:r>
            <a:r>
              <a:rPr lang="ru-RU" sz="1000" dirty="0" smtClean="0"/>
              <a:t>уровня ситуативной и личной тревожности сотрудников и волонтеров НКО, укрепление объективной самооценки, формирование позитивной мировоззренческой позиции личности, овладение приемами релаксации и аутотренинга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7870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4690254-2E86-BE45-BDF3-C531AFA98911}"/>
              </a:ext>
            </a:extLst>
          </p:cNvPr>
          <p:cNvSpPr txBox="1"/>
          <p:nvPr/>
        </p:nvSpPr>
        <p:spPr>
          <a:xfrm>
            <a:off x="599090" y="588577"/>
            <a:ext cx="2531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Суть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137FA73-FDF5-4545-9A83-B81C56B1FB7A}"/>
              </a:ext>
            </a:extLst>
          </p:cNvPr>
          <p:cNvSpPr txBox="1"/>
          <p:nvPr/>
        </p:nvSpPr>
        <p:spPr>
          <a:xfrm>
            <a:off x="599090" y="1311852"/>
            <a:ext cx="10731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Кратко и тезисно описывается суть проекта: что за проект, какая «механика» проекта, из каких инициатив/событий состоит проект, как реализуется либо будет реализовываться проекта</a:t>
            </a:r>
          </a:p>
        </p:txBody>
      </p:sp>
      <p:sp>
        <p:nvSpPr>
          <p:cNvPr id="8" name="Прямоугольник: скругленные углы 11">
            <a:extLst>
              <a:ext uri="{FF2B5EF4-FFF2-40B4-BE49-F238E27FC236}">
                <a16:creationId xmlns:a16="http://schemas.microsoft.com/office/drawing/2014/main" xmlns="" id="{A94B22EA-478D-ED42-A6D1-AF33314DED96}"/>
              </a:ext>
            </a:extLst>
          </p:cNvPr>
          <p:cNvSpPr/>
          <p:nvPr/>
        </p:nvSpPr>
        <p:spPr>
          <a:xfrm>
            <a:off x="1266718" y="2254942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Проект носит комплексный характер и рассчитан на целевую группу детей 15-17 лет, целевую группу педагогов, сотрудников и волонтеров НКО, членов семей СВО, включает интерактивные занятия (уроки психологической грамотности) педагогов и психологов с детьми, которым предстоит выбирать профиль обучения/сдавать ОГЭ/ЕГЭ, с членами семей </a:t>
            </a:r>
            <a:r>
              <a:rPr lang="ru-RU" sz="1400" dirty="0" smtClean="0"/>
              <a:t>СВО. </a:t>
            </a:r>
            <a:r>
              <a:rPr lang="ru-RU" sz="1400" dirty="0" smtClean="0"/>
              <a:t>В ходе занятий с этой группой используется игровой метод и метод моделирования. </a:t>
            </a:r>
            <a:endParaRPr lang="ru-RU" sz="1400" dirty="0"/>
          </a:p>
        </p:txBody>
      </p:sp>
      <p:sp>
        <p:nvSpPr>
          <p:cNvPr id="9" name="Прямоугольник: скругленные углы 15">
            <a:extLst>
              <a:ext uri="{FF2B5EF4-FFF2-40B4-BE49-F238E27FC236}">
                <a16:creationId xmlns:a16="http://schemas.microsoft.com/office/drawing/2014/main" xmlns="" id="{BEB46AAA-30A5-DB41-83AD-72BC9CB91D2F}"/>
              </a:ext>
            </a:extLst>
          </p:cNvPr>
          <p:cNvSpPr/>
          <p:nvPr/>
        </p:nvSpPr>
        <p:spPr>
          <a:xfrm>
            <a:off x="1266718" y="3640621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Занятия со взрослыми - педагогами, сотрудниками и волонтерами НКО проходят по программе повышения квалификации (72 </a:t>
            </a:r>
            <a:r>
              <a:rPr lang="ru-RU" sz="1400" dirty="0" err="1" smtClean="0"/>
              <a:t>ак.ч</a:t>
            </a:r>
            <a:r>
              <a:rPr lang="ru-RU" sz="1400" dirty="0" smtClean="0"/>
              <a:t>.), специально разработанной и включающей обновление их теоретических знаний и набор кейсов с использованием метода моделирования и ролевые игры. 18 занятий с каждой группой, 2 </a:t>
            </a:r>
            <a:r>
              <a:rPr lang="ru-RU" sz="1400" dirty="0" err="1" smtClean="0"/>
              <a:t>р</a:t>
            </a:r>
            <a:r>
              <a:rPr lang="ru-RU" sz="1400" dirty="0" smtClean="0"/>
              <a:t>/мес.</a:t>
            </a:r>
            <a:br>
              <a:rPr lang="ru-RU" sz="1400" dirty="0" smtClean="0"/>
            </a:br>
            <a:r>
              <a:rPr lang="ru-RU" sz="1400" dirty="0" smtClean="0"/>
              <a:t>Занятия проходят с использованием в процессе игрового метода обучения (тренинги), благодаря чему информация лучше </a:t>
            </a:r>
            <a:r>
              <a:rPr lang="ru-RU" sz="1400" dirty="0" smtClean="0"/>
              <a:t>усваивается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10" name="Прямоугольник: скругленные углы 16">
            <a:extLst>
              <a:ext uri="{FF2B5EF4-FFF2-40B4-BE49-F238E27FC236}">
                <a16:creationId xmlns:a16="http://schemas.microsoft.com/office/drawing/2014/main" xmlns="" id="{67F45B01-050D-CE47-83F2-B1A6474A87AF}"/>
              </a:ext>
            </a:extLst>
          </p:cNvPr>
          <p:cNvSpPr/>
          <p:nvPr/>
        </p:nvSpPr>
        <p:spPr>
          <a:xfrm>
            <a:off x="1266718" y="5026300"/>
            <a:ext cx="9658564" cy="115047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Проект включает входное тестирование и рефлексию по итогам обучения, как у детей, так и у взрослых, что позволит увидеть результаты работы каждого участника.</a:t>
            </a:r>
            <a:br>
              <a:rPr lang="ru-RU" sz="1400" dirty="0" smtClean="0"/>
            </a:br>
            <a:r>
              <a:rPr lang="ru-RU" sz="1400" dirty="0" smtClean="0"/>
              <a:t>Отличительная особенность проекта </a:t>
            </a:r>
            <a:r>
              <a:rPr lang="ru-RU" sz="1400" dirty="0" smtClean="0"/>
              <a:t>- его </a:t>
            </a:r>
            <a:r>
              <a:rPr lang="ru-RU" sz="1400" dirty="0" smtClean="0"/>
              <a:t>реализация позволит получить комплексное, систематизированное представление об инструментах преодоления стресса, возникающего в процессе обучения, работы и выработать алгоритм безопасного поведения с учетом своих возможностей и возрастных особенностей.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61039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8E5D33E-8624-9F40-B0DC-F3E78C924CAB}"/>
              </a:ext>
            </a:extLst>
          </p:cNvPr>
          <p:cNvSpPr txBox="1"/>
          <p:nvPr/>
        </p:nvSpPr>
        <p:spPr>
          <a:xfrm>
            <a:off x="599090" y="588577"/>
            <a:ext cx="34323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Механика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9A60232-FEBC-9240-8017-B07BA7245877}"/>
              </a:ext>
            </a:extLst>
          </p:cNvPr>
          <p:cNvSpPr txBox="1"/>
          <p:nvPr/>
        </p:nvSpPr>
        <p:spPr>
          <a:xfrm>
            <a:off x="599090" y="1311852"/>
            <a:ext cx="107310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Описываются отличительные характеристики проекта с точки зрения его реализации: </a:t>
            </a:r>
            <a:br>
              <a:rPr lang="ru-RU" sz="2000" dirty="0"/>
            </a:br>
            <a:r>
              <a:rPr lang="ru-RU" sz="2000" dirty="0"/>
              <a:t>как происходит запуск проекта, какие используются инструменты, какая последовательность шагов по созданию проекта применяются</a:t>
            </a:r>
          </a:p>
        </p:txBody>
      </p:sp>
      <p:sp>
        <p:nvSpPr>
          <p:cNvPr id="8" name="Прямоугольник: скругленные углы 6">
            <a:extLst>
              <a:ext uri="{FF2B5EF4-FFF2-40B4-BE49-F238E27FC236}">
                <a16:creationId xmlns:a16="http://schemas.microsoft.com/office/drawing/2014/main" xmlns="" id="{89879918-B16C-1F4D-A71E-A636346F56B4}"/>
              </a:ext>
            </a:extLst>
          </p:cNvPr>
          <p:cNvSpPr/>
          <p:nvPr/>
        </p:nvSpPr>
        <p:spPr>
          <a:xfrm>
            <a:off x="599090" y="2475552"/>
            <a:ext cx="4845269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sz="1000" dirty="0" smtClean="0"/>
              <a:t>Запуск проекта "</a:t>
            </a:r>
            <a:r>
              <a:rPr lang="ru-RU" sz="1000" dirty="0" err="1" smtClean="0"/>
              <a:t>Бе</a:t>
            </a:r>
            <a:r>
              <a:rPr lang="en-US" sz="1000" dirty="0" smtClean="0"/>
              <a:t>z</a:t>
            </a:r>
            <a:r>
              <a:rPr lang="ru-RU" sz="1000" dirty="0" smtClean="0"/>
              <a:t> стресса" осуществляется через создание координационного комитета, включающего представителей целевых групп: педагогов, психологов, сотрудников НКО и волонтеров. После формирования команды происходит детальное планирование всех этапов реализации проекта, включая определение целей, задач и ожидаемых результатов. На данном этапе также проводятся предварительные консультации с целевой аудиторией для учета их потребностей и ожиданий. Официальное открытие проекта включает презентацию для всех участников и заинтересованных сторон, где представляются цели, программа и методы работы. Затем начинается набор участников для интерактивных занятий и тренингов.</a:t>
            </a:r>
          </a:p>
          <a:p>
            <a:endParaRPr lang="ru-RU" sz="1000" dirty="0"/>
          </a:p>
        </p:txBody>
      </p:sp>
      <p:sp>
        <p:nvSpPr>
          <p:cNvPr id="9" name="Прямоугольник: скругленные углы 7">
            <a:extLst>
              <a:ext uri="{FF2B5EF4-FFF2-40B4-BE49-F238E27FC236}">
                <a16:creationId xmlns:a16="http://schemas.microsoft.com/office/drawing/2014/main" xmlns="" id="{C99722BC-85BA-A140-9E9E-71C5F0D0B7CC}"/>
              </a:ext>
            </a:extLst>
          </p:cNvPr>
          <p:cNvSpPr/>
          <p:nvPr/>
        </p:nvSpPr>
        <p:spPr>
          <a:xfrm>
            <a:off x="5559973" y="2475552"/>
            <a:ext cx="6032938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Инструменты:</a:t>
            </a:r>
          </a:p>
          <a:p>
            <a:pPr marL="342900" indent="-342900">
              <a:buAutoNum type="arabicPeriod"/>
            </a:pPr>
            <a:r>
              <a:rPr lang="ru-RU" sz="1000" dirty="0" smtClean="0"/>
              <a:t>- </a:t>
            </a:r>
            <a:r>
              <a:rPr lang="ru-RU" sz="1000" dirty="0" smtClean="0"/>
              <a:t>Образовательные платформы: специализированные </a:t>
            </a:r>
            <a:r>
              <a:rPr lang="ru-RU" sz="1000" dirty="0" err="1" smtClean="0"/>
              <a:t>онлайн-платформы</a:t>
            </a:r>
            <a:r>
              <a:rPr lang="ru-RU" sz="1000" dirty="0" smtClean="0"/>
              <a:t> для организации </a:t>
            </a:r>
            <a:r>
              <a:rPr lang="ru-RU" sz="1000" dirty="0" err="1" smtClean="0"/>
              <a:t>вебинаров</a:t>
            </a:r>
            <a:r>
              <a:rPr lang="ru-RU" sz="1000" dirty="0" smtClean="0"/>
              <a:t> и очных занятий</a:t>
            </a:r>
            <a:r>
              <a:rPr lang="ru-RU" sz="1000" dirty="0" smtClean="0"/>
              <a:t>.</a:t>
            </a:r>
          </a:p>
          <a:p>
            <a:pPr marL="342900" indent="-342900">
              <a:buFontTx/>
              <a:buAutoNum type="arabicPeriod"/>
            </a:pPr>
            <a:r>
              <a:rPr lang="ru-RU" sz="1000" dirty="0" smtClean="0"/>
              <a:t>- Игровые методики: инструменты для проведения ролевых игр, симуляций и </a:t>
            </a:r>
            <a:r>
              <a:rPr lang="ru-RU" sz="1000" dirty="0" err="1" smtClean="0"/>
              <a:t>кейс-методов</a:t>
            </a:r>
            <a:r>
              <a:rPr lang="ru-RU" sz="1000" dirty="0" smtClean="0"/>
              <a:t>, которые нацелены на развитие навыков преодоления стресса у участников</a:t>
            </a:r>
            <a:r>
              <a:rPr lang="ru-RU" sz="1000" dirty="0" smtClean="0"/>
              <a:t>.</a:t>
            </a:r>
            <a:endParaRPr lang="ru-RU" sz="1000" dirty="0"/>
          </a:p>
          <a:p>
            <a:r>
              <a:rPr lang="ru-RU" sz="1000" dirty="0"/>
              <a:t>3</a:t>
            </a:r>
            <a:r>
              <a:rPr lang="ru-RU" sz="1000" dirty="0" smtClean="0"/>
              <a:t>.</a:t>
            </a:r>
            <a:r>
              <a:rPr lang="ru-RU" sz="1000" dirty="0" smtClean="0"/>
              <a:t> - Тестирование и оценка: стандартизированные анкеты для входного тестирования и рефлексии после занятий, позволяющие отслеживать прогресс и изменения в состоянии участников</a:t>
            </a:r>
            <a:r>
              <a:rPr lang="ru-RU" sz="1000" dirty="0" smtClean="0"/>
              <a:t>.</a:t>
            </a:r>
          </a:p>
          <a:p>
            <a:r>
              <a:rPr lang="ru-RU" sz="1000" dirty="0" smtClean="0"/>
              <a:t>4. </a:t>
            </a:r>
            <a:r>
              <a:rPr lang="ru-RU" sz="1000" dirty="0" smtClean="0"/>
              <a:t>- Обратная связь и </a:t>
            </a:r>
            <a:r>
              <a:rPr lang="ru-RU" sz="1000" dirty="0" err="1" smtClean="0"/>
              <a:t>коучинг</a:t>
            </a:r>
            <a:r>
              <a:rPr lang="ru-RU" sz="1000" dirty="0" smtClean="0"/>
              <a:t>: индивидуальные и групповые сессии, где участники могут обсуждать свои эмоции и чувства, полученные во время тренинга.</a:t>
            </a:r>
          </a:p>
          <a:p>
            <a:endParaRPr lang="ru-RU" sz="1000" dirty="0"/>
          </a:p>
        </p:txBody>
      </p:sp>
      <p:sp>
        <p:nvSpPr>
          <p:cNvPr id="10" name="Прямоугольник: скругленные углы 8">
            <a:extLst>
              <a:ext uri="{FF2B5EF4-FFF2-40B4-BE49-F238E27FC236}">
                <a16:creationId xmlns:a16="http://schemas.microsoft.com/office/drawing/2014/main" xmlns="" id="{2FEE36DE-3F0A-2C4F-8F97-DC06DFD1A9D9}"/>
              </a:ext>
            </a:extLst>
          </p:cNvPr>
          <p:cNvSpPr/>
          <p:nvPr/>
        </p:nvSpPr>
        <p:spPr>
          <a:xfrm>
            <a:off x="599090" y="4398057"/>
            <a:ext cx="10993820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sz="1000" dirty="0"/>
              <a:t>Последовательность:</a:t>
            </a:r>
          </a:p>
          <a:p>
            <a:r>
              <a:rPr lang="ru-RU" sz="1000" dirty="0" smtClean="0"/>
              <a:t>1. Подготовительный этап: Формирование команды проекта и планирование. Консультации с целевой аудиторией, выявление их потребностей.</a:t>
            </a:r>
          </a:p>
          <a:p>
            <a:r>
              <a:rPr lang="ru-RU" sz="1000" dirty="0" smtClean="0"/>
              <a:t>2. Обучение тренеров: Проведение тренингов для педагогов, психологов и волонтеров по методам обучения и игровым технологиям.</a:t>
            </a:r>
          </a:p>
          <a:p>
            <a:r>
              <a:rPr lang="ru-RU" sz="1000" dirty="0" smtClean="0"/>
              <a:t>3. Запуск набора участников: Проведение кампании для привлечения целевой группы (детей и взрослых).</a:t>
            </a:r>
          </a:p>
          <a:p>
            <a:r>
              <a:rPr lang="ru-RU" sz="1000" dirty="0" smtClean="0"/>
              <a:t>4. Входное тестирование: Оценка начального уровня знаний и состояния участников (как детей, так и взрослых).</a:t>
            </a:r>
          </a:p>
          <a:p>
            <a:r>
              <a:rPr lang="ru-RU" sz="1000" dirty="0" smtClean="0"/>
              <a:t>5. Проведение занятий: Реализация программы с интерактивными занятиями по каждой из направлений (для детей и взрослых), включая тренинги и ролевые игры.</a:t>
            </a:r>
          </a:p>
          <a:p>
            <a:r>
              <a:rPr lang="ru-RU" sz="1000" dirty="0" smtClean="0"/>
              <a:t>6. Рефлексия и оценка: Проведение итоговых сессий с участниками для анализа полученных знаний и навыков, а также проведение итогового тестирования.</a:t>
            </a:r>
          </a:p>
          <a:p>
            <a:r>
              <a:rPr lang="ru-RU" sz="1000" dirty="0" smtClean="0"/>
              <a:t>7. Мониторинг и оценка результатов: Сбор и анализ данных о результатах, написание отчета о проделанной работе и оценка эффективности проекта; обсуждение итогов на финальной встрече, предоставление рекомендаций для дальнейшей работы участникам проекта.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4285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02DB4CB-73D1-2148-924A-D3D1A20C3243}"/>
              </a:ext>
            </a:extLst>
          </p:cNvPr>
          <p:cNvSpPr txBox="1"/>
          <p:nvPr/>
        </p:nvSpPr>
        <p:spPr>
          <a:xfrm>
            <a:off x="599090" y="58857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Основные результаты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6012B77-6744-9940-BDBF-145020A371EA}"/>
              </a:ext>
            </a:extLst>
          </p:cNvPr>
          <p:cNvSpPr txBox="1"/>
          <p:nvPr/>
        </p:nvSpPr>
        <p:spPr>
          <a:xfrm>
            <a:off x="599090" y="1311852"/>
            <a:ext cx="10731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Указывается до 5 основных результатов проекта, которые будут достигнуты в 2024 году </a:t>
            </a:r>
            <a:br>
              <a:rPr lang="ru-RU" sz="2000" dirty="0"/>
            </a:br>
            <a:r>
              <a:rPr lang="ru-RU" sz="2000" dirty="0"/>
              <a:t>и в последующем периоде</a:t>
            </a:r>
          </a:p>
        </p:txBody>
      </p:sp>
      <p:sp>
        <p:nvSpPr>
          <p:cNvPr id="8" name="Овал 9">
            <a:extLst>
              <a:ext uri="{FF2B5EF4-FFF2-40B4-BE49-F238E27FC236}">
                <a16:creationId xmlns:a16="http://schemas.microsoft.com/office/drawing/2014/main" xmlns="" id="{95A6727E-4E54-5049-AD3F-7E4D733BE664}"/>
              </a:ext>
            </a:extLst>
          </p:cNvPr>
          <p:cNvSpPr/>
          <p:nvPr/>
        </p:nvSpPr>
        <p:spPr>
          <a:xfrm>
            <a:off x="707844" y="229660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10">
            <a:extLst>
              <a:ext uri="{FF2B5EF4-FFF2-40B4-BE49-F238E27FC236}">
                <a16:creationId xmlns:a16="http://schemas.microsoft.com/office/drawing/2014/main" xmlns="" id="{F97F9C59-89C4-ED46-BC9F-0D3E4EABDB46}"/>
              </a:ext>
            </a:extLst>
          </p:cNvPr>
          <p:cNvSpPr/>
          <p:nvPr/>
        </p:nvSpPr>
        <p:spPr>
          <a:xfrm>
            <a:off x="707844" y="293718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11">
            <a:extLst>
              <a:ext uri="{FF2B5EF4-FFF2-40B4-BE49-F238E27FC236}">
                <a16:creationId xmlns:a16="http://schemas.microsoft.com/office/drawing/2014/main" xmlns="" id="{0B50C7FF-C535-C04C-BB21-B8312DB0B06A}"/>
              </a:ext>
            </a:extLst>
          </p:cNvPr>
          <p:cNvSpPr/>
          <p:nvPr/>
        </p:nvSpPr>
        <p:spPr>
          <a:xfrm>
            <a:off x="707844" y="355573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2">
            <a:extLst>
              <a:ext uri="{FF2B5EF4-FFF2-40B4-BE49-F238E27FC236}">
                <a16:creationId xmlns:a16="http://schemas.microsoft.com/office/drawing/2014/main" xmlns="" id="{1A11A1F6-0531-364A-AD8A-E589334E16B2}"/>
              </a:ext>
            </a:extLst>
          </p:cNvPr>
          <p:cNvSpPr/>
          <p:nvPr/>
        </p:nvSpPr>
        <p:spPr>
          <a:xfrm>
            <a:off x="707844" y="4174327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3">
            <a:extLst>
              <a:ext uri="{FF2B5EF4-FFF2-40B4-BE49-F238E27FC236}">
                <a16:creationId xmlns:a16="http://schemas.microsoft.com/office/drawing/2014/main" xmlns="" id="{D73557A0-38A9-CB4B-B14C-F1430907911C}"/>
              </a:ext>
            </a:extLst>
          </p:cNvPr>
          <p:cNvSpPr/>
          <p:nvPr/>
        </p:nvSpPr>
        <p:spPr>
          <a:xfrm>
            <a:off x="707844" y="4799034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8678E1D-1ED6-9A49-824B-A22693BFE844}"/>
              </a:ext>
            </a:extLst>
          </p:cNvPr>
          <p:cNvSpPr txBox="1"/>
          <p:nvPr/>
        </p:nvSpPr>
        <p:spPr>
          <a:xfrm>
            <a:off x="1096871" y="2219793"/>
            <a:ext cx="1032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Повышение уровня психологической грамотности участников: Ожидается, что не менее 80% участников (как детей, так и взрослых) продемонстрируют улучшение в понимании методов управления стрессом и развития психологической устойчивости через тестирование до и после программы.</a:t>
            </a:r>
            <a:endParaRPr lang="ru-RU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DC87659-64EE-F442-B024-A538C907FAFE}"/>
              </a:ext>
            </a:extLst>
          </p:cNvPr>
          <p:cNvSpPr txBox="1"/>
          <p:nvPr/>
        </p:nvSpPr>
        <p:spPr>
          <a:xfrm>
            <a:off x="1096871" y="2844500"/>
            <a:ext cx="1032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Успешная интеграция игровых технологий в образовательный процесс позволит участникам (включая педагогов и волонтеров) использовать игровые методы в своей практике, обеспечивая вовлечение и мотивацию учащихся на уровне не менее 75</a:t>
            </a:r>
            <a:r>
              <a:rPr lang="ru-RU" sz="1200" dirty="0" smtClean="0"/>
              <a:t>%.</a:t>
            </a:r>
            <a:endParaRPr lang="ru-RU" sz="1200" dirty="0" smtClean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D9F775E-F051-4040-A4CF-F5F248A66BCF}"/>
              </a:ext>
            </a:extLst>
          </p:cNvPr>
          <p:cNvSpPr txBox="1"/>
          <p:nvPr/>
        </p:nvSpPr>
        <p:spPr>
          <a:xfrm>
            <a:off x="1096871" y="3469207"/>
            <a:ext cx="1032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Формирование групп поддержки среди участников (детей и взрослых), что позволит наладить опору на взаимопомощь и </a:t>
            </a:r>
            <a:r>
              <a:rPr lang="ru-RU" sz="1200" dirty="0" smtClean="0"/>
              <a:t>сотрудничество; войдет не менее 50 процентов от участвующих в проекте.</a:t>
            </a:r>
            <a:endParaRPr lang="ru-RU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52F3FE3-DDDF-F04D-99FC-5558F11755A7}"/>
              </a:ext>
            </a:extLst>
          </p:cNvPr>
          <p:cNvSpPr txBox="1"/>
          <p:nvPr/>
        </p:nvSpPr>
        <p:spPr>
          <a:xfrm>
            <a:off x="1096871" y="4093914"/>
            <a:ext cx="1032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По итогам проекта будет создано 3-5 новых методических рекомендаций и кейсов для работников сферы образования и НКО, которые можно будет использовать в дальнейшем для работы с молодежью, </a:t>
            </a:r>
            <a:r>
              <a:rPr lang="ru-RU" sz="1200" dirty="0" smtClean="0"/>
              <a:t>что, в т.ч. повысит и </a:t>
            </a:r>
            <a:r>
              <a:rPr lang="ru-RU" sz="1200" dirty="0" smtClean="0"/>
              <a:t>качество подготовки педагогов</a:t>
            </a:r>
            <a:r>
              <a:rPr lang="ru-RU" sz="1200" dirty="0" smtClean="0"/>
              <a:t>.</a:t>
            </a:r>
            <a:endParaRPr lang="ru-RU" sz="1200" dirty="0" smtClean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C26DD552-DC4B-A740-A522-4DBB1979DBB7}"/>
              </a:ext>
            </a:extLst>
          </p:cNvPr>
          <p:cNvSpPr txBox="1"/>
          <p:nvPr/>
        </p:nvSpPr>
        <p:spPr>
          <a:xfrm>
            <a:off x="1096871" y="4718621"/>
            <a:ext cx="10324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Внедрение системы рефлексии и обратной связи позволит осуществлять регулярный мониторинг прогресса участников и получать данные о долгосрочных эффектах программы, что поможет в дальнейшем совершенствовании подходов к профилактике </a:t>
            </a:r>
            <a:r>
              <a:rPr lang="ru-RU" sz="1200" dirty="0" smtClean="0"/>
              <a:t>стресса.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371316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388475A-0C6F-9641-A042-B188E420BA4B}"/>
              </a:ext>
            </a:extLst>
          </p:cNvPr>
          <p:cNvSpPr txBox="1"/>
          <p:nvPr/>
        </p:nvSpPr>
        <p:spPr>
          <a:xfrm>
            <a:off x="599090" y="588577"/>
            <a:ext cx="59346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Информация о текущем статусе </a:t>
            </a:r>
            <a:b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</a:b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реализации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7BAD028-2A95-2940-B0E2-3D9CF5EE1277}"/>
              </a:ext>
            </a:extLst>
          </p:cNvPr>
          <p:cNvSpPr txBox="1"/>
          <p:nvPr/>
        </p:nvSpPr>
        <p:spPr>
          <a:xfrm>
            <a:off x="599090" y="1584299"/>
            <a:ext cx="107310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Описывается тезисно какие на момент подачи заявки на конкурсный отбор выполнены «шаги» по реализации проекта. Желательно представить статистические данные, подтверждающие текущий статус проекта, а также представить ссылки на сайты/ видео-контент/статьи в СМИ / посты в соцсетях и прочее, подтверждающее текущий статус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xmlns="" id="{C4169BAA-4B12-B14F-A2F9-009A19F16532}"/>
              </a:ext>
            </a:extLst>
          </p:cNvPr>
          <p:cNvSpPr/>
          <p:nvPr/>
        </p:nvSpPr>
        <p:spPr>
          <a:xfrm>
            <a:off x="599090" y="2454952"/>
            <a:ext cx="4845269" cy="189904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ru-RU" sz="1000" dirty="0" smtClean="0"/>
          </a:p>
          <a:p>
            <a:endParaRPr lang="ru-RU" sz="1000" dirty="0" smtClean="0"/>
          </a:p>
          <a:p>
            <a:r>
              <a:rPr lang="ru-RU" sz="1000" dirty="0" smtClean="0"/>
              <a:t>1</a:t>
            </a:r>
            <a:r>
              <a:rPr lang="ru-RU" sz="1000" dirty="0" smtClean="0"/>
              <a:t>. Подготовительный этап: Формирование команды проекта и планирование. Консультации с целевой аудиторией, выявление их потребностей.</a:t>
            </a:r>
          </a:p>
          <a:p>
            <a:r>
              <a:rPr lang="ru-RU" sz="1000" dirty="0" smtClean="0"/>
              <a:t>2. Обучение тренеров: Проведение тренингов для педагогов, психологов и волонтеров по методам обучения и игровым технологиям.</a:t>
            </a:r>
          </a:p>
          <a:p>
            <a:r>
              <a:rPr lang="ru-RU" sz="1000" dirty="0" smtClean="0"/>
              <a:t>3. Запуск набора участников: Проведение кампании для привлечения целевой группы (детей и взрослых).</a:t>
            </a:r>
          </a:p>
          <a:p>
            <a:r>
              <a:rPr lang="ru-RU" sz="1000" dirty="0" smtClean="0"/>
              <a:t>4. Входное тестирование: Оценка начального уровня знаний и состояния участников (как детей, так и взрослых).</a:t>
            </a:r>
          </a:p>
          <a:p>
            <a:r>
              <a:rPr lang="ru-RU" sz="1000" dirty="0" smtClean="0"/>
              <a:t>5. Проведение занятий: Реализация программы с интерактивными занятиями по каждой из направлений (для детей и взрослых), включая тренинги и ролевые игры.</a:t>
            </a:r>
          </a:p>
          <a:p>
            <a:endParaRPr lang="ru-RU" dirty="0"/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xmlns="" id="{444AD552-A7DD-B541-B481-B576E7BAE03B}"/>
              </a:ext>
            </a:extLst>
          </p:cNvPr>
          <p:cNvSpPr/>
          <p:nvPr/>
        </p:nvSpPr>
        <p:spPr>
          <a:xfrm>
            <a:off x="5559973" y="2475552"/>
            <a:ext cx="6032938" cy="88880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СМИ</a:t>
            </a:r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xmlns="" id="{C18EE8D4-00F3-1F40-B507-684B74EA7715}"/>
              </a:ext>
            </a:extLst>
          </p:cNvPr>
          <p:cNvSpPr/>
          <p:nvPr/>
        </p:nvSpPr>
        <p:spPr>
          <a:xfrm>
            <a:off x="599090" y="4503591"/>
            <a:ext cx="10993820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Статистические </a:t>
            </a:r>
            <a:r>
              <a:rPr lang="ru-RU" dirty="0" smtClean="0"/>
              <a:t>данные: приняло участие 50 школьников, 15 представителей НКО, 5 педагогов.</a:t>
            </a:r>
            <a:endParaRPr lang="ru-RU" dirty="0"/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xmlns="" id="{6925F8D5-4A90-3449-9C15-AFA3927AC4E0}"/>
              </a:ext>
            </a:extLst>
          </p:cNvPr>
          <p:cNvSpPr/>
          <p:nvPr/>
        </p:nvSpPr>
        <p:spPr>
          <a:xfrm>
            <a:off x="5559973" y="3465189"/>
            <a:ext cx="6032938" cy="88880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Соц. сети</a:t>
            </a:r>
          </a:p>
        </p:txBody>
      </p:sp>
    </p:spTree>
    <p:extLst>
      <p:ext uri="{BB962C8B-B14F-4D97-AF65-F5344CB8AC3E}">
        <p14:creationId xmlns:p14="http://schemas.microsoft.com/office/powerpoint/2010/main" xmlns="" val="223978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1800</Words>
  <Application>Microsoft Office PowerPoint</Application>
  <PresentationFormat>Произвольный</PresentationFormat>
  <Paragraphs>114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FokinaEM</cp:lastModifiedBy>
  <cp:revision>23</cp:revision>
  <dcterms:created xsi:type="dcterms:W3CDTF">2025-03-26T12:04:55Z</dcterms:created>
  <dcterms:modified xsi:type="dcterms:W3CDTF">2025-04-10T14:40:15Z</dcterms:modified>
</cp:coreProperties>
</file>