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39" r:id="rId2"/>
    <p:sldId id="340" r:id="rId3"/>
    <p:sldId id="346" r:id="rId4"/>
    <p:sldId id="354" r:id="rId5"/>
    <p:sldId id="328" r:id="rId6"/>
    <p:sldId id="355" r:id="rId7"/>
    <p:sldId id="356" r:id="rId8"/>
    <p:sldId id="358" r:id="rId9"/>
    <p:sldId id="335" r:id="rId10"/>
    <p:sldId id="331" r:id="rId11"/>
    <p:sldId id="352" r:id="rId12"/>
    <p:sldId id="351" r:id="rId13"/>
    <p:sldId id="267" r:id="rId14"/>
    <p:sldId id="360" r:id="rId15"/>
    <p:sldId id="361" r:id="rId16"/>
    <p:sldId id="357" r:id="rId17"/>
    <p:sldId id="366" r:id="rId18"/>
    <p:sldId id="367" r:id="rId19"/>
    <p:sldId id="369" r:id="rId20"/>
    <p:sldId id="365" r:id="rId21"/>
    <p:sldId id="364" r:id="rId22"/>
    <p:sldId id="359" r:id="rId23"/>
    <p:sldId id="344" r:id="rId24"/>
    <p:sldId id="353" r:id="rId25"/>
    <p:sldId id="283" r:id="rId26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nter Profilaktiki" initials="CP" lastIdx="1" clrIdx="0">
    <p:extLst>
      <p:ext uri="{19B8F6BF-5375-455C-9EA6-DF929625EA0E}">
        <p15:presenceInfo xmlns:p15="http://schemas.microsoft.com/office/powerpoint/2012/main" userId="0c1f069a403ac58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785A"/>
    <a:srgbClr val="BCAFEB"/>
    <a:srgbClr val="639729"/>
    <a:srgbClr val="339966"/>
    <a:srgbClr val="0000FF"/>
    <a:srgbClr val="B3214B"/>
    <a:srgbClr val="B0ABAE"/>
    <a:srgbClr val="ECCC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06" autoAdjust="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539525198671823E-2"/>
          <c:y val="4.1475453703495986E-2"/>
          <c:w val="0.9551578738600609"/>
          <c:h val="0.886088015113301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нерациональное  питание</c:v>
                </c:pt>
                <c:pt idx="1">
                  <c:v>избыточный вес</c:v>
                </c:pt>
                <c:pt idx="2">
                  <c:v>ожирение</c:v>
                </c:pt>
                <c:pt idx="3">
                  <c:v>сахарный диабет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18.3</c:v>
                </c:pt>
                <c:pt idx="1">
                  <c:v>13.8</c:v>
                </c:pt>
                <c:pt idx="2">
                  <c:v>3.2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E9-4262-90A4-E3BA4B8260E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нерациональное  питание</c:v>
                </c:pt>
                <c:pt idx="1">
                  <c:v>избыточный вес</c:v>
                </c:pt>
                <c:pt idx="2">
                  <c:v>ожирение</c:v>
                </c:pt>
                <c:pt idx="3">
                  <c:v>сахарный диабет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20.100000000000001</c:v>
                </c:pt>
                <c:pt idx="1">
                  <c:v>16.3</c:v>
                </c:pt>
                <c:pt idx="2">
                  <c:v>5.8</c:v>
                </c:pt>
                <c:pt idx="3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E9-4262-90A4-E3BA4B8260E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нерациональное  питание</c:v>
                </c:pt>
                <c:pt idx="1">
                  <c:v>избыточный вес</c:v>
                </c:pt>
                <c:pt idx="2">
                  <c:v>ожирение</c:v>
                </c:pt>
                <c:pt idx="3">
                  <c:v>сахарный диабет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26.9</c:v>
                </c:pt>
                <c:pt idx="1">
                  <c:v>14.4</c:v>
                </c:pt>
                <c:pt idx="2">
                  <c:v>7.4</c:v>
                </c:pt>
                <c:pt idx="3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E9-4262-90A4-E3BA4B8260E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19557071"/>
        <c:axId val="2119546671"/>
      </c:barChart>
      <c:catAx>
        <c:axId val="21195570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19546671"/>
        <c:crosses val="autoZero"/>
        <c:auto val="1"/>
        <c:lblAlgn val="ctr"/>
        <c:lblOffset val="100"/>
        <c:noMultiLvlLbl val="0"/>
      </c:catAx>
      <c:valAx>
        <c:axId val="21195466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19557071"/>
        <c:crosses val="autoZero"/>
        <c:crossBetween val="between"/>
      </c:valAx>
      <c:spPr>
        <a:noFill/>
        <a:ln>
          <a:solidFill>
            <a:schemeClr val="accent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0.7673</cdr:x>
      <cdr:y>0.05398</cdr:y>
    </cdr:from>
    <cdr:to>
      <cdr:x>0.82427</cdr:x>
      <cdr:y>0.16789</cdr:y>
    </cdr:to>
    <cdr:sp macro="" textlink="">
      <cdr:nvSpPr>
        <cdr:cNvPr id="2" name="Прямоугольник 1">
          <a:extLst xmlns:a="http://schemas.openxmlformats.org/drawingml/2006/main">
            <a:ext uri="{FF2B5EF4-FFF2-40B4-BE49-F238E27FC236}">
              <a16:creationId xmlns:a16="http://schemas.microsoft.com/office/drawing/2014/main" id="{BB2A2102-EB8A-E120-B722-B8D97E15AE0D}"/>
            </a:ext>
          </a:extLst>
        </cdr:cNvPr>
        <cdr:cNvSpPr/>
      </cdr:nvSpPr>
      <cdr:spPr>
        <a:xfrm xmlns:a="http://schemas.openxmlformats.org/drawingml/2006/main">
          <a:off x="8851885" y="269496"/>
          <a:ext cx="657224" cy="56870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1600" b="1" dirty="0">
              <a:solidFill>
                <a:schemeClr val="tx2"/>
              </a:solidFill>
            </a:rPr>
            <a:t>2020</a:t>
          </a:r>
          <a:endParaRPr lang="ru-RU" sz="1600" b="1" dirty="0">
            <a:solidFill>
              <a:schemeClr val="tx2"/>
            </a:solidFill>
          </a:endParaRPr>
        </a:p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0.88947</cdr:x>
      <cdr:y>0.05734</cdr:y>
    </cdr:from>
    <cdr:to>
      <cdr:x>0.94185</cdr:x>
      <cdr:y>0.16656</cdr:y>
    </cdr:to>
    <cdr:sp macro="" textlink="">
      <cdr:nvSpPr>
        <cdr:cNvPr id="3" name="Прямоугольник 2">
          <a:extLst xmlns:a="http://schemas.openxmlformats.org/drawingml/2006/main">
            <a:ext uri="{FF2B5EF4-FFF2-40B4-BE49-F238E27FC236}">
              <a16:creationId xmlns:a16="http://schemas.microsoft.com/office/drawing/2014/main" id="{4850BBEC-8506-5CFF-3FC9-EDCB5286F09F}"/>
            </a:ext>
          </a:extLst>
        </cdr:cNvPr>
        <cdr:cNvSpPr/>
      </cdr:nvSpPr>
      <cdr:spPr>
        <a:xfrm xmlns:a="http://schemas.openxmlformats.org/drawingml/2006/main">
          <a:off x="10261235" y="286274"/>
          <a:ext cx="604255" cy="545285"/>
        </a:xfrm>
        <a:prstGeom xmlns:a="http://schemas.openxmlformats.org/drawingml/2006/main" prst="rect">
          <a:avLst/>
        </a:prstGeom>
        <a:solidFill xmlns:a="http://schemas.openxmlformats.org/drawingml/2006/main">
          <a:srgbClr val="0070C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600" b="1" dirty="0"/>
            <a:t>2021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0.64198</cdr:x>
      <cdr:y>0.18525</cdr:y>
    </cdr:from>
    <cdr:to>
      <cdr:x>0.95789</cdr:x>
      <cdr:y>0.32623</cdr:y>
    </cdr:to>
    <cdr:sp macro="" textlink="">
      <cdr:nvSpPr>
        <cdr:cNvPr id="4" name="Прямоугольник 3">
          <a:extLst xmlns:a="http://schemas.openxmlformats.org/drawingml/2006/main">
            <a:ext uri="{FF2B5EF4-FFF2-40B4-BE49-F238E27FC236}">
              <a16:creationId xmlns:a16="http://schemas.microsoft.com/office/drawing/2014/main" id="{0EC53261-45C5-6678-0EDC-0AEA7191166C}"/>
            </a:ext>
          </a:extLst>
        </cdr:cNvPr>
        <cdr:cNvSpPr/>
      </cdr:nvSpPr>
      <cdr:spPr>
        <a:xfrm xmlns:a="http://schemas.openxmlformats.org/drawingml/2006/main">
          <a:off x="7406080" y="924885"/>
          <a:ext cx="3644508" cy="70389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300" b="1" dirty="0">
              <a:solidFill>
                <a:schemeClr val="tx2"/>
              </a:solidFill>
            </a:rPr>
            <a:t>В динамике отмечается увеличение факторов риска, связанных с неправильным  питанием , что обуславливает актуальность проекта!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5F8B024-5D62-4644-A45F-CE22E2B14DF2}" type="datetime1">
              <a:rPr lang="ru-RU" smtClean="0"/>
              <a:pPr rtl="0"/>
              <a:t>10.02.2023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98501B-77B5-4365-9881-C6E19A3C1E4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2D503-C93A-4B9F-B33D-A02F8025E098}" type="datetime1">
              <a:rPr lang="ru-RU" smtClean="0"/>
              <a:pPr/>
              <a:t>10.02.2023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C8BD8E7-1312-41F3-99C4-6DA5AF891969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1300A-5FDA-4181-B1DA-788D6298159C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156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ru-RU" smtClean="0"/>
              <a:pPr rtl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679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accent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1548245"/>
            <a:ext cx="10515600" cy="2240280"/>
          </a:xfrm>
        </p:spPr>
        <p:txBody>
          <a:bodyPr rtlCol="0"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300218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rtlCol="0"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6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с рисункам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4106008"/>
            <a:ext cx="12192000" cy="275199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rtlCol="0"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9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0"/>
          </p:nvPr>
        </p:nvSpPr>
        <p:spPr>
          <a:xfrm>
            <a:off x="1" y="1028700"/>
            <a:ext cx="4023360" cy="3033068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1"/>
          </p:nvPr>
        </p:nvSpPr>
        <p:spPr>
          <a:xfrm>
            <a:off x="4084320" y="1028700"/>
            <a:ext cx="4023360" cy="3033068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4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2"/>
          </p:nvPr>
        </p:nvSpPr>
        <p:spPr>
          <a:xfrm>
            <a:off x="8168640" y="1028700"/>
            <a:ext cx="4023360" cy="3033068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292" y="0"/>
            <a:ext cx="9144000" cy="114300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292" y="1257300"/>
            <a:ext cx="9144000" cy="4457700"/>
          </a:xfrm>
        </p:spPr>
        <p:txBody>
          <a:bodyPr rtlCol="0"/>
          <a:lstStyle>
            <a:lvl1pPr>
              <a:defRPr/>
            </a:lvl1pPr>
            <a:lvl5pPr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483427"/>
            <a:ext cx="10515600" cy="2743200"/>
          </a:xfrm>
        </p:spPr>
        <p:txBody>
          <a:bodyPr rtlCol="0"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10"/>
          </p:nvPr>
        </p:nvSpPr>
        <p:spPr>
          <a:xfrm>
            <a:off x="835025" y="5257800"/>
            <a:ext cx="1051560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rtlCol="0" anchor="b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300218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12" Type="http://schemas.openxmlformats.org/officeDocument/2006/relationships/image" Target="../media/image55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7.png"/><Relationship Id="rId7" Type="http://schemas.openxmlformats.org/officeDocument/2006/relationships/image" Target="../media/image61.jpeg"/><Relationship Id="rId12" Type="http://schemas.openxmlformats.org/officeDocument/2006/relationships/image" Target="../media/image6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jpe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Relationship Id="rId9" Type="http://schemas.openxmlformats.org/officeDocument/2006/relationships/image" Target="../media/image7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78.jpeg"/><Relationship Id="rId7" Type="http://schemas.openxmlformats.org/officeDocument/2006/relationships/image" Target="../media/image82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1.jpeg"/><Relationship Id="rId11" Type="http://schemas.openxmlformats.org/officeDocument/2006/relationships/image" Target="../media/image86.jpeg"/><Relationship Id="rId5" Type="http://schemas.openxmlformats.org/officeDocument/2006/relationships/image" Target="../media/image80.jpeg"/><Relationship Id="rId10" Type="http://schemas.openxmlformats.org/officeDocument/2006/relationships/image" Target="../media/image85.jpeg"/><Relationship Id="rId4" Type="http://schemas.openxmlformats.org/officeDocument/2006/relationships/image" Target="../media/image79.jpeg"/><Relationship Id="rId9" Type="http://schemas.openxmlformats.org/officeDocument/2006/relationships/image" Target="../media/image8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7" Type="http://schemas.openxmlformats.org/officeDocument/2006/relationships/image" Target="../media/image92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7" Type="http://schemas.openxmlformats.org/officeDocument/2006/relationships/image" Target="../media/image98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jpeg"/><Relationship Id="rId3" Type="http://schemas.openxmlformats.org/officeDocument/2006/relationships/image" Target="../media/image100.jpeg"/><Relationship Id="rId7" Type="http://schemas.openxmlformats.org/officeDocument/2006/relationships/image" Target="../media/image104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3.jpeg"/><Relationship Id="rId11" Type="http://schemas.openxmlformats.org/officeDocument/2006/relationships/image" Target="../media/image108.jpeg"/><Relationship Id="rId5" Type="http://schemas.openxmlformats.org/officeDocument/2006/relationships/image" Target="../media/image102.jpeg"/><Relationship Id="rId10" Type="http://schemas.openxmlformats.org/officeDocument/2006/relationships/image" Target="../media/image107.jpeg"/><Relationship Id="rId4" Type="http://schemas.openxmlformats.org/officeDocument/2006/relationships/image" Target="../media/image101.jpeg"/><Relationship Id="rId9" Type="http://schemas.openxmlformats.org/officeDocument/2006/relationships/image" Target="../media/image10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jpeg"/><Relationship Id="rId3" Type="http://schemas.openxmlformats.org/officeDocument/2006/relationships/image" Target="../media/image110.jpeg"/><Relationship Id="rId7" Type="http://schemas.openxmlformats.org/officeDocument/2006/relationships/image" Target="../media/image114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3.jpeg"/><Relationship Id="rId5" Type="http://schemas.openxmlformats.org/officeDocument/2006/relationships/image" Target="../media/image112.jpeg"/><Relationship Id="rId4" Type="http://schemas.openxmlformats.org/officeDocument/2006/relationships/image" Target="../media/image111.jpeg"/><Relationship Id="rId9" Type="http://schemas.openxmlformats.org/officeDocument/2006/relationships/image" Target="../media/image11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jpeg"/><Relationship Id="rId3" Type="http://schemas.openxmlformats.org/officeDocument/2006/relationships/image" Target="../media/image117.jpeg"/><Relationship Id="rId7" Type="http://schemas.openxmlformats.org/officeDocument/2006/relationships/image" Target="../media/image1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0.jpeg"/><Relationship Id="rId5" Type="http://schemas.openxmlformats.org/officeDocument/2006/relationships/image" Target="../media/image119.jpeg"/><Relationship Id="rId10" Type="http://schemas.openxmlformats.org/officeDocument/2006/relationships/image" Target="../media/image124.jpeg"/><Relationship Id="rId4" Type="http://schemas.openxmlformats.org/officeDocument/2006/relationships/image" Target="../media/image118.jpeg"/><Relationship Id="rId9" Type="http://schemas.openxmlformats.org/officeDocument/2006/relationships/image" Target="../media/image1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2.jpeg"/><Relationship Id="rId5" Type="http://schemas.openxmlformats.org/officeDocument/2006/relationships/image" Target="../media/image131.png"/><Relationship Id="rId4" Type="http://schemas.openxmlformats.org/officeDocument/2006/relationships/image" Target="../media/image1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8.jpeg"/><Relationship Id="rId4" Type="http://schemas.openxmlformats.org/officeDocument/2006/relationships/image" Target="../media/image13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8EEB72-E0BC-4586-8DB5-15100DDA7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116" y="220063"/>
            <a:ext cx="11160046" cy="54221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br>
              <a:rPr lang="ru-RU" dirty="0">
                <a:latin typeface="Palatino Linotype" panose="02040502050505030304" pitchFamily="18" charset="0"/>
              </a:rPr>
            </a:b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женщины за здоровое общество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9ADFD19-76B0-4577-B00B-22BF63A5C0FF}"/>
              </a:ext>
            </a:extLst>
          </p:cNvPr>
          <p:cNvSpPr/>
          <p:nvPr/>
        </p:nvSpPr>
        <p:spPr>
          <a:xfrm>
            <a:off x="330739" y="836612"/>
            <a:ext cx="11340801" cy="131136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80975" algn="just"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Здоровое питание – важный фактор сохранения здоровья женщины - матери и всей семьи</a:t>
            </a:r>
          </a:p>
        </p:txBody>
      </p:sp>
      <p:sp>
        <p:nvSpPr>
          <p:cNvPr id="12" name="Номер слайда 7">
            <a:extLst>
              <a:ext uri="{FF2B5EF4-FFF2-40B4-BE49-F238E27FC236}">
                <a16:creationId xmlns:a16="http://schemas.microsoft.com/office/drawing/2014/main" id="{B18F4C9B-77B4-9869-4E72-8059A38F3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0218" y="6601556"/>
            <a:ext cx="773502" cy="228600"/>
          </a:xfrm>
        </p:spPr>
        <p:txBody>
          <a:bodyPr/>
          <a:lstStyle/>
          <a:p>
            <a:pPr rtl="0"/>
            <a:fld id="{E31375A4-56A4-47D6-9801-1991572033F7}" type="slidenum">
              <a:rPr lang="ru-RU" noProof="0" smtClean="0"/>
              <a:pPr rtl="0"/>
              <a:t>1</a:t>
            </a:fld>
            <a:endParaRPr lang="ru-RU" noProof="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C33A463-97B2-4060-077E-D429714121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2640" y="2230045"/>
            <a:ext cx="7461470" cy="42894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07277-7B29-4A0B-8666-452BECD11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061" y="201335"/>
            <a:ext cx="10427516" cy="803641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ru-RU" sz="3200" b="1" dirty="0">
                <a:latin typeface="+mn-lt"/>
              </a:rPr>
            </a:br>
            <a:br>
              <a:rPr lang="ru-RU" sz="3200" b="1" dirty="0">
                <a:latin typeface="+mn-lt"/>
              </a:rPr>
            </a:br>
            <a:br>
              <a:rPr lang="ru-RU" sz="3200" b="1" dirty="0">
                <a:latin typeface="+mn-lt"/>
              </a:rPr>
            </a:b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ПРОВЕДЕНИЕ МЕДИЦИНСКИХ Профилактических МЕРОПРИЯТИЙ женщинам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21ADB9-5A6E-4A8B-8DE7-060D68D40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80" y="1328468"/>
            <a:ext cx="9011520" cy="5132717"/>
          </a:xfrm>
        </p:spPr>
        <p:txBody>
          <a:bodyPr>
            <a:normAutofit fontScale="85000" lnSpcReduction="20000"/>
          </a:bodyPr>
          <a:lstStyle/>
          <a:p>
            <a:pPr marL="514350" indent="-514350" algn="just"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sz="2600" dirty="0">
                <a:solidFill>
                  <a:schemeClr val="tx2"/>
                </a:solidFill>
                <a:latin typeface="Palatino Linotype" panose="02040502050505030304" pitchFamily="18" charset="0"/>
              </a:rPr>
              <a:t>Участие в проведении профилактических и диспансерных осмотров</a:t>
            </a:r>
            <a:r>
              <a:rPr lang="en-US" sz="2600" dirty="0">
                <a:solidFill>
                  <a:schemeClr val="tx2"/>
                </a:solidFill>
                <a:latin typeface="Palatino Linotype" panose="02040502050505030304" pitchFamily="18" charset="0"/>
              </a:rPr>
              <a:t>;</a:t>
            </a:r>
            <a:endParaRPr lang="ru-RU" sz="2600" dirty="0">
              <a:solidFill>
                <a:schemeClr val="tx2"/>
              </a:solidFill>
              <a:latin typeface="Palatino Linotype" panose="02040502050505030304" pitchFamily="18" charset="0"/>
            </a:endParaRPr>
          </a:p>
          <a:p>
            <a:pPr marL="514350" indent="-514350" algn="just"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sz="2600" dirty="0">
                <a:solidFill>
                  <a:schemeClr val="tx2"/>
                </a:solidFill>
                <a:latin typeface="Palatino Linotype" panose="02040502050505030304" pitchFamily="18" charset="0"/>
              </a:rPr>
              <a:t>Организация диспансерных осмотров женщин из многодетных семей в выходные дни</a:t>
            </a:r>
          </a:p>
          <a:p>
            <a:pPr marL="514350" indent="-514350" algn="just"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sz="2600" dirty="0">
                <a:solidFill>
                  <a:schemeClr val="tx2"/>
                </a:solidFill>
                <a:latin typeface="Palatino Linotype" panose="02040502050505030304" pitchFamily="18" charset="0"/>
              </a:rPr>
              <a:t>Консультирование по вопросам здоровья, наблюдение женщин с факторами риска по 2-й группе учета</a:t>
            </a:r>
            <a:r>
              <a:rPr lang="en-US" sz="2600" dirty="0">
                <a:solidFill>
                  <a:schemeClr val="tx2"/>
                </a:solidFill>
                <a:latin typeface="Palatino Linotype" panose="02040502050505030304" pitchFamily="18" charset="0"/>
              </a:rPr>
              <a:t>;</a:t>
            </a:r>
            <a:endParaRPr lang="ru-RU" sz="2600" dirty="0">
              <a:solidFill>
                <a:schemeClr val="tx2"/>
              </a:solidFill>
              <a:latin typeface="Palatino Linotype" panose="02040502050505030304" pitchFamily="18" charset="0"/>
            </a:endParaRPr>
          </a:p>
          <a:p>
            <a:pPr marL="514350" indent="-514350" algn="just"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sz="2600" dirty="0">
                <a:solidFill>
                  <a:schemeClr val="tx2"/>
                </a:solidFill>
                <a:latin typeface="Palatino Linotype" panose="02040502050505030304" pitchFamily="18" charset="0"/>
              </a:rPr>
              <a:t>Ранняя постановка на учет беременных женщин;</a:t>
            </a:r>
          </a:p>
          <a:p>
            <a:pPr marL="514350" indent="-514350" algn="just"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sz="2600" dirty="0">
                <a:solidFill>
                  <a:schemeClr val="tx2"/>
                </a:solidFill>
                <a:latin typeface="Palatino Linotype" panose="02040502050505030304" pitchFamily="18" charset="0"/>
              </a:rPr>
              <a:t>Организация диспансерного наблюдения женщин с выявленными заболеваниями</a:t>
            </a:r>
            <a:r>
              <a:rPr lang="en-US" sz="2600" dirty="0">
                <a:solidFill>
                  <a:schemeClr val="tx2"/>
                </a:solidFill>
                <a:latin typeface="Palatino Linotype" panose="02040502050505030304" pitchFamily="18" charset="0"/>
              </a:rPr>
              <a:t>;</a:t>
            </a:r>
            <a:r>
              <a:rPr lang="ru-RU" sz="2600" dirty="0">
                <a:solidFill>
                  <a:schemeClr val="tx2"/>
                </a:solidFill>
                <a:latin typeface="Palatino Linotype" panose="02040502050505030304" pitchFamily="18" charset="0"/>
              </a:rPr>
              <a:t> </a:t>
            </a:r>
          </a:p>
          <a:p>
            <a:pPr marL="514350" indent="-514350" algn="just"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sz="2600" dirty="0">
                <a:solidFill>
                  <a:schemeClr val="tx2"/>
                </a:solidFill>
                <a:latin typeface="Palatino Linotype" panose="02040502050505030304" pitchFamily="18" charset="0"/>
              </a:rPr>
              <a:t>Иммунизация населения, в том числе женского, от основных социально-значимых инфекционных заболеваний (гриппа, </a:t>
            </a:r>
            <a:r>
              <a:rPr lang="ru-RU" sz="2600" dirty="0" err="1">
                <a:solidFill>
                  <a:schemeClr val="tx2"/>
                </a:solidFill>
                <a:latin typeface="Palatino Linotype" panose="02040502050505030304" pitchFamily="18" charset="0"/>
              </a:rPr>
              <a:t>коронавирусной</a:t>
            </a:r>
            <a:r>
              <a:rPr lang="ru-RU" sz="2600" dirty="0">
                <a:solidFill>
                  <a:schemeClr val="tx2"/>
                </a:solidFill>
                <a:latin typeface="Palatino Linotype" panose="02040502050505030304" pitchFamily="18" charset="0"/>
              </a:rPr>
              <a:t> инфекции и пр.)</a:t>
            </a:r>
            <a:r>
              <a:rPr lang="en-US" sz="2600" dirty="0">
                <a:solidFill>
                  <a:schemeClr val="tx2"/>
                </a:solidFill>
                <a:latin typeface="Palatino Linotype" panose="02040502050505030304" pitchFamily="18" charset="0"/>
              </a:rPr>
              <a:t>;</a:t>
            </a:r>
            <a:endParaRPr lang="ru-RU" sz="2600" dirty="0">
              <a:solidFill>
                <a:schemeClr val="tx2"/>
              </a:solidFill>
              <a:latin typeface="Palatino Linotype" panose="02040502050505030304" pitchFamily="18" charset="0"/>
            </a:endParaRPr>
          </a:p>
          <a:p>
            <a:pPr marL="514350" indent="-514350" algn="just"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sz="2600" dirty="0">
                <a:solidFill>
                  <a:schemeClr val="tx2"/>
                </a:solidFill>
                <a:latin typeface="Palatino Linotype" panose="02040502050505030304" pitchFamily="18" charset="0"/>
              </a:rPr>
              <a:t>Проведение профилактических обследований для выявления ВИЧ/СПИД и инфекций, передаваемых половым путем</a:t>
            </a:r>
            <a:r>
              <a:rPr lang="en-US" sz="2600" dirty="0">
                <a:solidFill>
                  <a:schemeClr val="tx2"/>
                </a:solidFill>
                <a:latin typeface="Palatino Linotype" panose="02040502050505030304" pitchFamily="18" charset="0"/>
              </a:rPr>
              <a:t>;</a:t>
            </a:r>
            <a:endParaRPr lang="ru-RU" sz="2600" dirty="0">
              <a:solidFill>
                <a:schemeClr val="tx2"/>
              </a:solidFill>
              <a:latin typeface="Palatino Linotype" panose="02040502050505030304" pitchFamily="18" charset="0"/>
            </a:endParaRPr>
          </a:p>
          <a:p>
            <a:pPr marL="514350" indent="-514350" algn="just"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sz="2600" dirty="0">
                <a:solidFill>
                  <a:schemeClr val="tx2"/>
                </a:solidFill>
                <a:latin typeface="Palatino Linotype" panose="02040502050505030304" pitchFamily="18" charset="0"/>
              </a:rPr>
              <a:t>Организация и проведение реабилитационных мероприятий пациентам с хроническими заболеваниями, в том числе санаторно-курортного лечения.</a:t>
            </a:r>
            <a:endParaRPr lang="ru-RU" sz="2200" dirty="0">
              <a:solidFill>
                <a:schemeClr val="tx2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Номер слайда 7">
            <a:extLst>
              <a:ext uri="{FF2B5EF4-FFF2-40B4-BE49-F238E27FC236}">
                <a16:creationId xmlns:a16="http://schemas.microsoft.com/office/drawing/2014/main" id="{7F0879E7-3E08-E6DA-0785-4775F95C8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0218" y="6601556"/>
            <a:ext cx="773502" cy="228600"/>
          </a:xfrm>
        </p:spPr>
        <p:txBody>
          <a:bodyPr/>
          <a:lstStyle/>
          <a:p>
            <a:pPr rtl="0"/>
            <a:fld id="{E31375A4-56A4-47D6-9801-1991572033F7}" type="slidenum">
              <a:rPr lang="ru-RU" noProof="0" smtClean="0"/>
              <a:pPr rtl="0"/>
              <a:t>10</a:t>
            </a:fld>
            <a:endParaRPr lang="ru-RU" noProof="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EC6724C-7799-31CB-4B02-DD97FE03CD9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4381" y="603155"/>
            <a:ext cx="2534778" cy="175749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8E2504F-2A5D-D168-B019-26140D5B2E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4380" y="4281092"/>
            <a:ext cx="2534776" cy="182226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B539E9E-5B35-CF5B-50B9-EB3FC0E629E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4973" y="2372981"/>
            <a:ext cx="2524183" cy="19081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90921E-DBF7-4982-A768-2D26591DE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949" y="60205"/>
            <a:ext cx="7352504" cy="9107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психологическая помощь женщинам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58B666-1C73-4F77-8F82-B6947DC4B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044" y="970945"/>
            <a:ext cx="8858314" cy="5404688"/>
          </a:xfrm>
        </p:spPr>
        <p:txBody>
          <a:bodyPr>
            <a:normAutofit fontScale="25000" lnSpcReduction="20000"/>
          </a:bodyPr>
          <a:lstStyle/>
          <a:p>
            <a:pPr marL="45720" indent="0" algn="ctr">
              <a:buNone/>
            </a:pP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«Управление стрессом для повышения собственной эффективности»</a:t>
            </a:r>
            <a:endParaRPr lang="ru-RU" sz="9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5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 программы</a:t>
            </a:r>
            <a:r>
              <a:rPr lang="ru-RU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 п</a:t>
            </a:r>
            <a:r>
              <a:rPr lang="ru-RU" sz="5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овышение уровня </a:t>
            </a:r>
          </a:p>
          <a:p>
            <a:pPr algn="just">
              <a:spcBef>
                <a:spcPts val="600"/>
              </a:spcBef>
            </a:pPr>
            <a:r>
              <a:rPr lang="ru-RU" sz="5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Планируемый результат</a:t>
            </a:r>
            <a:r>
              <a:rPr lang="ru-RU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5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снижение уровня выгорания участников и повышение уровня вовлеченности в работу, повышение работоспособности в целом.</a:t>
            </a:r>
            <a:endParaRPr lang="ru-RU" sz="5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ru-RU" sz="5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Механика</a:t>
            </a:r>
            <a:r>
              <a:rPr lang="ru-RU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Программа состоит из 9 очных (онлайн) занятий по 30 минут и общения с участниками в чате между встречами для закрепления знаний и формирования навыков управления собственным состоянием. Полученные знания и навыки помогут участникам самостоятельно корректировать уровень собственного здоровья и благополучия. Отследить динамику позволит короткое анонимное анкетирование в начале и в конце курса. </a:t>
            </a:r>
          </a:p>
          <a:p>
            <a:pPr algn="just">
              <a:spcBef>
                <a:spcPts val="600"/>
              </a:spcBef>
            </a:pPr>
            <a:r>
              <a:rPr lang="ru-RU" sz="5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Темы занятий</a:t>
            </a:r>
            <a:r>
              <a:rPr lang="ru-RU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45720" indent="0" algn="just">
              <a:spcBef>
                <a:spcPts val="0"/>
              </a:spcBef>
              <a:buNone/>
            </a:pP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Что такое стресс? Как он влияет на эффективность человека? Какие способы управления своим состоянием существуют? Дневник стресса. Анкетирование 1.</a:t>
            </a:r>
          </a:p>
          <a:p>
            <a:pPr marL="45720" indent="0" algn="just">
              <a:spcBef>
                <a:spcPts val="0"/>
              </a:spcBef>
              <a:buNone/>
            </a:pP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Анализ Дневника стресса. Виды стрессов и стрессоров. Стратегии работы с разными видами стрессоров. Работа со стрессом в ситуации, на которую вы можете повлиять. Работа со стрессом в ситуации, на которую вы повлиять не можете.</a:t>
            </a:r>
          </a:p>
          <a:p>
            <a:pPr marL="45720" indent="0" algn="just">
              <a:spcBef>
                <a:spcPts val="0"/>
              </a:spcBef>
              <a:buNone/>
            </a:pP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Коррекция состояния с помощью питания. Пища и энергия. Состояние инсулинорезистентности.</a:t>
            </a:r>
          </a:p>
          <a:p>
            <a:pPr marL="45720" indent="0" algn="just">
              <a:spcBef>
                <a:spcPts val="0"/>
              </a:spcBef>
              <a:buNone/>
            </a:pPr>
            <a:r>
              <a:rPr lang="ru-RU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Коррекция состояния с помощью физической нагрузки. Виды физической активности. Спорт и энергия.</a:t>
            </a:r>
          </a:p>
          <a:p>
            <a:pPr marL="45720" indent="0" algn="just">
              <a:spcBef>
                <a:spcPts val="0"/>
              </a:spcBef>
              <a:buNone/>
            </a:pPr>
            <a:r>
              <a:rPr lang="ru-RU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Физиология дыхания. Правильное положение тала в пространстве. МФР.</a:t>
            </a:r>
          </a:p>
          <a:p>
            <a:pPr marL="45720" indent="0" algn="just">
              <a:spcBef>
                <a:spcPts val="0"/>
              </a:spcBef>
              <a:buNone/>
            </a:pPr>
            <a:r>
              <a:rPr lang="ru-RU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Коррекция состояния с помощью техник релаксации: Дыхание. Медитация.  </a:t>
            </a:r>
          </a:p>
          <a:p>
            <a:pPr marL="45720" indent="0" algn="just">
              <a:spcBef>
                <a:spcPts val="0"/>
              </a:spcBef>
              <a:buNone/>
            </a:pPr>
            <a:r>
              <a:rPr lang="ru-RU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7. Коррекция состояния с помощью техник релаксации: Ароматерапия, </a:t>
            </a:r>
            <a:r>
              <a:rPr lang="ru-RU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Лесотерапия</a:t>
            </a:r>
            <a:r>
              <a:rPr lang="ru-RU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сканирование тела.</a:t>
            </a:r>
          </a:p>
          <a:p>
            <a:pPr marL="45720" indent="0" algn="just">
              <a:spcBef>
                <a:spcPts val="0"/>
              </a:spcBef>
              <a:buNone/>
            </a:pPr>
            <a:r>
              <a:rPr lang="ru-RU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8. Синдром эмоционального выгорания.</a:t>
            </a:r>
          </a:p>
          <a:p>
            <a:pPr marL="45720" indent="0" algn="just">
              <a:spcBef>
                <a:spcPts val="0"/>
              </a:spcBef>
              <a:buNone/>
            </a:pPr>
            <a:r>
              <a:rPr lang="ru-RU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9. Подведение итогов работы, план самопомощи. Анкетирование 2. </a:t>
            </a:r>
          </a:p>
          <a:p>
            <a:pPr marL="45720" indent="0" algn="just">
              <a:spcBef>
                <a:spcPts val="0"/>
              </a:spcBef>
              <a:buNone/>
            </a:pPr>
            <a:endParaRPr lang="ru-RU" sz="5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" indent="0" algn="just">
              <a:spcBef>
                <a:spcPts val="0"/>
              </a:spcBef>
              <a:buNone/>
            </a:pPr>
            <a:r>
              <a:rPr lang="ru-RU" sz="5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Проведено 7 циклов с женщинами бюджетных организаций, приняли участие -137 чел. </a:t>
            </a:r>
            <a:endParaRPr lang="ru-RU" sz="5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5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5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работы с коллективами ЛО:</a:t>
            </a:r>
          </a:p>
          <a:p>
            <a:pPr algn="just">
              <a:spcBef>
                <a:spcPts val="0"/>
              </a:spcBef>
            </a:pPr>
            <a:endParaRPr lang="ru-RU" sz="5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33% сотрудников применяют более 5 техник управления стрессом, освоенных на занятиях</a:t>
            </a:r>
          </a:p>
          <a:p>
            <a:pPr algn="just">
              <a:spcBef>
                <a:spcPts val="0"/>
              </a:spcBef>
            </a:pPr>
            <a:r>
              <a:rPr lang="ru-RU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17% сотрудников применяют 3-4 техники</a:t>
            </a:r>
          </a:p>
          <a:p>
            <a:pPr algn="just">
              <a:spcBef>
                <a:spcPts val="0"/>
              </a:spcBef>
            </a:pPr>
            <a:r>
              <a:rPr lang="ru-RU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50% сотрудников применяют 1-2 техники</a:t>
            </a:r>
          </a:p>
          <a:p>
            <a:pPr algn="just">
              <a:spcBef>
                <a:spcPts val="0"/>
              </a:spcBef>
            </a:pPr>
            <a:r>
              <a:rPr lang="ru-RU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отзывам участников, такие техники управления собственным состоянием позволяют контролировать уровень работоспособности и избегать конфликтов на рабочем месте.</a:t>
            </a:r>
          </a:p>
          <a:p>
            <a:pPr indent="0" algn="just">
              <a:buNone/>
            </a:pPr>
            <a:r>
              <a:rPr lang="ru-RU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5B01E5B-D44A-47FE-8658-029FFE2D1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 rtl="0"/>
              <a:t>11</a:t>
            </a:fld>
            <a:endParaRPr lang="ru-RU" noProof="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4849C2B-F699-40C0-81D9-CE6FFAC831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205"/>
            <a:ext cx="1119646" cy="103042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A2C33AA-C49A-12F2-4650-A5DD5CD1CE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51137" y="203001"/>
            <a:ext cx="2676057" cy="185004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E7BB539-4155-163E-5A34-D10617266AB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5369" y="2098430"/>
            <a:ext cx="2671827" cy="199367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E4D21A3-C6A2-99B4-1619-0653109027E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1136" y="4124119"/>
            <a:ext cx="2676059" cy="200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13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316F23-B712-49B3-B5BD-CA58DB1EF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92" y="250166"/>
            <a:ext cx="11491416" cy="6814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3200" b="1" dirty="0">
                <a:latin typeface="Palatino Linotype" panose="02040502050505030304" pitchFamily="18" charset="0"/>
              </a:rPr>
              <a:t>Мероприятия, проведенные в 2022 </a:t>
            </a:r>
            <a:r>
              <a:rPr lang="ru-RU" sz="3200" b="1" dirty="0" err="1">
                <a:latin typeface="Palatino Linotype" panose="02040502050505030304" pitchFamily="18" charset="0"/>
              </a:rPr>
              <a:t>ГОду</a:t>
            </a:r>
            <a:endParaRPr lang="ru-RU" sz="3200" b="1" dirty="0">
              <a:latin typeface="Palatino Linotype" panose="0204050205050503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83CFFA-0E83-4AD9-B717-B0B363629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291" y="1061048"/>
            <a:ext cx="11377517" cy="5540507"/>
          </a:xfrm>
        </p:spPr>
        <p:txBody>
          <a:bodyPr>
            <a:normAutofit fontScale="70000" lnSpcReduction="20000"/>
          </a:bodyPr>
          <a:lstStyle/>
          <a:p>
            <a:pPr marL="342900" indent="-342900" algn="just">
              <a:lnSpc>
                <a:spcPct val="107000"/>
              </a:lnSpc>
              <a:spcBef>
                <a:spcPts val="0"/>
              </a:spcBef>
            </a:pPr>
            <a:r>
              <a:rPr lang="ru-RU" sz="2200" b="1" dirty="0">
                <a:solidFill>
                  <a:schemeClr val="tx2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Обучено в школах здоровья для женщин: </a:t>
            </a:r>
            <a:r>
              <a:rPr lang="ru-RU" sz="2200" dirty="0">
                <a:solidFill>
                  <a:schemeClr val="tx2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школы основ ЗОЖ – обучено 35418ч.; </a:t>
            </a:r>
            <a:r>
              <a:rPr lang="ru-RU" sz="2200" dirty="0">
                <a:solidFill>
                  <a:schemeClr val="tx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профильные </a:t>
            </a:r>
            <a:r>
              <a:rPr lang="ru-RU" sz="2200" dirty="0">
                <a:solidFill>
                  <a:schemeClr val="tx2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школы здорового питания – 2318 ч.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</a:pPr>
            <a:r>
              <a:rPr lang="ru-RU" sz="2200" b="1" dirty="0">
                <a:solidFill>
                  <a:schemeClr val="tx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Проведено 26 просветительных выездных мероприятий </a:t>
            </a:r>
            <a:r>
              <a:rPr lang="ru-RU" sz="2200" dirty="0">
                <a:solidFill>
                  <a:schemeClr val="tx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женщин по популяризации ЗОЖ и здорового питания.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</a:pPr>
            <a:r>
              <a:rPr lang="ru-RU" sz="2200" b="1" dirty="0">
                <a:solidFill>
                  <a:schemeClr val="tx2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Проведено 36 прямых эфира </a:t>
            </a:r>
            <a:r>
              <a:rPr lang="ru-RU" sz="2200" dirty="0">
                <a:solidFill>
                  <a:schemeClr val="tx2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телеграмм канале </a:t>
            </a:r>
            <a:r>
              <a:rPr lang="en-US" sz="2200" dirty="0" err="1">
                <a:solidFill>
                  <a:schemeClr val="tx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ZozhVlo</a:t>
            </a:r>
            <a:r>
              <a:rPr lang="en-US" sz="2200" dirty="0">
                <a:solidFill>
                  <a:schemeClr val="tx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tx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вопросам питания и физической активности.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</a:pPr>
            <a:r>
              <a:rPr lang="ru-RU" sz="2200" b="1" dirty="0">
                <a:solidFill>
                  <a:schemeClr val="tx2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Издано</a:t>
            </a:r>
            <a:r>
              <a:rPr lang="ru-RU" sz="2200" b="1" dirty="0">
                <a:solidFill>
                  <a:schemeClr val="tx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 видов печатных материалов </a:t>
            </a:r>
            <a:r>
              <a:rPr lang="ru-RU" sz="2200" dirty="0">
                <a:solidFill>
                  <a:schemeClr val="tx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проблеме питания и здоровья женщин, в т.ч. 5 – методических рекомендаций.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</a:pPr>
            <a:r>
              <a:rPr lang="ru-RU" sz="2200" dirty="0">
                <a:solidFill>
                  <a:schemeClr val="tx2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Приняли участие в проведении профилактических осмотров в 12 медицинских организациях, с мастер-классами по консультированию пациентов по питанию и ЗОЖ.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</a:pPr>
            <a:r>
              <a:rPr lang="ru-RU" sz="2200" b="1" dirty="0">
                <a:solidFill>
                  <a:schemeClr val="tx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Приняли участие в 8 диспансерных осмотрах женщин из многодетных семей</a:t>
            </a:r>
            <a:r>
              <a:rPr lang="ru-RU" sz="2200" dirty="0">
                <a:solidFill>
                  <a:schemeClr val="tx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субботам в рамках акции «Мамы в фокусе внимания» с октября 2022г.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</a:pPr>
            <a:r>
              <a:rPr lang="ru-RU" sz="2200" b="1" dirty="0">
                <a:solidFill>
                  <a:schemeClr val="tx2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Проведено 6 конкурсов с участием женщин</a:t>
            </a:r>
            <a:r>
              <a:rPr lang="ru-RU" sz="2200" dirty="0">
                <a:solidFill>
                  <a:schemeClr val="tx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ru-RU" sz="2200" dirty="0">
                <a:solidFill>
                  <a:schemeClr val="tx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- два - «Худеем вместе» с 9 марта по 15 июня и с 1 октября по 25 декабря 2022г.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ru-RU" sz="2200" dirty="0">
                <a:solidFill>
                  <a:schemeClr val="tx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- спортивный конкурс «Мама, папа, я – спортивная семья» 19 августа.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ru-RU" sz="2200" dirty="0">
                <a:solidFill>
                  <a:schemeClr val="tx2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- конкурс на лучший видеоролик по популяризации ЗОЖ в семье «Я – мама» октябрь 2022г.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ru-RU" sz="2200" dirty="0">
                <a:solidFill>
                  <a:schemeClr val="tx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- на лучшую муниципальную программу здорового образа жизни».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ru-RU" sz="2200" dirty="0">
                <a:solidFill>
                  <a:schemeClr val="tx2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- на лучшую корпоративную программу «Здоровая рабочая среда».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</a:pPr>
            <a:r>
              <a:rPr lang="ru-RU" sz="2200" b="1" dirty="0">
                <a:solidFill>
                  <a:schemeClr val="tx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Приняли участие в областных мероприятиях</a:t>
            </a:r>
            <a:r>
              <a:rPr lang="ru-RU" sz="2200" dirty="0">
                <a:solidFill>
                  <a:schemeClr val="tx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направленных на популяризацию женского здоровья и семьи: «День семьи», «День приемной семьи», «День матери», форум «Команда 47»,</a:t>
            </a:r>
            <a:endParaRPr lang="ru-RU" sz="2200" dirty="0">
              <a:solidFill>
                <a:schemeClr val="tx2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0"/>
              </a:spcBef>
            </a:pPr>
            <a:r>
              <a:rPr lang="ru-RU" sz="2200" dirty="0">
                <a:solidFill>
                  <a:schemeClr val="tx2"/>
                </a:solidFill>
                <a:latin typeface="Palatino Linotype" panose="02040502050505030304" pitchFamily="18" charset="0"/>
              </a:rPr>
              <a:t>«Круг добра», «Ярмарка спорта» и других.</a:t>
            </a:r>
          </a:p>
          <a:p>
            <a:pPr marL="342900" indent="-342900" algn="just">
              <a:spcBef>
                <a:spcPts val="0"/>
              </a:spcBef>
            </a:pPr>
            <a:endParaRPr lang="en-US" sz="2200" dirty="0">
              <a:solidFill>
                <a:schemeClr val="tx2"/>
              </a:solidFill>
              <a:latin typeface="Palatino Linotype" panose="0204050205050503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200" b="1" dirty="0">
                <a:solidFill>
                  <a:schemeClr val="tx2"/>
                </a:solidFill>
                <a:latin typeface="Palatino Linotype" panose="02040502050505030304" pitchFamily="18" charset="0"/>
              </a:rPr>
              <a:t>Приняли участие в форумах: </a:t>
            </a:r>
            <a:endParaRPr lang="en-US" sz="2200" b="1" dirty="0">
              <a:solidFill>
                <a:schemeClr val="tx2"/>
              </a:solidFill>
              <a:latin typeface="Palatino Linotype" panose="02040502050505030304" pitchFamily="18" charset="0"/>
            </a:endParaRPr>
          </a:p>
          <a:p>
            <a:pPr marL="45720" indent="0" algn="just">
              <a:spcBef>
                <a:spcPts val="0"/>
              </a:spcBef>
              <a:buNone/>
            </a:pPr>
            <a:r>
              <a:rPr lang="en-US" sz="2200" b="1" dirty="0">
                <a:solidFill>
                  <a:schemeClr val="tx2"/>
                </a:solidFill>
                <a:latin typeface="Palatino Linotype" panose="02040502050505030304" pitchFamily="18" charset="0"/>
              </a:rPr>
              <a:t>     -</a:t>
            </a:r>
            <a:r>
              <a:rPr lang="ru-RU" sz="2200" b="1" dirty="0">
                <a:solidFill>
                  <a:schemeClr val="tx2"/>
                </a:solidFill>
                <a:latin typeface="Palatino Linotype" panose="02040502050505030304" pitchFamily="18" charset="0"/>
              </a:rPr>
              <a:t> </a:t>
            </a:r>
            <a:r>
              <a:rPr lang="ru-RU" sz="2200" dirty="0">
                <a:solidFill>
                  <a:schemeClr val="tx2"/>
                </a:solidFill>
                <a:latin typeface="Palatino Linotype" panose="02040502050505030304" pitchFamily="18" charset="0"/>
              </a:rPr>
              <a:t>Здоровье нации – основа процветания России», представлен проект «Сохранение здоровья женщин в Ленинградской области», заняли 1 место в конкурсе на лучшую региональную программу» 13.05.2022.</a:t>
            </a:r>
          </a:p>
          <a:p>
            <a:pPr marL="45720" indent="0" algn="just">
              <a:spcBef>
                <a:spcPts val="0"/>
              </a:spcBef>
              <a:buNone/>
            </a:pPr>
            <a:r>
              <a:rPr lang="en-US" sz="2200" dirty="0">
                <a:solidFill>
                  <a:schemeClr val="tx2"/>
                </a:solidFill>
                <a:latin typeface="Palatino Linotype" panose="02040502050505030304" pitchFamily="18" charset="0"/>
              </a:rPr>
              <a:t>     </a:t>
            </a:r>
            <a:r>
              <a:rPr lang="ru-RU" sz="2200" dirty="0">
                <a:solidFill>
                  <a:schemeClr val="tx2"/>
                </a:solidFill>
                <a:latin typeface="Palatino Linotype" panose="02040502050505030304" pitchFamily="18" charset="0"/>
              </a:rPr>
              <a:t>- Петербургский экономический форум ( по вопросу сохранения здоровья женщин) 16.06.2022</a:t>
            </a:r>
            <a:r>
              <a:rPr lang="en-US" sz="2200" dirty="0">
                <a:solidFill>
                  <a:schemeClr val="tx2"/>
                </a:solidFill>
                <a:latin typeface="Palatino Linotype" panose="02040502050505030304" pitchFamily="18" charset="0"/>
              </a:rPr>
              <a:t>;</a:t>
            </a:r>
            <a:endParaRPr lang="ru-RU" sz="2200" dirty="0">
              <a:solidFill>
                <a:schemeClr val="tx2"/>
              </a:solidFill>
              <a:latin typeface="Palatino Linotype" panose="02040502050505030304" pitchFamily="18" charset="0"/>
            </a:endParaRPr>
          </a:p>
          <a:p>
            <a:pPr marL="45720" indent="0" algn="just">
              <a:spcBef>
                <a:spcPts val="0"/>
              </a:spcBef>
              <a:buNone/>
            </a:pPr>
            <a:r>
              <a:rPr lang="ru-RU" sz="2200" dirty="0">
                <a:solidFill>
                  <a:schemeClr val="tx2"/>
                </a:solidFill>
                <a:latin typeface="Palatino Linotype" panose="02040502050505030304" pitchFamily="18" charset="0"/>
              </a:rPr>
              <a:t>     - Областная конференция – «Женщины за здоровое общество» 07.09. </a:t>
            </a:r>
          </a:p>
          <a:p>
            <a:pPr marL="45720" indent="0" algn="just">
              <a:spcBef>
                <a:spcPts val="0"/>
              </a:spcBef>
              <a:buNone/>
            </a:pPr>
            <a:r>
              <a:rPr lang="ru-RU" sz="2200" dirty="0">
                <a:solidFill>
                  <a:schemeClr val="tx2"/>
                </a:solidFill>
                <a:latin typeface="Palatino Linotype" panose="02040502050505030304" pitchFamily="18" charset="0"/>
              </a:rPr>
              <a:t>     - </a:t>
            </a:r>
            <a:r>
              <a:rPr lang="en-US" sz="2200" dirty="0">
                <a:solidFill>
                  <a:schemeClr val="tx2"/>
                </a:solidFill>
                <a:latin typeface="Palatino Linotype" panose="02040502050505030304" pitchFamily="18" charset="0"/>
              </a:rPr>
              <a:t>X</a:t>
            </a:r>
            <a:r>
              <a:rPr lang="ru-RU" sz="2200" dirty="0">
                <a:solidFill>
                  <a:schemeClr val="tx2"/>
                </a:solidFill>
                <a:latin typeface="Palatino Linotype" panose="02040502050505030304" pitchFamily="18" charset="0"/>
              </a:rPr>
              <a:t> Петербургский форум «Здоровье», конференция «Ленинградское здоровье», доклад «Сохранение здоровья женщин в Ленинградской области» 25.10.2022.</a:t>
            </a:r>
          </a:p>
          <a:p>
            <a:pPr marL="45720" indent="0" algn="just">
              <a:spcBef>
                <a:spcPts val="0"/>
              </a:spcBef>
              <a:buNone/>
            </a:pPr>
            <a:r>
              <a:rPr lang="ru-RU" sz="2200" dirty="0">
                <a:solidFill>
                  <a:schemeClr val="tx2"/>
                </a:solidFill>
                <a:latin typeface="Palatino Linotype" panose="02040502050505030304" pitchFamily="18" charset="0"/>
              </a:rPr>
              <a:t>     - Всероссийская конференция «Профилактика 2022», доклады: «Забота о здоровье женщин в рамках муниципальных программ ЗОЖ», «Здоровая рабочая среда для женщин».</a:t>
            </a:r>
          </a:p>
          <a:p>
            <a:pPr>
              <a:spcBef>
                <a:spcPts val="0"/>
              </a:spcBef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2DDD0E2-80A4-4FC0-AC8F-A3E6A06F3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 rtl="0"/>
              <a:t>12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0406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lenob\Desktop\Форум женщины_ 07.09.22\IMG_54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032" y="2308992"/>
            <a:ext cx="2694914" cy="1968864"/>
          </a:xfrm>
          <a:prstGeom prst="rect">
            <a:avLst/>
          </a:prstGeom>
          <a:noFill/>
        </p:spPr>
      </p:pic>
      <p:pic>
        <p:nvPicPr>
          <p:cNvPr id="1030" name="Picture 6" descr="C:\Users\lenob\Desktop\Форум женщины_ 07.09.22\IMG_548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66558" y="3923428"/>
            <a:ext cx="3969673" cy="2555718"/>
          </a:xfrm>
          <a:prstGeom prst="rect">
            <a:avLst/>
          </a:prstGeom>
          <a:noFill/>
        </p:spPr>
      </p:pic>
      <p:pic>
        <p:nvPicPr>
          <p:cNvPr id="1026" name="Picture 2" descr="C:\Users\lenob\Desktop\Форум женщины_ 07.09.22\d52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36310" y="4455882"/>
            <a:ext cx="2745978" cy="2023264"/>
          </a:xfrm>
          <a:prstGeom prst="rect">
            <a:avLst/>
          </a:prstGeom>
          <a:noFill/>
        </p:spPr>
      </p:pic>
      <p:pic>
        <p:nvPicPr>
          <p:cNvPr id="2" name="Picture 2" descr="C:\Users\lenob\Desktop\Форум женщины_ 07.09.22\IMG_5497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9713" y="207131"/>
            <a:ext cx="2694914" cy="2021185"/>
          </a:xfrm>
          <a:prstGeom prst="rect">
            <a:avLst/>
          </a:prstGeom>
          <a:noFill/>
        </p:spPr>
      </p:pic>
      <p:pic>
        <p:nvPicPr>
          <p:cNvPr id="1027" name="Picture 3" descr="C:\Users\lenob\Desktop\Форум женщины_ 07.09.22\IMG_5492_2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66558" y="1033651"/>
            <a:ext cx="3969673" cy="2728856"/>
          </a:xfrm>
          <a:prstGeom prst="rect">
            <a:avLst/>
          </a:prstGeom>
          <a:noFill/>
        </p:spPr>
      </p:pic>
      <p:pic>
        <p:nvPicPr>
          <p:cNvPr id="1028" name="Picture 4" descr="C:\Users\lenob\Desktop\Форум женщины_ 07.09.22\d1918356_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36310" y="207131"/>
            <a:ext cx="2745978" cy="2035981"/>
          </a:xfrm>
          <a:prstGeom prst="rect">
            <a:avLst/>
          </a:prstGeom>
          <a:noFill/>
        </p:spPr>
      </p:pic>
      <p:pic>
        <p:nvPicPr>
          <p:cNvPr id="1029" name="Picture 5" descr="C:\Users\lenob\Desktop\Форум женщины_ 07.09.22\IMG_5513_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36309" y="2331687"/>
            <a:ext cx="2745978" cy="2059484"/>
          </a:xfrm>
          <a:prstGeom prst="rect">
            <a:avLst/>
          </a:prstGeom>
          <a:noFill/>
        </p:spPr>
      </p:pic>
      <p:pic>
        <p:nvPicPr>
          <p:cNvPr id="3" name="Picture 6" descr="C:\Users\lenob\Desktop\Форум женщины_ 07.09.22\IMG_5510_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4260" y="4358532"/>
            <a:ext cx="2694914" cy="2101860"/>
          </a:xfrm>
          <a:prstGeom prst="rect">
            <a:avLst/>
          </a:prstGeom>
          <a:noFill/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4C7578E-02AA-38B9-03FA-295811489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575" y="0"/>
            <a:ext cx="9782175" cy="10336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dirty="0"/>
              <a:t> </a:t>
            </a:r>
            <a:r>
              <a:rPr lang="ru-RU" sz="3000" b="1" i="1" dirty="0">
                <a:latin typeface="Palatino Linotype" panose="02040502050505030304" pitchFamily="18" charset="0"/>
              </a:rPr>
              <a:t>ФОРУМ  – «ЖЕНЩИНЫ </a:t>
            </a:r>
            <a:br>
              <a:rPr lang="ru-RU" sz="3000" b="1" i="1" dirty="0">
                <a:latin typeface="Palatino Linotype" panose="02040502050505030304" pitchFamily="18" charset="0"/>
              </a:rPr>
            </a:br>
            <a:r>
              <a:rPr lang="ru-RU" sz="3000" b="1" i="1" dirty="0">
                <a:latin typeface="Palatino Linotype" panose="02040502050505030304" pitchFamily="18" charset="0"/>
              </a:rPr>
              <a:t>ЗА ЗДОРОВОЕ ОБЩЕСТВО»</a:t>
            </a:r>
          </a:p>
        </p:txBody>
      </p:sp>
      <p:pic>
        <p:nvPicPr>
          <p:cNvPr id="5" name="Picture 4" descr="C:\Users\lenob\Desktop\Форум женщины_ 07.09.22\IMG_5495.JPG">
            <a:extLst>
              <a:ext uri="{FF2B5EF4-FFF2-40B4-BE49-F238E27FC236}">
                <a16:creationId xmlns:a16="http://schemas.microsoft.com/office/drawing/2014/main" id="{B1284EC6-621C-4917-286A-6ECD8207A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85" y="2308992"/>
            <a:ext cx="2694914" cy="1968864"/>
          </a:xfrm>
          <a:prstGeom prst="rect">
            <a:avLst/>
          </a:prstGeom>
          <a:noFill/>
        </p:spPr>
      </p:pic>
      <p:pic>
        <p:nvPicPr>
          <p:cNvPr id="6" name="Picture 2" descr="C:\Users\lenob\Desktop\Форум женщины_ 07.09.22\IMG_5497_2.jpg">
            <a:extLst>
              <a:ext uri="{FF2B5EF4-FFF2-40B4-BE49-F238E27FC236}">
                <a16:creationId xmlns:a16="http://schemas.microsoft.com/office/drawing/2014/main" id="{CAA017A3-D345-3595-FFB7-3862A5DB5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166" y="207131"/>
            <a:ext cx="2694914" cy="2021185"/>
          </a:xfrm>
          <a:prstGeom prst="rect">
            <a:avLst/>
          </a:prstGeom>
          <a:noFill/>
        </p:spPr>
      </p:pic>
      <p:pic>
        <p:nvPicPr>
          <p:cNvPr id="7" name="Picture 6" descr="C:\Users\lenob\Desktop\Форум женщины_ 07.09.22\IMG_5510_2.jpg">
            <a:extLst>
              <a:ext uri="{FF2B5EF4-FFF2-40B4-BE49-F238E27FC236}">
                <a16:creationId xmlns:a16="http://schemas.microsoft.com/office/drawing/2014/main" id="{96BAF453-3C73-C792-1F42-8EAD58857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713" y="4358532"/>
            <a:ext cx="2694914" cy="210186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40CAF34-4936-F575-207F-F7BE483AC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 rtl="0"/>
              <a:t>14</a:t>
            </a:fld>
            <a:endParaRPr lang="ru-RU" noProof="0" dirty="0"/>
          </a:p>
        </p:txBody>
      </p:sp>
      <p:pic>
        <p:nvPicPr>
          <p:cNvPr id="1027" name="Picture 3" descr="C:\Users\lenob\Desktop\Коллаж_  я мама_ 21.09.22\1д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6847" y="4330317"/>
            <a:ext cx="3628675" cy="2059628"/>
          </a:xfrm>
          <a:prstGeom prst="rect">
            <a:avLst/>
          </a:prstGeom>
          <a:noFill/>
        </p:spPr>
      </p:pic>
      <p:pic>
        <p:nvPicPr>
          <p:cNvPr id="1028" name="Picture 4" descr="C:\Users\lenob\Desktop\Коллаж_  я мама_ 21.09.22\4д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6858" y="273493"/>
            <a:ext cx="2933704" cy="2254190"/>
          </a:xfrm>
          <a:prstGeom prst="rect">
            <a:avLst/>
          </a:prstGeom>
          <a:noFill/>
        </p:spPr>
      </p:pic>
      <p:pic>
        <p:nvPicPr>
          <p:cNvPr id="1029" name="Picture 5" descr="C:\Users\lenob\Desktop\Коллаж_  я мама_ 21.09.22\4ку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2147" y="295176"/>
            <a:ext cx="3338526" cy="1957079"/>
          </a:xfrm>
          <a:prstGeom prst="rect">
            <a:avLst/>
          </a:prstGeom>
          <a:noFill/>
        </p:spPr>
      </p:pic>
      <p:pic>
        <p:nvPicPr>
          <p:cNvPr id="1030" name="Picture 6" descr="C:\Users\lenob\Desktop\Коллаж_  я мама_ 21.09.22\3ку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6872" y="2394192"/>
            <a:ext cx="2835478" cy="1835359"/>
          </a:xfrm>
          <a:prstGeom prst="rect">
            <a:avLst/>
          </a:prstGeom>
          <a:noFill/>
        </p:spPr>
      </p:pic>
      <p:pic>
        <p:nvPicPr>
          <p:cNvPr id="1031" name="Picture 7" descr="C:\Users\lenob\Desktop\Коллаж_  я мама_ 21.09.22\3в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1327" y="273993"/>
            <a:ext cx="3429199" cy="1996589"/>
          </a:xfrm>
          <a:prstGeom prst="rect">
            <a:avLst/>
          </a:prstGeom>
          <a:noFill/>
        </p:spPr>
      </p:pic>
      <p:pic>
        <p:nvPicPr>
          <p:cNvPr id="1033" name="Picture 9" descr="C:\Users\lenob\Desktop\Коллаж_  я мама_ 21.09.22\3р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6176" y="2373127"/>
            <a:ext cx="2758952" cy="1812853"/>
          </a:xfrm>
          <a:prstGeom prst="rect">
            <a:avLst/>
          </a:prstGeom>
          <a:noFill/>
        </p:spPr>
      </p:pic>
      <p:pic>
        <p:nvPicPr>
          <p:cNvPr id="1034" name="Picture 10" descr="C:\Users\lenob\Desktop\Коллаж_  я мама_ 21.09.22\8к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4109" y="4432866"/>
            <a:ext cx="3396564" cy="1957079"/>
          </a:xfrm>
          <a:prstGeom prst="rect">
            <a:avLst/>
          </a:prstGeom>
          <a:noFill/>
        </p:spPr>
      </p:pic>
      <p:pic>
        <p:nvPicPr>
          <p:cNvPr id="1036" name="Picture 12" descr="C:\Users\lenob\Desktop\Коллаж_  я мама_ 21.09.22\5к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1327" y="4434363"/>
            <a:ext cx="3304169" cy="1955582"/>
          </a:xfrm>
          <a:prstGeom prst="rect">
            <a:avLst/>
          </a:prstGeom>
          <a:noFill/>
        </p:spPr>
      </p:pic>
      <p:pic>
        <p:nvPicPr>
          <p:cNvPr id="1039" name="Picture 15" descr="C:\Users\lenob\Desktop\Коллаж_  я мама_ 21.09.22\1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65367" y="2833922"/>
            <a:ext cx="3861265" cy="1190156"/>
          </a:xfrm>
          <a:prstGeom prst="rect">
            <a:avLst/>
          </a:prstGeom>
          <a:noFill/>
        </p:spPr>
      </p:pic>
      <p:pic>
        <p:nvPicPr>
          <p:cNvPr id="2" name="Picture 3" descr="C:\Users\lenob\Desktop\Коллаж_  я мама_ 21.09.22\1д.PNG">
            <a:extLst>
              <a:ext uri="{FF2B5EF4-FFF2-40B4-BE49-F238E27FC236}">
                <a16:creationId xmlns:a16="http://schemas.microsoft.com/office/drawing/2014/main" id="{F245CE5D-01F6-2731-0757-90462D161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6847" y="4329817"/>
            <a:ext cx="3628675" cy="2059628"/>
          </a:xfrm>
          <a:prstGeom prst="rect">
            <a:avLst/>
          </a:prstGeom>
          <a:noFill/>
        </p:spPr>
      </p:pic>
      <p:pic>
        <p:nvPicPr>
          <p:cNvPr id="3" name="Picture 6" descr="C:\Users\lenob\Desktop\Коллаж_  я мама_ 21.09.22\3ку.PNG">
            <a:extLst>
              <a:ext uri="{FF2B5EF4-FFF2-40B4-BE49-F238E27FC236}">
                <a16:creationId xmlns:a16="http://schemas.microsoft.com/office/drawing/2014/main" id="{BCAAD9C5-90AA-3219-D69F-615E7F03D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872" y="2393692"/>
            <a:ext cx="2835478" cy="1835359"/>
          </a:xfrm>
          <a:prstGeom prst="rect">
            <a:avLst/>
          </a:prstGeom>
          <a:noFill/>
        </p:spPr>
      </p:pic>
      <p:pic>
        <p:nvPicPr>
          <p:cNvPr id="5" name="Picture 7" descr="C:\Users\lenob\Desktop\Коллаж_  я мама_ 21.09.22\3в.PNG">
            <a:extLst>
              <a:ext uri="{FF2B5EF4-FFF2-40B4-BE49-F238E27FC236}">
                <a16:creationId xmlns:a16="http://schemas.microsoft.com/office/drawing/2014/main" id="{3D6C07FD-1468-3674-7495-C192DC684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327" y="273493"/>
            <a:ext cx="3429199" cy="1996589"/>
          </a:xfrm>
          <a:prstGeom prst="rect">
            <a:avLst/>
          </a:prstGeom>
          <a:noFill/>
        </p:spPr>
      </p:pic>
      <p:pic>
        <p:nvPicPr>
          <p:cNvPr id="6" name="Picture 12" descr="C:\Users\lenob\Desktop\Коллаж_  я мама_ 21.09.22\5к2.png">
            <a:extLst>
              <a:ext uri="{FF2B5EF4-FFF2-40B4-BE49-F238E27FC236}">
                <a16:creationId xmlns:a16="http://schemas.microsoft.com/office/drawing/2014/main" id="{E827D4A4-8679-DA24-7B8A-6D1341089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327" y="4433863"/>
            <a:ext cx="3304169" cy="19555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968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2723" y="230370"/>
            <a:ext cx="2809103" cy="193791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9108" y="233645"/>
            <a:ext cx="2516530" cy="197409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599" y="243287"/>
            <a:ext cx="2878433" cy="20154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021" y="2356021"/>
            <a:ext cx="2685535" cy="203520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585" y="4556097"/>
            <a:ext cx="2652584" cy="1791693"/>
          </a:xfrm>
          <a:prstGeom prst="rect">
            <a:avLst/>
          </a:prstGeom>
        </p:spPr>
      </p:pic>
      <p:pic>
        <p:nvPicPr>
          <p:cNvPr id="18" name="Объект 3"/>
          <p:cNvPicPr>
            <a:picLocks noGrp="1" noChangeAspect="1"/>
          </p:cNvPicPr>
          <p:nvPr>
            <p:ph idx="1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7666" y="4108358"/>
            <a:ext cx="3100615" cy="2252915"/>
          </a:xfr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2063" y="2385251"/>
            <a:ext cx="2539105" cy="202633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9332" y="4600837"/>
            <a:ext cx="2605317" cy="1768673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3896139" y="2464903"/>
            <a:ext cx="4638261" cy="1444487"/>
          </a:xfrm>
          <a:prstGeom prst="rect">
            <a:avLst/>
          </a:prstGeom>
          <a:solidFill>
            <a:schemeClr val="accent1">
              <a:lumMod val="60000"/>
              <a:lumOff val="40000"/>
              <a:alpha val="43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 prst="relaxedInset"/>
            <a:bevelB w="152400" h="50800" prst="softRound"/>
            <a:contourClr>
              <a:srgbClr val="6600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Мамы в фокусе </a:t>
            </a:r>
          </a:p>
          <a:p>
            <a:pPr algn="ctr"/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Внимания!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C:\Users\романоваос\Desktop\МОЯ РАБОТА\Центр здоровья\2018 Центр здоровья\история ЦЗ\ФОТО\DSC_0039.jpg">
            <a:extLst>
              <a:ext uri="{FF2B5EF4-FFF2-40B4-BE49-F238E27FC236}">
                <a16:creationId xmlns:a16="http://schemas.microsoft.com/office/drawing/2014/main" id="{59B58E95-0471-4D20-BAC8-59AF49FE0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702" y="1000901"/>
            <a:ext cx="2598002" cy="186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F46DF12-9511-0969-D181-BD403E0137A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2697" y="971405"/>
            <a:ext cx="2535407" cy="15988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E9D0303-0916-4694-4E70-01D7B8C853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82981" y="4574413"/>
            <a:ext cx="2536386" cy="196365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754CC5E-F57F-00AC-30E2-09B517BA51C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945" y="2919468"/>
            <a:ext cx="2358928" cy="17691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EE45975-8638-B7C1-8395-9BE22CAA344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921" y="4747456"/>
            <a:ext cx="2378791" cy="17840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icture 3" descr="C:\Users\lenob\Desktop\Новая папка\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3195" y="991609"/>
            <a:ext cx="3848654" cy="1849408"/>
          </a:xfrm>
          <a:prstGeom prst="rect">
            <a:avLst/>
          </a:prstGeom>
          <a:noFill/>
        </p:spPr>
      </p:pic>
      <p:pic>
        <p:nvPicPr>
          <p:cNvPr id="22" name="Picture 3" descr="C:\Users\lenob\Desktop\МС п ЗОЖ_ 13.09.22\3.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18277" y="4732639"/>
            <a:ext cx="2563974" cy="1812323"/>
          </a:xfrm>
          <a:prstGeom prst="rect">
            <a:avLst/>
          </a:prstGeom>
          <a:noFill/>
        </p:spPr>
      </p:pic>
      <p:pic>
        <p:nvPicPr>
          <p:cNvPr id="23" name="Picture 10" descr="C:\Users\lenob\Desktop\Новая папка\6.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83509" y="2901900"/>
            <a:ext cx="3551820" cy="1781616"/>
          </a:xfrm>
          <a:prstGeom prst="rect">
            <a:avLst/>
          </a:prstGeom>
          <a:noFill/>
        </p:spPr>
      </p:pic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3342C539-96F0-4AFA-A51B-F40BA096C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9445"/>
            <a:ext cx="12074554" cy="44484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2800" b="1" dirty="0">
                <a:latin typeface="Palatino Linotype" panose="02040502050505030304" pitchFamily="18" charset="0"/>
              </a:rPr>
              <a:t>КОНКУРС НА ЛУЧШУЮ МУНИЦИПАЛЬНУЮ ПРОГРАММУ ЗОЖ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20130" y="576649"/>
            <a:ext cx="28008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Профилактические осмотры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044778" y="564292"/>
            <a:ext cx="3822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Награждение победителей конкурса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793893" y="556054"/>
            <a:ext cx="2669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Создание условий для ЗОЖ</a:t>
            </a:r>
          </a:p>
        </p:txBody>
      </p:sp>
      <p:pic>
        <p:nvPicPr>
          <p:cNvPr id="5" name="Picture 3" descr="C:\Users\lenob\Desktop\МС п ЗОЖ_ 13.09.22\3.2.jpg">
            <a:extLst>
              <a:ext uri="{FF2B5EF4-FFF2-40B4-BE49-F238E27FC236}">
                <a16:creationId xmlns:a16="http://schemas.microsoft.com/office/drawing/2014/main" id="{1470B86E-A616-A5BB-BBE7-BDA209944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8277" y="4710315"/>
            <a:ext cx="2563974" cy="1812323"/>
          </a:xfrm>
          <a:prstGeom prst="rect">
            <a:avLst/>
          </a:prstGeom>
          <a:noFill/>
        </p:spPr>
      </p:pic>
      <p:pic>
        <p:nvPicPr>
          <p:cNvPr id="6" name="Picture 10" descr="C:\Users\lenob\Desktop\Новая папка\6.1.jpg">
            <a:extLst>
              <a:ext uri="{FF2B5EF4-FFF2-40B4-BE49-F238E27FC236}">
                <a16:creationId xmlns:a16="http://schemas.microsoft.com/office/drawing/2014/main" id="{54C57093-5E37-4BDD-65DC-6E7E3A314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3509" y="2879576"/>
            <a:ext cx="3551820" cy="178161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32C53D-75E2-A5A6-3E98-7C907851C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42D42D-1244-5E96-AB6D-4829F09DC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 rtl="0"/>
              <a:t>17</a:t>
            </a:fld>
            <a:endParaRPr lang="ru-RU" noProof="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BFACDA-871A-170C-1585-BA0FDB4D92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933" y="154605"/>
            <a:ext cx="3815242" cy="262940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0207A4E-F0A6-39B4-9C4C-87CED0E874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16631" y="131698"/>
            <a:ext cx="3545177" cy="2629406"/>
          </a:xfrm>
          <a:prstGeom prst="rect">
            <a:avLst/>
          </a:prstGeo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3621F1AE-D9DC-A895-2B75-697140B2FD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850" y="3047122"/>
            <a:ext cx="2653350" cy="322997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CA380AB-791C-D305-3F26-3E311A0038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5366" y="1996326"/>
            <a:ext cx="2554074" cy="210159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39C19F5-BD1D-CBEF-9B7F-357E1E90E4D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7098" y="4366926"/>
            <a:ext cx="2550610" cy="191017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DBE7982-2C48-6B74-E081-49D83DB02EC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8959" y="3047122"/>
            <a:ext cx="2821259" cy="322997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F85984D-2238-BAB5-2981-469314259021}"/>
              </a:ext>
            </a:extLst>
          </p:cNvPr>
          <p:cNvSpPr/>
          <p:nvPr/>
        </p:nvSpPr>
        <p:spPr>
          <a:xfrm>
            <a:off x="4662719" y="473682"/>
            <a:ext cx="3004819" cy="13386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 contourW="12700">
            <a:bevelB prst="relaxedInset"/>
            <a:contourClr>
              <a:schemeClr val="tx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Участие в форуме «Приемная семья 47»</a:t>
            </a:r>
          </a:p>
        </p:txBody>
      </p:sp>
    </p:spTree>
    <p:extLst>
      <p:ext uri="{BB962C8B-B14F-4D97-AF65-F5344CB8AC3E}">
        <p14:creationId xmlns:p14="http://schemas.microsoft.com/office/powerpoint/2010/main" val="260968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5909A43-8001-B395-CD86-1816DF4A9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 rtl="0"/>
              <a:t>18</a:t>
            </a:fld>
            <a:endParaRPr lang="ru-RU" noProof="0" dirty="0"/>
          </a:p>
        </p:txBody>
      </p:sp>
      <p:pic>
        <p:nvPicPr>
          <p:cNvPr id="1026" name="Picture 2" descr="C:\Users\lenob\Desktop\форум\IMG_E73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833" y="414131"/>
            <a:ext cx="3540195" cy="2697505"/>
          </a:xfrm>
          <a:prstGeom prst="rect">
            <a:avLst/>
          </a:prstGeom>
          <a:noFill/>
        </p:spPr>
      </p:pic>
      <p:pic>
        <p:nvPicPr>
          <p:cNvPr id="1027" name="Picture 3" descr="C:\Users\lenob\Desktop\форум\IMG_728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7980" y="408812"/>
            <a:ext cx="3511827" cy="2633871"/>
          </a:xfrm>
          <a:prstGeom prst="rect">
            <a:avLst/>
          </a:prstGeom>
          <a:noFill/>
        </p:spPr>
      </p:pic>
      <p:pic>
        <p:nvPicPr>
          <p:cNvPr id="1028" name="Picture 4" descr="C:\Users\lenob\Desktop\форум\IMG_730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5689" y="414131"/>
            <a:ext cx="2805043" cy="2103782"/>
          </a:xfrm>
          <a:prstGeom prst="rect">
            <a:avLst/>
          </a:prstGeom>
          <a:noFill/>
        </p:spPr>
      </p:pic>
      <p:pic>
        <p:nvPicPr>
          <p:cNvPr id="1029" name="Picture 5" descr="C:\Users\lenob\Desktop\форум\IMG_E7330_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4787" y="4170162"/>
            <a:ext cx="2795943" cy="2073837"/>
          </a:xfrm>
          <a:prstGeom prst="rect">
            <a:avLst/>
          </a:prstGeom>
          <a:noFill/>
        </p:spPr>
      </p:pic>
      <p:pic>
        <p:nvPicPr>
          <p:cNvPr id="1030" name="Picture 6" descr="C:\Users\lenob\Desktop\форум\IMG_7323_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6348" y="3617362"/>
            <a:ext cx="3511825" cy="2633869"/>
          </a:xfrm>
          <a:prstGeom prst="rect">
            <a:avLst/>
          </a:prstGeom>
          <a:noFill/>
        </p:spPr>
      </p:pic>
      <p:pic>
        <p:nvPicPr>
          <p:cNvPr id="1031" name="Picture 7" descr="C:\Users\lenob\Desktop\форум\IMG_E7317_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833" y="3610697"/>
            <a:ext cx="3525079" cy="2621117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296498" y="2723254"/>
            <a:ext cx="3695496" cy="1264755"/>
          </a:xfrm>
          <a:prstGeom prst="rect">
            <a:avLst/>
          </a:prstGeom>
          <a:solidFill>
            <a:schemeClr val="accent1">
              <a:lumMod val="60000"/>
              <a:lumOff val="40000"/>
              <a:alpha val="43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 prst="relaxedInset"/>
            <a:bevelB w="152400" h="50800" prst="softRound"/>
            <a:contourClr>
              <a:srgbClr val="6600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Участие в </a:t>
            </a:r>
            <a:r>
              <a:rPr lang="en-US" sz="22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X </a:t>
            </a:r>
            <a:r>
              <a:rPr lang="ru-RU" sz="22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Петербургском форуме конференция 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Ленинградское здоровье</a:t>
            </a:r>
          </a:p>
        </p:txBody>
      </p:sp>
    </p:spTree>
    <p:extLst>
      <p:ext uri="{BB962C8B-B14F-4D97-AF65-F5344CB8AC3E}">
        <p14:creationId xmlns:p14="http://schemas.microsoft.com/office/powerpoint/2010/main" val="48993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EABCF4-D98E-2BD1-02EE-D9DDBEC50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E535AE0-ACFE-415E-043A-7BEA6059CA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92" y="245633"/>
            <a:ext cx="3048000" cy="2476907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BC14C5D-A55B-F6F3-66C5-60FBD75A5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 rtl="0"/>
              <a:t>19</a:t>
            </a:fld>
            <a:endParaRPr lang="ru-RU" noProof="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A0B9E8A-4D4A-9649-D080-20C52266BE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6544" y="3193575"/>
            <a:ext cx="2200275" cy="29337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E78465A-34D9-1016-240B-D6605EEC8D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02" y="3193575"/>
            <a:ext cx="2200275" cy="29337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5475AD4-180E-6AF8-B331-A0925D15759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3563" y="3193575"/>
            <a:ext cx="2202710" cy="293694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8AE663D-613F-D433-8F7A-9D26F730BD3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6819" y="263890"/>
            <a:ext cx="3202533" cy="253485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4F66CEE-EFFA-131D-2A74-EA23427C81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810" y="3193575"/>
            <a:ext cx="2200275" cy="29337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3559683-794E-4ABF-BC08-8E902BC65B4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0292" y="245634"/>
            <a:ext cx="2465720" cy="2611991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2AE8654-58A3-99BB-F561-2E4BADE632E4}"/>
              </a:ext>
            </a:extLst>
          </p:cNvPr>
          <p:cNvSpPr/>
          <p:nvPr/>
        </p:nvSpPr>
        <p:spPr>
          <a:xfrm>
            <a:off x="6374606" y="245634"/>
            <a:ext cx="2283619" cy="2611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Организация фото выставки в Международный день недоношенных детей</a:t>
            </a:r>
          </a:p>
        </p:txBody>
      </p:sp>
      <p:pic>
        <p:nvPicPr>
          <p:cNvPr id="15" name="Объект 5">
            <a:extLst>
              <a:ext uri="{FF2B5EF4-FFF2-40B4-BE49-F238E27FC236}">
                <a16:creationId xmlns:a16="http://schemas.microsoft.com/office/drawing/2014/main" id="{52381B58-8110-729D-6453-23F753BC925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985" y="245633"/>
            <a:ext cx="3048000" cy="247690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E37D269-C863-DC01-A08B-ABC96AAD01C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695" y="3193575"/>
            <a:ext cx="2200275" cy="29337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EA24900-DE33-AE10-600B-0644B27DF21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0503" y="3193575"/>
            <a:ext cx="2200275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67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547282-964A-45EE-BE12-FDC207230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30" y="133711"/>
            <a:ext cx="11723429" cy="836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Цель программы: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366E79-9004-4E80-806E-D689B8FD4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803" y="964480"/>
            <a:ext cx="11294166" cy="897145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2800" b="1" dirty="0">
                <a:solidFill>
                  <a:schemeClr val="tx2"/>
                </a:solidFill>
                <a:latin typeface="Palatino Linotype" panose="02040502050505030304" pitchFamily="18" charset="0"/>
              </a:rPr>
              <a:t>Популяризация здорового питания с целью улучшения здоровья женщин, увеличения продолжительности жизни ее и членов ее семьи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CEC4C0B-A5C4-4909-8FA0-511460B57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 rtl="0"/>
              <a:t>2</a:t>
            </a:fld>
            <a:endParaRPr lang="ru-RU" noProof="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4CBD0E-58B3-C5F5-862E-A78498D5A3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499" y="2176933"/>
            <a:ext cx="7495002" cy="429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48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D47997B-3618-F6C8-E840-5813F9148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 rtl="0"/>
              <a:t>20</a:t>
            </a:fld>
            <a:endParaRPr lang="ru-RU" noProof="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FD4318-230E-0DA8-9513-42639FD0AE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208" y="245469"/>
            <a:ext cx="3529354" cy="207256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3DEFF73-C7F1-DD32-8E48-36EE098552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6710" y="256444"/>
            <a:ext cx="3704998" cy="2072564"/>
          </a:xfrm>
          <a:prstGeom prst="rect">
            <a:avLst/>
          </a:prstGeo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B1171E54-65EE-8A93-0A77-AA0F58D5D1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668" y="2427605"/>
            <a:ext cx="2521099" cy="211236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4910AE3-7F1B-F209-C9D7-673F861543D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2235" y="2327016"/>
            <a:ext cx="3442298" cy="227602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8FB6E87-4405-BDCB-C030-830C5387CC2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5802" y="2444831"/>
            <a:ext cx="2703530" cy="214633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20846D0-C8FB-3AAD-17F8-9199905F790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367" y="4649540"/>
            <a:ext cx="2869308" cy="186904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4B9BFE9-02F8-0F1E-807D-1619E53898E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1345" y="4739311"/>
            <a:ext cx="2869309" cy="186224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096FDF7-F12F-83EF-514B-355C5F55916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85784" y="4707527"/>
            <a:ext cx="2806849" cy="1871935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6BC89AC-FDD7-269C-34D5-8A14DB9A6E8D}"/>
              </a:ext>
            </a:extLst>
          </p:cNvPr>
          <p:cNvSpPr/>
          <p:nvPr/>
        </p:nvSpPr>
        <p:spPr>
          <a:xfrm>
            <a:off x="4055292" y="245469"/>
            <a:ext cx="3936184" cy="19452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 contourW="12700">
            <a:bevelB prst="relaxedInset"/>
            <a:contourClr>
              <a:schemeClr val="tx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Участие в областном празднике, посвященном «Дню матери»</a:t>
            </a:r>
          </a:p>
        </p:txBody>
      </p:sp>
    </p:spTree>
    <p:extLst>
      <p:ext uri="{BB962C8B-B14F-4D97-AF65-F5344CB8AC3E}">
        <p14:creationId xmlns:p14="http://schemas.microsoft.com/office/powerpoint/2010/main" val="6097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2973B9-9B2D-D66A-F068-19056C50DED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60" y="162141"/>
            <a:ext cx="2631920" cy="252028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D7265C-20F2-1BE7-FB4E-8A14C759D1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248" y="2756718"/>
            <a:ext cx="2880320" cy="189850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E3D4CF6-826F-A7C3-99EA-CFA0F23AE4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1396" y="4721352"/>
            <a:ext cx="2562991" cy="184719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61B2B90-073E-91C8-173C-E76957F2CF8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5560" y="162141"/>
            <a:ext cx="2520280" cy="252028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EE38BFE-0A31-90BE-8105-1B2491297F1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0430" y="2754886"/>
            <a:ext cx="3240360" cy="190033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C495B32-5323-D061-5160-4C35847CAA6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91" y="4720507"/>
            <a:ext cx="2777483" cy="184804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D0B1319-5D52-C748-ED0A-4C3860C95354}"/>
              </a:ext>
            </a:extLst>
          </p:cNvPr>
          <p:cNvSpPr/>
          <p:nvPr/>
        </p:nvSpPr>
        <p:spPr>
          <a:xfrm>
            <a:off x="4149754" y="2754886"/>
            <a:ext cx="3892491" cy="15519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 contourW="12700">
            <a:bevelB prst="relaxedInset"/>
            <a:contourClr>
              <a:schemeClr val="tx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Участие в проведении диспансерных осмотров женщин в 8 районах Ленинградской области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0A5AF8-CBED-939C-3F0B-ECC71EB965A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7742" y="4383010"/>
            <a:ext cx="2656514" cy="199238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91A7F26-5318-1F11-2B85-60784DD7903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8488" y="162141"/>
            <a:ext cx="3254202" cy="2440652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6595632-6B86-0784-720F-EDF2A07D0B11}"/>
              </a:ext>
            </a:extLst>
          </p:cNvPr>
          <p:cNvSpPr txBox="1">
            <a:spLocks/>
          </p:cNvSpPr>
          <p:nvPr/>
        </p:nvSpPr>
        <p:spPr>
          <a:xfrm>
            <a:off x="11628408" y="6495691"/>
            <a:ext cx="445312" cy="334465"/>
          </a:xfrm>
          <a:prstGeom prst="rect">
            <a:avLst/>
          </a:prstGeom>
        </p:spPr>
        <p:txBody>
          <a:bodyPr/>
          <a:lstStyle>
            <a:defPPr rtl="0"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1375A4-56A4-47D6-9801-1991572033F7}" type="slidenum">
              <a:rPr lang="ru-RU" smtClean="0">
                <a:solidFill>
                  <a:schemeClr val="bg1"/>
                </a:solidFill>
              </a:rPr>
              <a:pPr/>
              <a:t>21</a:t>
            </a:fld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A06325-A0AC-2390-83F1-BC1749721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793" y="0"/>
            <a:ext cx="8986655" cy="729842"/>
          </a:xfrm>
        </p:spPr>
        <p:txBody>
          <a:bodyPr>
            <a:normAutofit/>
          </a:bodyPr>
          <a:lstStyle/>
          <a:p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Конкурс «Худеем вместе»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6A96CA-EF4E-6970-C3CD-B09D6CF15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448" y="729840"/>
            <a:ext cx="8816830" cy="5519957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ru-RU" sz="1600" b="1" dirty="0">
                <a:solidFill>
                  <a:schemeClr val="tx2"/>
                </a:solidFill>
                <a:latin typeface="Palatino Linotype" panose="02040502050505030304" pitchFamily="18" charset="0"/>
              </a:rPr>
              <a:t>Проведено 2 конкурса по вопросам популяризации здорового питания: </a:t>
            </a:r>
          </a:p>
          <a:p>
            <a:pPr marL="45720" indent="0">
              <a:spcBef>
                <a:spcPts val="600"/>
              </a:spcBef>
              <a:buNone/>
            </a:pPr>
            <a:r>
              <a:rPr lang="ru-RU" sz="1600" b="1" dirty="0">
                <a:solidFill>
                  <a:schemeClr val="tx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9 марта по 15 июня (75 участниц) и с 1 октября по 25 декабря 2022г. (56 участников, в т.ч. 4 мужчины).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ru-RU" sz="1600" dirty="0">
                <a:solidFill>
                  <a:schemeClr val="tx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 заявкой (с параметрами) каждой женщине, индивидуально рассчитана калорийность на день, без ущерба для здоровья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ru-RU" sz="1600" dirty="0">
                <a:solidFill>
                  <a:schemeClr val="tx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Составлено меню на 2 недели и направлен набор блюд, для самостоятельного составления меню с учетом калорийности и состава: белки/жиры/углеводы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ru-RU" sz="1600" dirty="0">
                <a:solidFill>
                  <a:schemeClr val="tx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Даны рекомендации по физической нагрузке с комплексом упражнений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ru-RU" sz="1600" dirty="0">
                <a:solidFill>
                  <a:schemeClr val="tx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женщины, не проходившие профилактический осмотр 2 года направлены на осмотры по согласованию с амбулаторными подразделениями по месту жительства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ru-RU" sz="1600" dirty="0">
                <a:solidFill>
                  <a:schemeClr val="tx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 в 2 недели прямой эфир с участницами по вопросам, представленным на эл. почту, возможность получения индивидуальной консультации по телефону.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ru-RU" sz="1600" dirty="0">
                <a:solidFill>
                  <a:schemeClr val="tx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 в 2 недели женщины представляли свои показатели по эл. почте или в </a:t>
            </a:r>
            <a:r>
              <a:rPr lang="ru-RU" sz="1600" dirty="0" err="1">
                <a:solidFill>
                  <a:schemeClr val="tx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вацап</a:t>
            </a:r>
            <a:endParaRPr lang="ru-RU" sz="1600" dirty="0">
              <a:solidFill>
                <a:schemeClr val="tx2"/>
              </a:solidFill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FontTx/>
              <a:buChar char="-"/>
            </a:pPr>
            <a:r>
              <a:rPr lang="ru-RU" sz="1600" dirty="0">
                <a:solidFill>
                  <a:schemeClr val="tx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конкурсов :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ru-RU" sz="1600" dirty="0">
                <a:solidFill>
                  <a:schemeClr val="tx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конкурс в финал прошли 9 женщин, 3-х возрастных групп, похудевшие за 3 мес. на 47,5 кг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ru-RU" sz="1600" dirty="0">
                <a:solidFill>
                  <a:schemeClr val="tx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конкурс – в финал вошли 7 женщин и 1 мужчина, разделены на 2 возрастные категории. Общая потеря веса составила  - 28,4 кг. 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ru-RU" sz="1600" dirty="0">
                <a:solidFill>
                  <a:schemeClr val="tx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 социологический опрос женщин- финалистов обоих конкурсов после новогодних каникул: продолжили худеть от 0,5 до 1,5 кг – 3 женщины, сохранили стабильный вес – 10 женщин, набрали от 0,5 до 1 кг – 3 женщины, но обещали продолжить худеть</a:t>
            </a:r>
          </a:p>
          <a:p>
            <a:pPr>
              <a:spcBef>
                <a:spcPts val="600"/>
              </a:spcBef>
              <a:buFontTx/>
              <a:buChar char="-"/>
            </a:pPr>
            <a:endParaRPr lang="ru-RU" sz="1600" dirty="0">
              <a:solidFill>
                <a:schemeClr val="tx2"/>
              </a:solidFill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FontTx/>
              <a:buChar char="-"/>
            </a:pPr>
            <a:endParaRPr lang="ru-RU" sz="1600" dirty="0">
              <a:solidFill>
                <a:schemeClr val="tx2"/>
              </a:solidFill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>
              <a:spcBef>
                <a:spcPts val="600"/>
              </a:spcBef>
              <a:buNone/>
            </a:pPr>
            <a:endParaRPr lang="ru-RU" sz="1600" dirty="0">
              <a:solidFill>
                <a:schemeClr val="tx2"/>
              </a:solidFill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AD87498-D1E3-8598-BA88-C6497BC26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 rtl="0"/>
              <a:t>22</a:t>
            </a:fld>
            <a:endParaRPr lang="ru-RU" noProof="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2BA0940-6523-612A-7C00-35D682E83E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2622" y="166568"/>
            <a:ext cx="2859046" cy="214836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9E0539C-6914-A67B-F344-067FEEE787A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2620" y="4270965"/>
            <a:ext cx="2859048" cy="206834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79EEEC3-DD87-F9F8-51B5-BC96EC2123F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2620" y="2332139"/>
            <a:ext cx="2870553" cy="192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92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07277-7B29-4A0B-8666-452BECD11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77" y="84396"/>
            <a:ext cx="8784679" cy="1035169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ru-RU" sz="3200" b="1" dirty="0">
                <a:latin typeface="+mn-lt"/>
              </a:rPr>
            </a:br>
            <a:r>
              <a:rPr lang="ru-RU" sz="29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Всероссийский форум «Здоровье нации - основа процветания России»</a:t>
            </a:r>
            <a:endParaRPr lang="ru-RU" sz="2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21ADB9-5A6E-4A8B-8DE7-060D68D40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80" y="1019175"/>
            <a:ext cx="9011520" cy="5582381"/>
          </a:xfrm>
        </p:spPr>
        <p:txBody>
          <a:bodyPr>
            <a:noAutofit/>
          </a:bodyPr>
          <a:lstStyle/>
          <a:p>
            <a:pPr marL="44450" indent="404813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b="1" dirty="0">
                <a:solidFill>
                  <a:schemeClr val="tx2"/>
                </a:solidFill>
                <a:latin typeface="Palatino Linotype" panose="02040502050505030304" pitchFamily="18" charset="0"/>
              </a:rPr>
              <a:t>П</a:t>
            </a:r>
            <a:r>
              <a:rPr lang="ru-RU" sz="1600" b="1" i="0" dirty="0">
                <a:solidFill>
                  <a:schemeClr val="tx2"/>
                </a:solidFill>
                <a:effectLst/>
                <a:latin typeface="Palatino Linotype" panose="02040502050505030304" pitchFamily="18" charset="0"/>
              </a:rPr>
              <a:t>роект программы «Сохранение женского здоровья женщин в Ленинградской области» был представлен на </a:t>
            </a:r>
            <a:r>
              <a:rPr lang="ru-RU" sz="1600" b="1" i="0" dirty="0">
                <a:solidFill>
                  <a:srgbClr val="C00000"/>
                </a:solidFill>
                <a:effectLst/>
                <a:latin typeface="Palatino Linotype" panose="02040502050505030304" pitchFamily="18" charset="0"/>
              </a:rPr>
              <a:t>Всероссийском форуме «Здоровье нации — основа процветания России»</a:t>
            </a:r>
            <a:r>
              <a:rPr lang="ru-RU" sz="1600" b="1" i="0" dirty="0">
                <a:solidFill>
                  <a:schemeClr val="tx2"/>
                </a:solidFill>
                <a:effectLst/>
                <a:latin typeface="Palatino Linotype" panose="02040502050505030304" pitchFamily="18" charset="0"/>
              </a:rPr>
              <a:t>, который проходил с 11 по 13 мая 2022 г. в г. Москве в выставочном комплексе «Гостиный двор». </a:t>
            </a:r>
            <a:r>
              <a:rPr lang="ru-RU" sz="1600" b="1" dirty="0">
                <a:solidFill>
                  <a:schemeClr val="tx2"/>
                </a:solidFill>
                <a:latin typeface="Palatino Linotype" panose="02040502050505030304" pitchFamily="18" charset="0"/>
              </a:rPr>
              <a:t>Форум был организован Министерством здравоохранения Российской Федерации и Общероссийской общественной организацией «Лига здоровья».</a:t>
            </a:r>
          </a:p>
          <a:p>
            <a:pPr marL="44450" indent="404813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b="1" dirty="0">
                <a:solidFill>
                  <a:schemeClr val="tx2"/>
                </a:solidFill>
                <a:latin typeface="Palatino Linotype" panose="02040502050505030304" pitchFamily="18" charset="0"/>
              </a:rPr>
              <a:t>Программой форума были предусмотрены научно-практические конференции, семинары, круглые столы по предложениям профильных научных, профессиональных и общественных объединений, а также презентация проектов победителей открытого конкурса «Здоровый университет». Также на форуме отбирали лучшие проекты из различных регионов России для тиражирования и внедрения в практику.</a:t>
            </a:r>
          </a:p>
          <a:p>
            <a:pPr marL="45720" indent="0" algn="just" fontAlgn="base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b="1" i="0" dirty="0">
                <a:solidFill>
                  <a:schemeClr val="tx2"/>
                </a:solidFill>
                <a:effectLst/>
                <a:latin typeface="Palatino Linotype" panose="02040502050505030304" pitchFamily="18" charset="0"/>
              </a:rPr>
              <a:t>В 2023г. Мы планируем принять участие в данном форуме </a:t>
            </a:r>
            <a:r>
              <a:rPr lang="ru-RU" sz="1600" b="1" i="0" dirty="0">
                <a:solidFill>
                  <a:srgbClr val="C00000"/>
                </a:solidFill>
                <a:effectLst/>
                <a:latin typeface="Palatino Linotype" panose="02040502050505030304" pitchFamily="18" charset="0"/>
              </a:rPr>
              <a:t>с программой « Здоровое питание – важный фактор сохранения здоровья женщины и всей семьи». </a:t>
            </a:r>
            <a:r>
              <a:rPr lang="ru-RU" sz="1600" b="1" i="0" dirty="0">
                <a:solidFill>
                  <a:schemeClr val="tx2"/>
                </a:solidFill>
                <a:effectLst/>
                <a:latin typeface="Palatino Linotype" panose="02040502050505030304" pitchFamily="18" charset="0"/>
              </a:rPr>
              <a:t>В основу которого мы хотим освящение конкурса «Худеем вместе», который будет проводиться и далее с женщинами Ленинградской области.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2C6717C-EBD4-4588-A82F-AAC601D855D0}"/>
              </a:ext>
            </a:extLst>
          </p:cNvPr>
          <p:cNvSpPr/>
          <p:nvPr/>
        </p:nvSpPr>
        <p:spPr>
          <a:xfrm>
            <a:off x="9247517" y="126341"/>
            <a:ext cx="2826203" cy="63952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7">
            <a:extLst>
              <a:ext uri="{FF2B5EF4-FFF2-40B4-BE49-F238E27FC236}">
                <a16:creationId xmlns:a16="http://schemas.microsoft.com/office/drawing/2014/main" id="{7F0879E7-3E08-E6DA-0785-4775F95C8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0218" y="6601556"/>
            <a:ext cx="773502" cy="228600"/>
          </a:xfrm>
        </p:spPr>
        <p:txBody>
          <a:bodyPr/>
          <a:lstStyle/>
          <a:p>
            <a:pPr rtl="0"/>
            <a:fld id="{E31375A4-56A4-47D6-9801-1991572033F7}" type="slidenum">
              <a:rPr lang="ru-RU" noProof="0" smtClean="0"/>
              <a:pPr rtl="0"/>
              <a:t>23</a:t>
            </a:fld>
            <a:endParaRPr lang="ru-RU" noProof="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7BE38FA-A3D4-50A9-8AFB-CEFA974295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6412" y="4226912"/>
            <a:ext cx="2568413" cy="211337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47BDA4E-B72A-7F71-620D-7687CD5FCC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6411" y="2405574"/>
            <a:ext cx="2568414" cy="178131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8AAB7B7-D4D3-6273-720E-1352260C55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6411" y="336429"/>
            <a:ext cx="2568412" cy="20367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EDAF749-168B-8D6A-5D90-B1316B32A9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939" t="18600" r="70082" b="38949"/>
          <a:stretch/>
        </p:blipFill>
        <p:spPr>
          <a:xfrm>
            <a:off x="10850402" y="410685"/>
            <a:ext cx="1062677" cy="88552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0BD1A9C-62A2-38F4-5147-15860248A66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6420" y="5123895"/>
            <a:ext cx="3336649" cy="130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84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42C539-96F0-4AFA-A51B-F40BA096C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47" y="69011"/>
            <a:ext cx="9369103" cy="58000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3500" b="1" dirty="0"/>
              <a:t>Первые результаты реализации программы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5236C7-5FA2-4F4E-85AC-5549F656C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 rtl="0"/>
              <a:t>24</a:t>
            </a:fld>
            <a:endParaRPr lang="ru-RU" noProof="0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7EAA45F8-96E0-4D55-8831-1E27DF5925D2}"/>
              </a:ext>
            </a:extLst>
          </p:cNvPr>
          <p:cNvSpPr/>
          <p:nvPr/>
        </p:nvSpPr>
        <p:spPr>
          <a:xfrm>
            <a:off x="9395670" y="284672"/>
            <a:ext cx="2617365" cy="59525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DE12E62-8CB2-44F8-92E6-A413464774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6550" y="2464209"/>
            <a:ext cx="2456409" cy="169888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ACA7C31-3D96-4199-9BD2-629EC27FD1B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4291" y="4235826"/>
            <a:ext cx="2456789" cy="1648436"/>
          </a:xfrm>
          <a:prstGeom prst="rect">
            <a:avLst/>
          </a:prstGeom>
        </p:spPr>
      </p:pic>
      <p:sp>
        <p:nvSpPr>
          <p:cNvPr id="19" name="Объект 18">
            <a:extLst>
              <a:ext uri="{FF2B5EF4-FFF2-40B4-BE49-F238E27FC236}">
                <a16:creationId xmlns:a16="http://schemas.microsoft.com/office/drawing/2014/main" id="{690DCDB6-72D2-4D5D-A52A-352467908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447" y="649013"/>
            <a:ext cx="9275259" cy="5952543"/>
          </a:xfrm>
        </p:spPr>
        <p:txBody>
          <a:bodyPr>
            <a:normAutofit fontScale="92500" lnSpcReduction="20000"/>
          </a:bodyPr>
          <a:lstStyle/>
          <a:p>
            <a:pPr marL="342900" lvl="0" indent="-342900" algn="just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 2021г. создано Ленинградское отделение «Союза женщин России» (Далее – Женсовет);</a:t>
            </a:r>
          </a:p>
          <a:p>
            <a:pPr marL="342900" lvl="0" indent="-342900" algn="just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и </a:t>
            </a:r>
            <a:r>
              <a:rPr lang="ru-RU" sz="19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проведение тематических </a:t>
            </a:r>
            <a:r>
              <a:rPr lang="ru-RU" sz="19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занятий с членами Женсоветов (во всех     муниципальных районах </a:t>
            </a:r>
            <a:r>
              <a:rPr lang="ru-RU" sz="19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Ленинградской </a:t>
            </a:r>
            <a:r>
              <a:rPr lang="ru-RU" sz="19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области) по вопросам сохранения здоровья женщин.</a:t>
            </a:r>
          </a:p>
          <a:p>
            <a:pPr marL="342900" lvl="0" indent="-342900" algn="just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ru-RU" sz="2200" b="1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Проведение школ здоровья: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школы здоровья основ ЗОЖ – обучено 22 845 женщин;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для женщин «серебряного возраста» - обучено 384 женщины, члены советов ветеранов муниципальных районов;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обучено 618 подростков в женских консультациях муниципальных районов;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 школах для беременных женщин – обучено 2 270 женщин;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 профильных школах здоровья – обучено 6 253 женщины.</a:t>
            </a:r>
          </a:p>
          <a:p>
            <a:pPr marL="342900" lvl="0" indent="-342900" algn="just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ru-RU" sz="2200" b="1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Проведение мероприятий по повышению имиджа женщины, женщины матери, семьи:</a:t>
            </a:r>
          </a:p>
          <a:p>
            <a:pPr marL="342900" lvl="0" indent="-342900" algn="just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 международные праздники: награждение наиболее активных женщин, участниц конкурса «Лучшая женщина Ленинградской области»;</a:t>
            </a:r>
          </a:p>
          <a:p>
            <a:pPr marL="342900" lvl="0" indent="-342900" algn="just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 рамках мероприятий, посвященных Международному дню семьи  - торжественная церемония чествования почетных и многодетных семей Ленинградской области; чествования семей, усыновивших, взявших под опеку  детей.</a:t>
            </a:r>
          </a:p>
          <a:p>
            <a:pPr marL="342900" lvl="0" indent="-342900" algn="just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«Международный день бабушек» - чествование женщин – бабушек, активно занимающихся общественной работой и семьей.</a:t>
            </a:r>
          </a:p>
          <a:p>
            <a:pPr marL="342900" lvl="0" indent="-342900" algn="just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«День матери» - проведение областного праздника и чествование матерей.</a:t>
            </a:r>
          </a:p>
          <a:p>
            <a:pPr marL="45720" indent="0" algn="just">
              <a:lnSpc>
                <a:spcPct val="107000"/>
              </a:lnSpc>
              <a:spcBef>
                <a:spcPts val="0"/>
              </a:spcBef>
              <a:buNone/>
            </a:pPr>
            <a:endParaRPr lang="ru-RU" sz="1800" dirty="0">
              <a:solidFill>
                <a:schemeClr val="tx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8237679-5073-406A-B435-7FD637939B6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6550" y="620784"/>
            <a:ext cx="2447869" cy="177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05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302232"/>
            <a:ext cx="11125200" cy="1648556"/>
          </a:xfrm>
        </p:spPr>
        <p:txBody>
          <a:bodyPr rtlCol="0">
            <a:noAutofit/>
          </a:bodyPr>
          <a:lstStyle/>
          <a:p>
            <a:r>
              <a:rPr lang="ru-RU" sz="6000" b="1" spc="12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БЛАГОДАРЮ ЗА ВНИМАНИЕ!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" y="10534"/>
            <a:ext cx="12191999" cy="10287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spc="-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ОХРАНА ЗДОРОВЬЯ ЖЕНЩИН – КЛЮЧЕВОЙ ФАКТОР ОБЕСПЕЧЕНИЯ </a:t>
            </a:r>
          </a:p>
          <a:p>
            <a:pPr>
              <a:lnSpc>
                <a:spcPct val="100000"/>
              </a:lnSpc>
            </a:pP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ЗАЩИЩЕННОСТИ  НАСТОЯЩЕГО И БУДУЩЕГО ПОКОЛЕНИЙ!</a:t>
            </a:r>
            <a:endParaRPr lang="ru-RU" sz="3400" b="1" dirty="0">
              <a:solidFill>
                <a:srgbClr val="6397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Рисунок 16" descr="Изображение выглядит как текст, человек, мобильный телефон, окно&#10;&#10;Автоматически созданное описание">
            <a:extLst>
              <a:ext uri="{FF2B5EF4-FFF2-40B4-BE49-F238E27FC236}">
                <a16:creationId xmlns:a16="http://schemas.microsoft.com/office/drawing/2014/main" id="{83A297ED-9DD1-45B5-A049-2CC90C7E30D8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995" y="1028700"/>
            <a:ext cx="4022725" cy="3043602"/>
          </a:xfrm>
        </p:spPr>
      </p:pic>
      <p:pic>
        <p:nvPicPr>
          <p:cNvPr id="12" name="Рисунок 11" descr="Изображение выглядит как щуп, внутренний, фрукт, яблоко&#10;&#10;Автоматически созданное описание">
            <a:extLst>
              <a:ext uri="{FF2B5EF4-FFF2-40B4-BE49-F238E27FC236}">
                <a16:creationId xmlns:a16="http://schemas.microsoft.com/office/drawing/2014/main" id="{08D827A2-7D83-4F7D-AA95-20E6674A5037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84320" y="1039234"/>
            <a:ext cx="4023360" cy="3033068"/>
          </a:xfrm>
        </p:spPr>
      </p:pic>
      <p:pic>
        <p:nvPicPr>
          <p:cNvPr id="15" name="Рисунок 14" descr="Изображение выглядит как внешний, земля, дерево, спорт&#10;&#10;Автоматически созданное описание">
            <a:extLst>
              <a:ext uri="{FF2B5EF4-FFF2-40B4-BE49-F238E27FC236}">
                <a16:creationId xmlns:a16="http://schemas.microsoft.com/office/drawing/2014/main" id="{4890BD75-BDB4-4FC7-8646-CA10B0DBBD01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68640" y="1039234"/>
            <a:ext cx="4023360" cy="3033068"/>
          </a:xfrm>
        </p:spPr>
      </p:pic>
    </p:spTree>
    <p:extLst>
      <p:ext uri="{BB962C8B-B14F-4D97-AF65-F5344CB8AC3E}">
        <p14:creationId xmlns:p14="http://schemas.microsoft.com/office/powerpoint/2010/main" val="308113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547282-964A-45EE-BE12-FDC207230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138" y="103518"/>
            <a:ext cx="11649893" cy="77008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Данная подпрограмма реализуется в рамках программы Сохранение здоровья женщин в Ленинградской области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366E79-9004-4E80-806E-D689B8FD4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8302" y="3749018"/>
            <a:ext cx="2784946" cy="261966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600" b="1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ГАПОУ</a:t>
            </a:r>
            <a:r>
              <a:rPr lang="ru-RU" sz="1600" b="1" i="1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ru-RU" sz="1600" b="1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Ленинградской области «Мультицентр социальной и трудовой интеграции</a:t>
            </a:r>
            <a:r>
              <a:rPr lang="ru-RU" sz="1700" b="1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»</a:t>
            </a:r>
            <a:endParaRPr lang="ru-RU" sz="1700" b="1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CEC4C0B-A5C4-4909-8FA0-511460B57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 rtl="0"/>
              <a:t>3</a:t>
            </a:fld>
            <a:endParaRPr lang="ru-RU" noProof="0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369C887A-D66A-30D8-C42F-A823006036F6}"/>
              </a:ext>
            </a:extLst>
          </p:cNvPr>
          <p:cNvSpPr txBox="1">
            <a:spLocks/>
          </p:cNvSpPr>
          <p:nvPr/>
        </p:nvSpPr>
        <p:spPr>
          <a:xfrm>
            <a:off x="262439" y="873606"/>
            <a:ext cx="3843735" cy="273994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Arial" pitchFamily="34" charset="0"/>
              <a:buNone/>
            </a:pPr>
            <a:r>
              <a:rPr lang="ru-RU" sz="1800" b="1" dirty="0">
                <a:solidFill>
                  <a:schemeClr val="tx2"/>
                </a:solidFill>
                <a:ea typeface="Calibri" panose="020F0502020204030204" pitchFamily="34" charset="0"/>
              </a:rPr>
              <a:t>при поддержке Комитета по здравоохранению Ленинградской области Жаркова А.В.</a:t>
            </a:r>
            <a:endParaRPr lang="ru-RU" sz="1800" b="1" dirty="0">
              <a:solidFill>
                <a:schemeClr val="tx2"/>
              </a:solidFill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32826A9D-9F03-E623-9C94-C8D2973334FB}"/>
              </a:ext>
            </a:extLst>
          </p:cNvPr>
          <p:cNvSpPr txBox="1">
            <a:spLocks/>
          </p:cNvSpPr>
          <p:nvPr/>
        </p:nvSpPr>
        <p:spPr>
          <a:xfrm>
            <a:off x="232139" y="3749018"/>
            <a:ext cx="2879361" cy="261966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Arial" pitchFamily="34" charset="0"/>
              <a:buNone/>
            </a:pPr>
            <a:r>
              <a:rPr lang="ru-RU" sz="1600" b="1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ЛО Общероссийской общественно-государственной организации «Союз женщин России</a:t>
            </a:r>
            <a:r>
              <a:rPr lang="ru-RU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»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A2934D43-79EB-3BBD-7E7C-A8BCBE2E3DE6}"/>
              </a:ext>
            </a:extLst>
          </p:cNvPr>
          <p:cNvSpPr txBox="1">
            <a:spLocks/>
          </p:cNvSpPr>
          <p:nvPr/>
        </p:nvSpPr>
        <p:spPr>
          <a:xfrm>
            <a:off x="9097948" y="3749018"/>
            <a:ext cx="2879361" cy="254651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Arial" pitchFamily="34" charset="0"/>
              <a:buNone/>
            </a:pPr>
            <a:r>
              <a:rPr lang="ru-RU" sz="1600" b="1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АНО популяризации здорового образа жизни «Университет Здоровья»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569B0955-FC1F-8C24-DDAA-E4A52E002B64}"/>
              </a:ext>
            </a:extLst>
          </p:cNvPr>
          <p:cNvSpPr txBox="1">
            <a:spLocks/>
          </p:cNvSpPr>
          <p:nvPr/>
        </p:nvSpPr>
        <p:spPr>
          <a:xfrm>
            <a:off x="7422536" y="873606"/>
            <a:ext cx="4694565" cy="273994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ru-RU" sz="1800" b="1" dirty="0">
                <a:solidFill>
                  <a:schemeClr val="tx2"/>
                </a:solidFill>
                <a:ea typeface="Calibri" panose="020F0502020204030204" pitchFamily="34" charset="0"/>
              </a:rPr>
              <a:t>при поддержке </a:t>
            </a:r>
            <a:r>
              <a:rPr lang="ru-RU" sz="1800" b="1" i="0" dirty="0">
                <a:solidFill>
                  <a:schemeClr val="tx2"/>
                </a:solidFill>
                <a:effectLst/>
              </a:rPr>
              <a:t>Заместителя Председателя Правительства Ленинградской области по социальным вопросам Н.П. Емельянова</a:t>
            </a:r>
            <a:endParaRPr lang="ru-RU" sz="18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Емельянов Николай Петрович">
            <a:extLst>
              <a:ext uri="{FF2B5EF4-FFF2-40B4-BE49-F238E27FC236}">
                <a16:creationId xmlns:a16="http://schemas.microsoft.com/office/drawing/2014/main" id="{EB9A94E6-8FF7-A8D8-D4FB-BAE8C39A35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251969" y="1744737"/>
            <a:ext cx="1733138" cy="176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F6841D8-960A-8B3C-F548-72475D7482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2" t="16227" r="23040" b="15975"/>
          <a:stretch/>
        </p:blipFill>
        <p:spPr bwMode="auto">
          <a:xfrm>
            <a:off x="7559224" y="1822890"/>
            <a:ext cx="1364722" cy="171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4549D4C-7C00-7095-5256-00B23F2A34D4}"/>
              </a:ext>
            </a:extLst>
          </p:cNvPr>
          <p:cNvSpPr txBox="1"/>
          <p:nvPr/>
        </p:nvSpPr>
        <p:spPr>
          <a:xfrm>
            <a:off x="6104832" y="3749018"/>
            <a:ext cx="2711150" cy="1102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  <a:ea typeface="Calibri" panose="020F0502020204030204" pitchFamily="34" charset="0"/>
              </a:rPr>
              <a:t>ГКУЗ ЛО «Центр общественного здоровья и медицинской профилактики»</a:t>
            </a:r>
            <a:endParaRPr lang="ru-RU" sz="1600" b="1" dirty="0"/>
          </a:p>
        </p:txBody>
      </p:sp>
      <p:pic>
        <p:nvPicPr>
          <p:cNvPr id="1033" name="Picture 9">
            <a:extLst>
              <a:ext uri="{FF2B5EF4-FFF2-40B4-BE49-F238E27FC236}">
                <a16:creationId xmlns:a16="http://schemas.microsoft.com/office/drawing/2014/main" id="{D81E6F16-33E7-E620-4B8B-EC5907703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269" y="5102519"/>
            <a:ext cx="1217872" cy="121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>
            <a:extLst>
              <a:ext uri="{FF2B5EF4-FFF2-40B4-BE49-F238E27FC236}">
                <a16:creationId xmlns:a16="http://schemas.microsoft.com/office/drawing/2014/main" id="{B1DF2D00-9FAD-508E-8C4F-D5651E62DB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4960" y="1744737"/>
            <a:ext cx="1735667" cy="178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01B9B49-AC2F-D271-ED99-0BD173C20B2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8077" y="4794767"/>
            <a:ext cx="1363301" cy="150076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CEEA1B8-F0E5-8C44-70F9-78073785B4D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l="3086" t="12705" r="86755" b="69310"/>
          <a:stretch/>
        </p:blipFill>
        <p:spPr>
          <a:xfrm>
            <a:off x="449065" y="5102518"/>
            <a:ext cx="1082086" cy="1089588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EC309CAD-93BF-753F-2F6E-2FC20C42B1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6" t="4167" r="19453" b="5881"/>
          <a:stretch/>
        </p:blipFill>
        <p:spPr bwMode="auto">
          <a:xfrm>
            <a:off x="3311917" y="5408133"/>
            <a:ext cx="896212" cy="9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687FB626-22A1-CE42-5103-9110B401F4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49073" y="4657128"/>
            <a:ext cx="1438177" cy="16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8F1533E-80F4-562A-711D-4B9F5FAF763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/>
          <a:srcRect l="3178" t="48242" r="86648" b="35693"/>
          <a:stretch/>
        </p:blipFill>
        <p:spPr>
          <a:xfrm>
            <a:off x="9161854" y="5079628"/>
            <a:ext cx="1333360" cy="1197779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74F96AA-8334-AB81-8C11-EA3069A8E0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52260" y="4741368"/>
            <a:ext cx="1171686" cy="157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9265675F-BFBD-D625-E4AD-E1C2C38977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692567" y="4786407"/>
            <a:ext cx="1292540" cy="154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D3357C9-4BEE-035D-36E9-7892EC9F8AF7}"/>
              </a:ext>
            </a:extLst>
          </p:cNvPr>
          <p:cNvSpPr/>
          <p:nvPr/>
        </p:nvSpPr>
        <p:spPr>
          <a:xfrm>
            <a:off x="5991875" y="3743399"/>
            <a:ext cx="3016053" cy="26171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9603C82-C149-2ED4-42E6-EF94F4D767DE}"/>
              </a:ext>
            </a:extLst>
          </p:cNvPr>
          <p:cNvSpPr/>
          <p:nvPr/>
        </p:nvSpPr>
        <p:spPr>
          <a:xfrm>
            <a:off x="4242861" y="2234052"/>
            <a:ext cx="3047681" cy="12777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6B291C-281F-D443-5C49-D21A53A21A07}"/>
              </a:ext>
            </a:extLst>
          </p:cNvPr>
          <p:cNvSpPr txBox="1"/>
          <p:nvPr/>
        </p:nvSpPr>
        <p:spPr>
          <a:xfrm>
            <a:off x="4219130" y="2311435"/>
            <a:ext cx="30530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УЧАСТНИКИ ПРОГРАММЫ</a:t>
            </a: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DE95A95D-73F6-3BE7-A2E3-04A053006306}"/>
              </a:ext>
            </a:extLst>
          </p:cNvPr>
          <p:cNvSpPr/>
          <p:nvPr/>
        </p:nvSpPr>
        <p:spPr>
          <a:xfrm>
            <a:off x="4175191" y="922278"/>
            <a:ext cx="3178328" cy="11763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Palatino Linotype" panose="02040502050505030304" pitchFamily="18" charset="0"/>
              </a:rPr>
              <a:t>ПОДДЕРЖКА</a:t>
            </a:r>
            <a:r>
              <a:rPr lang="ru-RU" sz="2000" b="1" dirty="0">
                <a:latin typeface="Palatino Linotype" panose="02040502050505030304" pitchFamily="18" charset="0"/>
              </a:rPr>
              <a:t> ПРОГРАММЫ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6021F95-9C8D-26D4-FB4A-C7D08E6AA4A3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1985" y="1744737"/>
            <a:ext cx="1402028" cy="176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32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95BDC6-3C7F-9534-B46F-0F3C815AE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414" y="-219075"/>
            <a:ext cx="9144000" cy="1143000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Задачи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795D6B-C3D7-1283-9682-8959A6579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496" y="990600"/>
            <a:ext cx="11575008" cy="4876800"/>
          </a:xfrm>
        </p:spPr>
        <p:txBody>
          <a:bodyPr/>
          <a:lstStyle/>
          <a:p>
            <a:r>
              <a:rPr lang="ru-RU" sz="2600" b="1" dirty="0">
                <a:solidFill>
                  <a:schemeClr val="tx2"/>
                </a:solidFill>
                <a:latin typeface="Palatino Linotype" panose="02040502050505030304" pitchFamily="18" charset="0"/>
              </a:rPr>
              <a:t>Информирование о преимуществах здорового питания</a:t>
            </a:r>
          </a:p>
          <a:p>
            <a:r>
              <a:rPr lang="ru-RU" sz="2600" b="1" dirty="0">
                <a:solidFill>
                  <a:schemeClr val="tx2"/>
                </a:solidFill>
                <a:latin typeface="Palatino Linotype" panose="02040502050505030304" pitchFamily="18" charset="0"/>
              </a:rPr>
              <a:t>Обучение женщин приготовлению блюд здорового питания</a:t>
            </a:r>
          </a:p>
          <a:p>
            <a:r>
              <a:rPr lang="ru-RU" sz="2600" b="1" dirty="0">
                <a:solidFill>
                  <a:schemeClr val="tx2"/>
                </a:solidFill>
                <a:latin typeface="Palatino Linotype" panose="02040502050505030304" pitchFamily="18" charset="0"/>
              </a:rPr>
              <a:t>Консультирование по социальным вопросам, связанным с  питанием:  здоровое питание - не обязательно дорогое</a:t>
            </a:r>
          </a:p>
          <a:p>
            <a:r>
              <a:rPr lang="ru-RU" sz="2600" b="1" dirty="0">
                <a:solidFill>
                  <a:schemeClr val="tx2"/>
                </a:solidFill>
                <a:latin typeface="Palatino Linotype" panose="02040502050505030304" pitchFamily="18" charset="0"/>
              </a:rPr>
              <a:t>Разъяснение, что здоровое семьи, в том числе многодетной,   зависит о правильного питания </a:t>
            </a:r>
          </a:p>
          <a:p>
            <a:pPr marL="4572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C5B387E-49E9-A2BC-4568-672883D7B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 rtl="0"/>
              <a:t>4</a:t>
            </a:fld>
            <a:endParaRPr lang="ru-RU" noProof="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0F82EE-D32C-C333-AECF-73F3946E9E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953" y="4038882"/>
            <a:ext cx="2356767" cy="215149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8204AEB-7788-7090-22BA-D8E1A43190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2264" y="4038882"/>
            <a:ext cx="2204689" cy="215149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56ED41F-7AAF-D578-3A9A-21F0C8F983E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0" y="4038882"/>
            <a:ext cx="2478138" cy="215149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4441232-AC67-8C31-15CD-E56949BA538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9147" y="4038882"/>
            <a:ext cx="2670508" cy="215149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867BB10-67BD-B38D-0933-4B075653CC7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46" y="4038882"/>
            <a:ext cx="2372554" cy="215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4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C9D37C-C104-4AE8-82DA-A7A07B321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52" y="69012"/>
            <a:ext cx="10595136" cy="7850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Направления реализации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B5B70C-743B-47D8-A98B-F6499B6FF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070" y="990600"/>
            <a:ext cx="9011653" cy="5315093"/>
          </a:xfrm>
        </p:spPr>
        <p:txBody>
          <a:bodyPr>
            <a:normAutofit fontScale="92500"/>
          </a:bodyPr>
          <a:lstStyle/>
          <a:p>
            <a:pPr marL="361950" indent="-36195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ru-RU" sz="2800" dirty="0">
                <a:solidFill>
                  <a:schemeClr val="tx2"/>
                </a:solidFill>
              </a:rPr>
              <a:t>1</a:t>
            </a:r>
            <a:r>
              <a:rPr lang="ru-RU" sz="2400" b="1" dirty="0">
                <a:solidFill>
                  <a:schemeClr val="tx2"/>
                </a:solidFill>
                <a:latin typeface="Palatino Linotype" panose="02040502050505030304" pitchFamily="18" charset="0"/>
              </a:rPr>
              <a:t>. Социологические опросы женщин по вопросам питания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;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pPr marL="361950" indent="-36195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2. Анализ показателей скрининговых обследований женщин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;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pPr marL="361950" indent="-36195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3. Проведение школ здоровья с разъяснением преимуществ здорового питания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;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pPr marL="361950" indent="-361950" algn="just">
              <a:buNone/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4. </a:t>
            </a:r>
            <a:r>
              <a:rPr lang="ru-RU" sz="2400" b="1" dirty="0">
                <a:solidFill>
                  <a:schemeClr val="tx2"/>
                </a:solidFill>
                <a:latin typeface="Palatino Linotype" panose="02040502050505030304" pitchFamily="18" charset="0"/>
              </a:rPr>
              <a:t>Проведение лекций-презентаций, изготовление печатной продукции, проведение прямых эфиров на телеграмм канале (</a:t>
            </a:r>
            <a:r>
              <a:rPr lang="en-US" sz="2400" b="1" dirty="0" err="1">
                <a:solidFill>
                  <a:schemeClr val="tx2"/>
                </a:solidFill>
                <a:latin typeface="Palatino Linotype" panose="02040502050505030304" pitchFamily="18" charset="0"/>
              </a:rPr>
              <a:t>ZozhVlo</a:t>
            </a:r>
            <a:r>
              <a:rPr lang="en-US" sz="2400" b="1" dirty="0">
                <a:solidFill>
                  <a:schemeClr val="tx2"/>
                </a:solidFill>
                <a:latin typeface="Palatino Linotype" panose="02040502050505030304" pitchFamily="18" charset="0"/>
              </a:rPr>
              <a:t>);</a:t>
            </a:r>
            <a:endParaRPr lang="ru-RU" sz="2400" b="1" dirty="0">
              <a:solidFill>
                <a:schemeClr val="tx2"/>
              </a:solidFill>
              <a:latin typeface="Palatino Linotype" panose="02040502050505030304" pitchFamily="18" charset="0"/>
            </a:endParaRPr>
          </a:p>
          <a:p>
            <a:pPr marL="361950" indent="-361950" algn="just">
              <a:buNone/>
              <a:defRPr/>
            </a:pPr>
            <a:r>
              <a:rPr lang="ru-RU" sz="2400" b="1" dirty="0">
                <a:solidFill>
                  <a:schemeClr val="tx2"/>
                </a:solidFill>
                <a:latin typeface="Palatino Linotype" panose="02040502050505030304" pitchFamily="18" charset="0"/>
              </a:rPr>
              <a:t>5. Размещение в СМИ и социальных сетях информации по вопросам правильного питания, реклама ограничения приема соли, сахара, употребления фастфуда</a:t>
            </a:r>
            <a:r>
              <a:rPr lang="en-US" sz="2400" b="1" dirty="0">
                <a:solidFill>
                  <a:schemeClr val="tx2"/>
                </a:solidFill>
                <a:latin typeface="Palatino Linotype" panose="02040502050505030304" pitchFamily="18" charset="0"/>
              </a:rPr>
              <a:t>;</a:t>
            </a:r>
            <a:r>
              <a:rPr lang="ru-RU" sz="2400" b="1" dirty="0">
                <a:solidFill>
                  <a:schemeClr val="tx2"/>
                </a:solidFill>
                <a:latin typeface="Palatino Linotype" panose="02040502050505030304" pitchFamily="18" charset="0"/>
              </a:rPr>
              <a:t> </a:t>
            </a:r>
          </a:p>
          <a:p>
            <a:pPr marL="361950" indent="-361950" algn="just">
              <a:buNone/>
              <a:defRPr/>
            </a:pPr>
            <a:r>
              <a:rPr lang="ru-RU" sz="2400" b="1" dirty="0">
                <a:solidFill>
                  <a:schemeClr val="tx2"/>
                </a:solidFill>
                <a:latin typeface="Palatino Linotype" panose="02040502050505030304" pitchFamily="18" charset="0"/>
              </a:rPr>
              <a:t>6. Выступления главных специалистов по телевидению об употреблении овощей, фруктов, рыбы и других полезных продуктов.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4" name="Номер слайда 7">
            <a:extLst>
              <a:ext uri="{FF2B5EF4-FFF2-40B4-BE49-F238E27FC236}">
                <a16:creationId xmlns:a16="http://schemas.microsoft.com/office/drawing/2014/main" id="{5018836F-F759-97FB-6DD5-26682755F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0218" y="6601556"/>
            <a:ext cx="773502" cy="228600"/>
          </a:xfrm>
        </p:spPr>
        <p:txBody>
          <a:bodyPr/>
          <a:lstStyle/>
          <a:p>
            <a:pPr rtl="0"/>
            <a:fld id="{E31375A4-56A4-47D6-9801-1991572033F7}" type="slidenum">
              <a:rPr lang="ru-RU" noProof="0" smtClean="0"/>
              <a:pPr rtl="0"/>
              <a:t>5</a:t>
            </a:fld>
            <a:endParaRPr lang="ru-RU" noProof="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169A0B0-1EB2-4FCF-0AB6-D3918AE278D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8535" y="2720915"/>
            <a:ext cx="2447926" cy="174135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83FD6A9-C5F5-2FEF-3085-0A81741FFB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8535" y="854015"/>
            <a:ext cx="2447925" cy="18669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3FD5456-33E2-2511-8C9D-D061CC9737B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8532" y="4462271"/>
            <a:ext cx="2447927" cy="18434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BDFE25-487B-F592-7147-FF1F36C55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408" y="38910"/>
            <a:ext cx="11327183" cy="1257300"/>
          </a:xfrm>
        </p:spPr>
        <p:txBody>
          <a:bodyPr>
            <a:normAutofit/>
          </a:bodyPr>
          <a:lstStyle/>
          <a:p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Результаты проведения скрининговых обследований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3485D0-6D4E-40B8-99DB-19C72E6E3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291" y="1257300"/>
            <a:ext cx="11409300" cy="4841496"/>
          </a:xfrm>
        </p:spPr>
        <p:txBody>
          <a:bodyPr/>
          <a:lstStyle/>
          <a:p>
            <a:r>
              <a:rPr lang="ru-RU" b="1" dirty="0">
                <a:solidFill>
                  <a:schemeClr val="tx2"/>
                </a:solidFill>
                <a:latin typeface="Palatino Linotype" panose="02040502050505030304" pitchFamily="18" charset="0"/>
              </a:rPr>
              <a:t>Анкетирование прошли 320588 женщин разных возрастных групп: с 18 до 39 – 101391 ел., с 40 до 70 – 148995 чел. и старше 70 – 70202 чел.</a:t>
            </a:r>
          </a:p>
          <a:p>
            <a:r>
              <a:rPr lang="ru-RU" b="1" dirty="0">
                <a:solidFill>
                  <a:schemeClr val="tx2"/>
                </a:solidFill>
                <a:latin typeface="Palatino Linotype" panose="02040502050505030304" pitchFamily="18" charset="0"/>
              </a:rPr>
              <a:t>Индекс массы тела и вес определен всем женщинам прошедшим профилактический и диспансерный осмотр – 320588 чел., избыточная масса тела (ИМТ от 25 до 29,9) выявлена у 42318, ожирение (ИМТ более 30.0) у 23717 женщин</a:t>
            </a:r>
          </a:p>
          <a:p>
            <a:r>
              <a:rPr lang="ru-RU" b="1" dirty="0">
                <a:solidFill>
                  <a:schemeClr val="tx2"/>
                </a:solidFill>
                <a:latin typeface="Palatino Linotype" panose="02040502050505030304" pitchFamily="18" charset="0"/>
              </a:rPr>
              <a:t>Нерациональное питание выявлено у 86916 женщин, сахарный диабет – у 1492 женщин, заболевания желудочно-кишечного тракта  - у 15719 женщин.</a:t>
            </a:r>
          </a:p>
          <a:p>
            <a:r>
              <a:rPr lang="ru-RU" b="1" dirty="0">
                <a:solidFill>
                  <a:schemeClr val="tx2"/>
                </a:solidFill>
                <a:latin typeface="Palatino Linotype" panose="02040502050505030304" pitchFamily="18" charset="0"/>
              </a:rPr>
              <a:t>Прошли обучение в школе «здорового питания» -  19 318 женщин, в школе «сахарный диабет» - 1118 женщин.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ABA5A48-E1DA-5A01-2C65-4DD202AE6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 rtl="0"/>
              <a:t>6</a:t>
            </a:fld>
            <a:endParaRPr lang="ru-RU" noProof="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57D0229-1A66-4EA1-3924-7D9BA56AD2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5595" y="4614860"/>
            <a:ext cx="2461374" cy="167813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8D4CAD1-4689-5A3A-0062-644C4B4479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520" y="4614861"/>
            <a:ext cx="2058000" cy="178916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BBD61D8-0708-C8C6-E0E4-BD0DF21C561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9720" y="4618198"/>
            <a:ext cx="2125875" cy="167479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3403F6A-18B8-7344-1D1A-F1E13D74A5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31" y="4598362"/>
            <a:ext cx="2397489" cy="18093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4407361-6204-5448-9416-F5EF04E70D6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6662" y="4618198"/>
            <a:ext cx="2233058" cy="167479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D12F9B-0ED9-4C0D-1590-30AAD1D334B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2520" y="4614860"/>
            <a:ext cx="2058000" cy="178916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A6BA39-0299-471F-EDAD-88C4228BA27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031" y="4598361"/>
            <a:ext cx="2397489" cy="180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18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CE30FB-D945-A5CF-19BB-CCAAAB805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410" y="332414"/>
            <a:ext cx="11303790" cy="924886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Динамика показателей нарушения питания </a:t>
            </a:r>
            <a:b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за 3 года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265714B4-9F23-2F54-22B2-88447E11F7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1799188"/>
              </p:ext>
            </p:extLst>
          </p:nvPr>
        </p:nvGraphicFramePr>
        <p:xfrm>
          <a:off x="350838" y="1257300"/>
          <a:ext cx="11536362" cy="49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73B0A46-B979-EC3D-C4AA-02238888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 rtl="0"/>
              <a:t>7</a:t>
            </a:fld>
            <a:endParaRPr lang="ru-RU" noProof="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79D16AC-5058-188F-F336-995FA80881E0}"/>
              </a:ext>
            </a:extLst>
          </p:cNvPr>
          <p:cNvSpPr/>
          <p:nvPr/>
        </p:nvSpPr>
        <p:spPr>
          <a:xfrm>
            <a:off x="8001000" y="1514475"/>
            <a:ext cx="657225" cy="581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2019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46665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E8454C-E7CF-DFC3-1928-0EF4E210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92" y="-281792"/>
            <a:ext cx="11491416" cy="1333850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Риски заболеваний, вызываемых </a:t>
            </a:r>
            <a:b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повышенным весом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3C94D3-5DA9-DDF8-59F8-FEDB7C168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179" y="962112"/>
            <a:ext cx="11589121" cy="4933775"/>
          </a:xfrm>
        </p:spPr>
        <p:txBody>
          <a:bodyPr>
            <a:normAutofit/>
          </a:bodyPr>
          <a:lstStyle/>
          <a:p>
            <a:pPr marL="342900" indent="-342900" eaLnBrk="1" hangingPunct="1">
              <a:spcBef>
                <a:spcPts val="600"/>
              </a:spcBef>
              <a:buSzPct val="100000"/>
              <a:buFontTx/>
              <a:buChar char="-"/>
              <a:defRPr/>
            </a:pPr>
            <a:r>
              <a:rPr lang="ru-RU" altLang="ru-RU" sz="2200" b="1" dirty="0">
                <a:solidFill>
                  <a:schemeClr val="tx2"/>
                </a:solidFill>
                <a:latin typeface="Palatino Linotype" panose="02040502050505030304" pitchFamily="18" charset="0"/>
              </a:rPr>
              <a:t>Повышенное артериальное давление – 25,1%</a:t>
            </a:r>
          </a:p>
          <a:p>
            <a:pPr marL="342900" indent="-342900" eaLnBrk="1" hangingPunct="1">
              <a:spcBef>
                <a:spcPts val="600"/>
              </a:spcBef>
              <a:buSzPct val="100000"/>
              <a:buFontTx/>
              <a:buChar char="-"/>
              <a:defRPr/>
            </a:pPr>
            <a:r>
              <a:rPr lang="ru-RU" altLang="ru-RU" sz="2200" b="1" dirty="0">
                <a:solidFill>
                  <a:schemeClr val="tx2"/>
                </a:solidFill>
                <a:latin typeface="Palatino Linotype" panose="02040502050505030304" pitchFamily="18" charset="0"/>
              </a:rPr>
              <a:t>Высокий риск сердечно-сосудистого риска (АД + холестерин) – 28,5%</a:t>
            </a:r>
          </a:p>
          <a:p>
            <a:pPr marL="342900" indent="-342900" eaLnBrk="1" hangingPunct="1">
              <a:spcBef>
                <a:spcPts val="600"/>
              </a:spcBef>
              <a:buSzPct val="100000"/>
              <a:buFontTx/>
              <a:buChar char="-"/>
              <a:defRPr/>
            </a:pPr>
            <a:r>
              <a:rPr lang="ru-RU" altLang="ru-RU" sz="2200" b="1" dirty="0">
                <a:solidFill>
                  <a:schemeClr val="tx2"/>
                </a:solidFill>
                <a:latin typeface="Palatino Linotype" panose="02040502050505030304" pitchFamily="18" charset="0"/>
              </a:rPr>
              <a:t>Риск развития сахарного диабета 2 типа – 18,6%</a:t>
            </a:r>
          </a:p>
          <a:p>
            <a:pPr marL="342900" indent="-342900" eaLnBrk="1" hangingPunct="1">
              <a:spcBef>
                <a:spcPts val="600"/>
              </a:spcBef>
              <a:buSzPct val="100000"/>
              <a:buFontTx/>
              <a:buChar char="-"/>
              <a:defRPr/>
            </a:pPr>
            <a:r>
              <a:rPr lang="ru-RU" altLang="ru-RU" sz="2200" b="1" dirty="0">
                <a:solidFill>
                  <a:schemeClr val="tx2"/>
                </a:solidFill>
                <a:latin typeface="Palatino Linotype" panose="02040502050505030304" pitchFamily="18" charset="0"/>
              </a:rPr>
              <a:t>Остеоартроз суставов и остеохондроз (в связи с нагрузкой на опорно-двигательный аппарат) – 24,1%</a:t>
            </a:r>
          </a:p>
          <a:p>
            <a:pPr marL="342900" indent="-342900" eaLnBrk="1" hangingPunct="1">
              <a:spcBef>
                <a:spcPts val="600"/>
              </a:spcBef>
              <a:buSzPct val="100000"/>
              <a:buFontTx/>
              <a:buChar char="-"/>
              <a:defRPr/>
            </a:pPr>
            <a:r>
              <a:rPr lang="ru-RU" altLang="ru-RU" sz="2200" b="1" dirty="0">
                <a:solidFill>
                  <a:schemeClr val="tx2"/>
                </a:solidFill>
                <a:latin typeface="Palatino Linotype" panose="02040502050505030304" pitchFamily="18" charset="0"/>
              </a:rPr>
              <a:t>Развитие дистрофических нарушений в печени (жировой гепатоз) – 9,8%</a:t>
            </a:r>
          </a:p>
          <a:p>
            <a:pPr marL="342900" indent="-342900" eaLnBrk="1" hangingPunct="1">
              <a:spcBef>
                <a:spcPts val="600"/>
              </a:spcBef>
              <a:buSzPct val="100000"/>
              <a:buFontTx/>
              <a:buChar char="-"/>
              <a:defRPr/>
            </a:pPr>
            <a:r>
              <a:rPr lang="ru-RU" altLang="ru-RU" sz="2200" b="1" dirty="0">
                <a:solidFill>
                  <a:schemeClr val="tx2"/>
                </a:solidFill>
                <a:latin typeface="Palatino Linotype" panose="02040502050505030304" pitchFamily="18" charset="0"/>
              </a:rPr>
              <a:t>Склонность к сгущению крови, развитие тромбофлебитов нижних конечностей – 14,3%</a:t>
            </a:r>
          </a:p>
          <a:p>
            <a:pPr eaLnBrk="1" hangingPunct="1">
              <a:spcBef>
                <a:spcPts val="600"/>
              </a:spcBef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200" b="1" dirty="0">
                <a:solidFill>
                  <a:schemeClr val="tx2"/>
                </a:solidFill>
                <a:latin typeface="Palatino Linotype" panose="02040502050505030304" pitchFamily="18" charset="0"/>
              </a:rPr>
              <a:t>     Роль похудения – снижение веса на 5 кг снижает риск хронических заболеваний на 15,4%.</a:t>
            </a:r>
            <a:endParaRPr lang="ru-RU" sz="2200" dirty="0">
              <a:solidFill>
                <a:schemeClr val="tx2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C4B2D87-7A27-8E97-EC08-56762ADFF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 rtl="0"/>
              <a:t>8</a:t>
            </a:fld>
            <a:endParaRPr lang="ru-RU" noProof="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403C722-E80B-AA80-4CCA-B69D470A87E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292" y="4917512"/>
            <a:ext cx="3413767" cy="146913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B4B7DFD-4F94-5D7B-2AAD-A4E6500D93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4059" y="4917512"/>
            <a:ext cx="2586733" cy="146913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C74415B-C049-E583-D12D-86CE732DD7E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791" y="4917512"/>
            <a:ext cx="3228551" cy="146913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241E8DE-A9CB-5741-6EFF-53A28C4E326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4060" y="4917511"/>
            <a:ext cx="2468240" cy="148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65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39853F-E72F-4E0F-A66D-4AE4442E2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557" y="198641"/>
            <a:ext cx="11731558" cy="69059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МОТИВИРОВАНИЕ женщин к ведению </a:t>
            </a:r>
            <a:r>
              <a:rPr lang="ru-RU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зож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895224-B9D5-4308-A407-02AD52FE6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219" y="1027372"/>
            <a:ext cx="9042331" cy="5688484"/>
          </a:xfrm>
        </p:spPr>
        <p:txBody>
          <a:bodyPr>
            <a:normAutofit/>
          </a:bodyPr>
          <a:lstStyle/>
          <a:p>
            <a:pPr marL="361950" indent="-361950" algn="just">
              <a:buNone/>
              <a:defRPr/>
            </a:pPr>
            <a:r>
              <a:rPr lang="ru-RU" sz="2400" dirty="0">
                <a:solidFill>
                  <a:schemeClr val="tx2"/>
                </a:solidFill>
              </a:rPr>
              <a:t>1</a:t>
            </a:r>
            <a:r>
              <a:rPr lang="ru-RU" sz="2200" dirty="0">
                <a:solidFill>
                  <a:schemeClr val="tx2"/>
                </a:solidFill>
              </a:rPr>
              <a:t>. </a:t>
            </a:r>
            <a:r>
              <a:rPr lang="ru-RU" sz="2200" b="1" dirty="0">
                <a:solidFill>
                  <a:schemeClr val="tx2"/>
                </a:solidFill>
                <a:latin typeface="Palatino Linotype" panose="02040502050505030304" pitchFamily="18" charset="0"/>
              </a:rPr>
              <a:t>Популяризация физической активности среди женщин</a:t>
            </a:r>
            <a:r>
              <a:rPr lang="en-US" sz="2200" b="1" dirty="0">
                <a:solidFill>
                  <a:schemeClr val="tx2"/>
                </a:solidFill>
                <a:latin typeface="Palatino Linotype" panose="02040502050505030304" pitchFamily="18" charset="0"/>
              </a:rPr>
              <a:t>;</a:t>
            </a:r>
            <a:endParaRPr lang="ru-RU" sz="2200" b="1" dirty="0">
              <a:solidFill>
                <a:schemeClr val="tx2"/>
              </a:solidFill>
              <a:latin typeface="Palatino Linotype" panose="02040502050505030304" pitchFamily="18" charset="0"/>
            </a:endParaRPr>
          </a:p>
          <a:p>
            <a:pPr marL="361950" indent="-361950" algn="just">
              <a:buNone/>
              <a:defRPr/>
            </a:pPr>
            <a:r>
              <a:rPr lang="ru-RU" sz="2200" b="1" dirty="0">
                <a:solidFill>
                  <a:schemeClr val="tx2"/>
                </a:solidFill>
                <a:latin typeface="Palatino Linotype" panose="02040502050505030304" pitchFamily="18" charset="0"/>
              </a:rPr>
              <a:t>2.Информирование о возможностях бесплатного использования спортивных объектов, дворовых площадок для занятий физической культурой </a:t>
            </a:r>
          </a:p>
          <a:p>
            <a:pPr marL="361950" indent="-361950" algn="just">
              <a:buNone/>
              <a:defRPr/>
            </a:pPr>
            <a:r>
              <a:rPr lang="ru-RU" sz="2200" b="1" dirty="0">
                <a:solidFill>
                  <a:schemeClr val="tx2"/>
                </a:solidFill>
                <a:latin typeface="Palatino Linotype" panose="02040502050505030304" pitchFamily="18" charset="0"/>
              </a:rPr>
              <a:t>3. Совместно с волонтерами привлечение женщин к участию в спортивных мероприятиях, проводимых в районах </a:t>
            </a:r>
          </a:p>
          <a:p>
            <a:pPr marL="361950" indent="-361950" algn="just">
              <a:buNone/>
              <a:defRPr/>
            </a:pPr>
            <a:r>
              <a:rPr lang="ru-RU" sz="2200" b="1" dirty="0">
                <a:solidFill>
                  <a:schemeClr val="tx2"/>
                </a:solidFill>
                <a:latin typeface="Palatino Linotype" panose="02040502050505030304" pitchFamily="18" charset="0"/>
              </a:rPr>
              <a:t>4. Организация и проведение мероприятий, и мастер классов по приготовлению блюд правильного питания с участием семьи</a:t>
            </a:r>
          </a:p>
          <a:p>
            <a:pPr marL="361950" indent="-361950" algn="just">
              <a:buNone/>
              <a:defRPr/>
            </a:pPr>
            <a:r>
              <a:rPr lang="ru-RU" sz="2200" b="1" dirty="0">
                <a:solidFill>
                  <a:schemeClr val="tx2"/>
                </a:solidFill>
                <a:latin typeface="Palatino Linotype" panose="02040502050505030304" pitchFamily="18" charset="0"/>
              </a:rPr>
              <a:t>5. Привлечение женщин к прохождению профилактических осмотров для контроля за своим состоянием, оказание консультативной помощи при выявлении факторов риска</a:t>
            </a:r>
          </a:p>
          <a:p>
            <a:pPr marL="361950" indent="-361950" algn="just">
              <a:buNone/>
              <a:defRPr/>
            </a:pPr>
            <a:r>
              <a:rPr lang="ru-RU" sz="2200" b="1" dirty="0">
                <a:solidFill>
                  <a:schemeClr val="tx2"/>
                </a:solidFill>
                <a:latin typeface="Palatino Linotype" panose="02040502050505030304" pitchFamily="18" charset="0"/>
              </a:rPr>
              <a:t>6. Организация конкурсов, направленных на популяризацию правильного питания, физической активности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5" name="Номер слайда 7">
            <a:extLst>
              <a:ext uri="{FF2B5EF4-FFF2-40B4-BE49-F238E27FC236}">
                <a16:creationId xmlns:a16="http://schemas.microsoft.com/office/drawing/2014/main" id="{E2361A94-5D3A-5CAA-47BA-65305E11D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0218" y="6601556"/>
            <a:ext cx="773502" cy="228600"/>
          </a:xfrm>
        </p:spPr>
        <p:txBody>
          <a:bodyPr/>
          <a:lstStyle/>
          <a:p>
            <a:pPr rtl="0"/>
            <a:fld id="{E31375A4-56A4-47D6-9801-1991572033F7}" type="slidenum">
              <a:rPr lang="ru-RU" noProof="0" smtClean="0"/>
              <a:pPr rtl="0"/>
              <a:t>9</a:t>
            </a:fld>
            <a:endParaRPr lang="ru-RU" noProof="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8116C1E-AA85-79C0-94EB-DDD986578A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0926" y="1885373"/>
            <a:ext cx="2418475" cy="172486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6883056-C46F-FB7C-748D-2C56507397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500926" y="3499008"/>
            <a:ext cx="2418474" cy="159834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2340BE3-7F62-2556-41A1-2FB79C28C2F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7951" y="198641"/>
            <a:ext cx="2418475" cy="168673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85066C0-78EE-8C66-A867-17D4F4E54A4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412" y="5097356"/>
            <a:ext cx="2435501" cy="1504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Здоровье и фитнес 16x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064257_TF02922391.potx" id="{A01CCDD4-86D4-469D-9B92-9533C8D2D88C}" vid="{065B6106-88C3-4925-B0B7-B0F5EEE8E987}"/>
    </a:ext>
  </a:extLst>
</a:theme>
</file>

<file path=ppt/theme/theme2.xml><?xml version="1.0" encoding="utf-8"?>
<a:theme xmlns:a="http://schemas.openxmlformats.org/drawingml/2006/main" name="Тема Offic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о здоровье и фитнесе (широкоэкранный формат)</Template>
  <TotalTime>2373</TotalTime>
  <Words>2114</Words>
  <Application>Microsoft Office PowerPoint</Application>
  <PresentationFormat>Широкоэкранный</PresentationFormat>
  <Paragraphs>178</Paragraphs>
  <Slides>25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Palatino Linotype</vt:lpstr>
      <vt:lpstr>Symbol</vt:lpstr>
      <vt:lpstr>Times New Roman</vt:lpstr>
      <vt:lpstr>Wingdings</vt:lpstr>
      <vt:lpstr>Здоровье и фитнес 16x9</vt:lpstr>
      <vt:lpstr> женщины за здоровое общество</vt:lpstr>
      <vt:lpstr>Цель программы:</vt:lpstr>
      <vt:lpstr>Данная подпрограмма реализуется в рамках программы Сохранение здоровья женщин в Ленинградской области</vt:lpstr>
      <vt:lpstr>Задачи программы</vt:lpstr>
      <vt:lpstr>Направления реализации программы</vt:lpstr>
      <vt:lpstr>Результаты проведения скрининговых обследований</vt:lpstr>
      <vt:lpstr>Динамика показателей нарушения питания  за 3 года</vt:lpstr>
      <vt:lpstr>Риски заболеваний, вызываемых  повышенным весом </vt:lpstr>
      <vt:lpstr>МОТИВИРОВАНИЕ женщин к ведению зож</vt:lpstr>
      <vt:lpstr>   ПРОВЕДЕНИЕ МЕДИЦИНСКИХ Профилактических МЕРОПРИЯТИЙ женщинам</vt:lpstr>
      <vt:lpstr>психологическая помощь женщинам</vt:lpstr>
      <vt:lpstr>Мероприятия, проведенные в 2022 ГОду</vt:lpstr>
      <vt:lpstr> ФОРУМ  – «ЖЕНЩИНЫ  ЗА ЗДОРОВОЕ ОБЩЕСТВО»</vt:lpstr>
      <vt:lpstr>Презентация PowerPoint</vt:lpstr>
      <vt:lpstr>Презентация PowerPoint</vt:lpstr>
      <vt:lpstr>КОНКУРС НА ЛУЧШУЮ МУНИЦИПАЛЬНУЮ ПРОГРАММУ ЗОЖ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Конкурс «Худеем вместе»</vt:lpstr>
      <vt:lpstr> Всероссийский форум «Здоровье нации - основа процветания России»</vt:lpstr>
      <vt:lpstr>Первые результаты реализации программы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 с рисунками</dc:title>
  <dc:creator>Царев Михаил Вячеславович</dc:creator>
  <cp:lastModifiedBy>Center Profilaktiki</cp:lastModifiedBy>
  <cp:revision>219</cp:revision>
  <dcterms:created xsi:type="dcterms:W3CDTF">2021-11-23T16:14:36Z</dcterms:created>
  <dcterms:modified xsi:type="dcterms:W3CDTF">2023-02-10T06:03:29Z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