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5" r:id="rId4"/>
    <p:sldId id="257" r:id="rId5"/>
    <p:sldId id="258" r:id="rId6"/>
    <p:sldId id="260" r:id="rId7"/>
    <p:sldId id="261" r:id="rId8"/>
    <p:sldId id="262"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716"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9E9A09-E50B-45FF-BC73-38834C1D75D7}" type="datetimeFigureOut">
              <a:rPr lang="ru-RU" smtClean="0"/>
              <a:t>05.03.2026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40955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9E9A09-E50B-45FF-BC73-38834C1D75D7}" type="datetimeFigureOut">
              <a:rPr lang="ru-RU" smtClean="0"/>
              <a:t>05.03.2026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155161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9E9A09-E50B-45FF-BC73-38834C1D75D7}" type="datetimeFigureOut">
              <a:rPr lang="ru-RU" smtClean="0"/>
              <a:t>05.03.2026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107013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9E9A09-E50B-45FF-BC73-38834C1D75D7}" type="datetimeFigureOut">
              <a:rPr lang="ru-RU" smtClean="0"/>
              <a:t>05.03.2026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80715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9E9A09-E50B-45FF-BC73-38834C1D75D7}" type="datetimeFigureOut">
              <a:rPr lang="ru-RU" smtClean="0"/>
              <a:t>05.03.2026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412733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9E9A09-E50B-45FF-BC73-38834C1D75D7}" type="datetimeFigureOut">
              <a:rPr lang="ru-RU" smtClean="0"/>
              <a:t>05.03.2026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387766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9E9A09-E50B-45FF-BC73-38834C1D75D7}" type="datetimeFigureOut">
              <a:rPr lang="ru-RU" smtClean="0"/>
              <a:t>05.03.2026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75385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9E9A09-E50B-45FF-BC73-38834C1D75D7}" type="datetimeFigureOut">
              <a:rPr lang="ru-RU" smtClean="0"/>
              <a:t>05.03.2026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187761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9E9A09-E50B-45FF-BC73-38834C1D75D7}" type="datetimeFigureOut">
              <a:rPr lang="ru-RU" smtClean="0"/>
              <a:t>05.03.2026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338703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89E9A09-E50B-45FF-BC73-38834C1D75D7}" type="datetimeFigureOut">
              <a:rPr lang="ru-RU" smtClean="0"/>
              <a:t>05.03.2026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1933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89E9A09-E50B-45FF-BC73-38834C1D75D7}" type="datetimeFigureOut">
              <a:rPr lang="ru-RU" smtClean="0"/>
              <a:t>05.03.2026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04D514-C477-4486-8A10-337341ACD0B0}" type="slidenum">
              <a:rPr lang="ru-RU" smtClean="0"/>
              <a:t>‹#›</a:t>
            </a:fld>
            <a:endParaRPr lang="ru-RU"/>
          </a:p>
        </p:txBody>
      </p:sp>
    </p:spTree>
    <p:extLst>
      <p:ext uri="{BB962C8B-B14F-4D97-AF65-F5344CB8AC3E}">
        <p14:creationId xmlns:p14="http://schemas.microsoft.com/office/powerpoint/2010/main" val="224045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E9A09-E50B-45FF-BC73-38834C1D75D7}" type="datetimeFigureOut">
              <a:rPr lang="ru-RU" smtClean="0"/>
              <a:t>05.03.2026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4D514-C477-4486-8A10-337341ACD0B0}" type="slidenum">
              <a:rPr lang="ru-RU" smtClean="0"/>
              <a:t>‹#›</a:t>
            </a:fld>
            <a:endParaRPr lang="ru-RU"/>
          </a:p>
        </p:txBody>
      </p:sp>
    </p:spTree>
    <p:extLst>
      <p:ext uri="{BB962C8B-B14F-4D97-AF65-F5344CB8AC3E}">
        <p14:creationId xmlns:p14="http://schemas.microsoft.com/office/powerpoint/2010/main" val="116452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3" name="Прямоугольник 2"/>
          <p:cNvSpPr/>
          <p:nvPr/>
        </p:nvSpPr>
        <p:spPr>
          <a:xfrm>
            <a:off x="1095107" y="160338"/>
            <a:ext cx="10462161" cy="461665"/>
          </a:xfrm>
          <a:prstGeom prst="rect">
            <a:avLst/>
          </a:prstGeom>
        </p:spPr>
        <p:txBody>
          <a:bodyPr wrap="square">
            <a:sp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V Всероссийский Конкурсный отбор «Женщины за здоровое общество»</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42107" y="4034450"/>
            <a:ext cx="6096000" cy="923330"/>
          </a:xfrm>
          <a:prstGeom prst="rect">
            <a:avLst/>
          </a:prstGeom>
        </p:spPr>
        <p:txBody>
          <a:bodyPr>
            <a:spAutoFit/>
          </a:bodyPr>
          <a:lstStyle/>
          <a:p>
            <a:r>
              <a:rPr lang="ru-RU" dirty="0" smtClean="0">
                <a:solidFill>
                  <a:srgbClr val="002060"/>
                </a:solidFill>
                <a:latin typeface="Times New Roman" panose="02020603050405020304" pitchFamily="18" charset="0"/>
                <a:cs typeface="Times New Roman" panose="02020603050405020304" pitchFamily="18" charset="0"/>
              </a:rPr>
              <a:t>Автор проекта: </a:t>
            </a:r>
            <a:r>
              <a:rPr lang="ru-RU" b="1" dirty="0" smtClean="0">
                <a:solidFill>
                  <a:srgbClr val="002060"/>
                </a:solidFill>
                <a:latin typeface="Times New Roman" panose="02020603050405020304" pitchFamily="18" charset="0"/>
                <a:cs typeface="Times New Roman" panose="02020603050405020304" pitchFamily="18" charset="0"/>
              </a:rPr>
              <a:t>Антонова Анна </a:t>
            </a:r>
            <a:r>
              <a:rPr lang="ru-RU" b="1" dirty="0" err="1" smtClean="0">
                <a:solidFill>
                  <a:srgbClr val="002060"/>
                </a:solidFill>
                <a:latin typeface="Times New Roman" panose="02020603050405020304" pitchFamily="18" charset="0"/>
                <a:cs typeface="Times New Roman" panose="02020603050405020304" pitchFamily="18" charset="0"/>
              </a:rPr>
              <a:t>Жоржовна</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Кемеровская область, Прокопьевск</a:t>
            </a:r>
          </a:p>
          <a:p>
            <a:r>
              <a:rPr lang="ru-RU" dirty="0" smtClean="0">
                <a:solidFill>
                  <a:srgbClr val="002060"/>
                </a:solidFill>
                <a:latin typeface="Times New Roman" panose="02020603050405020304" pitchFamily="18" charset="0"/>
                <a:cs typeface="Times New Roman" panose="02020603050405020304" pitchFamily="18" charset="0"/>
              </a:rPr>
              <a:t>МАДОУ "Детский сад № 16«, старший воспитатель</a:t>
            </a:r>
          </a:p>
        </p:txBody>
      </p:sp>
      <p:sp>
        <p:nvSpPr>
          <p:cNvPr id="6" name="Прямоугольник 5"/>
          <p:cNvSpPr/>
          <p:nvPr/>
        </p:nvSpPr>
        <p:spPr>
          <a:xfrm>
            <a:off x="2170878" y="1463666"/>
            <a:ext cx="8742458" cy="707886"/>
          </a:xfrm>
          <a:prstGeom prst="rect">
            <a:avLst/>
          </a:prstGeom>
        </p:spPr>
        <p:txBody>
          <a:bodyPr wrap="none">
            <a:spAutoFit/>
          </a:bodyPr>
          <a:lstStyle/>
          <a:p>
            <a:r>
              <a:rPr lang="ru-RU" sz="4000" b="1" dirty="0" err="1" smtClean="0">
                <a:solidFill>
                  <a:srgbClr val="002060"/>
                </a:solidFill>
                <a:latin typeface="Times New Roman" panose="02020603050405020304" pitchFamily="18" charset="0"/>
                <a:cs typeface="Times New Roman" panose="02020603050405020304" pitchFamily="18" charset="0"/>
              </a:rPr>
              <a:t>Субборд</a:t>
            </a:r>
            <a:r>
              <a:rPr lang="ru-RU" sz="4000" b="1" dirty="0" smtClean="0">
                <a:solidFill>
                  <a:srgbClr val="002060"/>
                </a:solidFill>
                <a:latin typeface="Times New Roman" panose="02020603050405020304" pitchFamily="18" charset="0"/>
                <a:cs typeface="Times New Roman" panose="02020603050405020304" pitchFamily="18" charset="0"/>
              </a:rPr>
              <a:t> -прокачай мозги через тело!</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308843" y="2480256"/>
            <a:ext cx="6607130" cy="646331"/>
          </a:xfrm>
          <a:prstGeom prst="rect">
            <a:avLst/>
          </a:prstGeom>
        </p:spPr>
        <p:txBody>
          <a:bodyPr wrap="none">
            <a:spAutoFit/>
          </a:bodyPr>
          <a:lstStyle/>
          <a:p>
            <a:r>
              <a:rPr lang="ru-RU" i="0" dirty="0" smtClean="0">
                <a:solidFill>
                  <a:srgbClr val="002060"/>
                </a:solidFill>
                <a:effectLst/>
                <a:latin typeface="Times New Roman" panose="02020603050405020304" pitchFamily="18" charset="0"/>
                <a:cs typeface="Times New Roman" panose="02020603050405020304" pitchFamily="18" charset="0"/>
              </a:rPr>
              <a:t>Номинация: </a:t>
            </a:r>
            <a:r>
              <a:rPr lang="ru-RU" b="1" i="0" dirty="0" smtClean="0">
                <a:solidFill>
                  <a:srgbClr val="002060"/>
                </a:solidFill>
                <a:effectLst/>
                <a:latin typeface="Times New Roman" panose="02020603050405020304" pitchFamily="18" charset="0"/>
                <a:cs typeface="Times New Roman" panose="02020603050405020304" pitchFamily="18" charset="0"/>
              </a:rPr>
              <a:t>Материнство и детство </a:t>
            </a:r>
          </a:p>
          <a:p>
            <a:r>
              <a:rPr lang="ru-RU" i="0" dirty="0" smtClean="0">
                <a:solidFill>
                  <a:srgbClr val="002060"/>
                </a:solidFill>
                <a:effectLst/>
                <a:latin typeface="Times New Roman" panose="02020603050405020304" pitchFamily="18" charset="0"/>
                <a:cs typeface="Times New Roman" panose="02020603050405020304" pitchFamily="18" charset="0"/>
              </a:rPr>
              <a:t>(проекты по раннему развитию и сохранению детского здоровья)</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92485" y="6140080"/>
            <a:ext cx="2628027" cy="369332"/>
          </a:xfrm>
          <a:prstGeom prst="rect">
            <a:avLst/>
          </a:prstGeom>
        </p:spPr>
        <p:txBody>
          <a:bodyPr wrap="none">
            <a:spAutoFit/>
          </a:bodyPr>
          <a:lstStyle/>
          <a:p>
            <a:r>
              <a:rPr lang="ru-RU" i="0" dirty="0" err="1" smtClean="0">
                <a:solidFill>
                  <a:srgbClr val="002060"/>
                </a:solidFill>
                <a:effectLst/>
                <a:latin typeface="Times New Roman" panose="02020603050405020304" pitchFamily="18" charset="0"/>
                <a:cs typeface="Times New Roman" panose="02020603050405020304" pitchFamily="18" charset="0"/>
              </a:rPr>
              <a:t>Прокопьевский</a:t>
            </a:r>
            <a:r>
              <a:rPr lang="ru-RU" i="0" dirty="0" smtClean="0">
                <a:solidFill>
                  <a:srgbClr val="002060"/>
                </a:solidFill>
                <a:effectLst/>
                <a:latin typeface="Times New Roman" panose="02020603050405020304" pitchFamily="18" charset="0"/>
                <a:cs typeface="Times New Roman" panose="02020603050405020304" pitchFamily="18" charset="0"/>
              </a:rPr>
              <a:t> ГО, 2026</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23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4" name="Прямоугольник 3"/>
          <p:cNvSpPr/>
          <p:nvPr/>
        </p:nvSpPr>
        <p:spPr>
          <a:xfrm>
            <a:off x="460375" y="-5666"/>
            <a:ext cx="11269683" cy="6247864"/>
          </a:xfrm>
          <a:prstGeom prst="rect">
            <a:avLst/>
          </a:prstGeom>
        </p:spPr>
        <p:txBody>
          <a:bodyPr wrap="square">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Данный проект легко масштабируется: от одной группы до всего детского сада, так как оборудование мобильно и не требует специальных залов для хранения</a:t>
            </a:r>
          </a:p>
          <a:p>
            <a:pPr algn="ctr"/>
            <a:endParaRPr lang="ru-RU" sz="2000" b="1"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1. Физическое развитие и здоровье: укрепление мышечного корсета и формирование правильной осанки, развитие вестибулярного аппарата, статической и динамической координации, улучшение показателей внешнего дыхания, профилактика плоскостопия и развитие ловкости.</a:t>
            </a:r>
          </a:p>
          <a:p>
            <a:pPr algn="just"/>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2. Когнитивное развитие и школьная готовность: мозжечковая стимуляция, которая "настраивает" работу мозга, улучшая взаимодействие между полушариями, развитие памяти, внимания, мышления и восприятия, улучшение зрительно-моторной координации, повышение эффективности коррекционных занятий (с логопедом, дефектологом).</a:t>
            </a:r>
          </a:p>
          <a:p>
            <a:pPr algn="just"/>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3. Речевое развитие: ускорение автоматизации поставленных звуков при выполнении упражнений на баланс, эффективная помощь в работе с детьми с ЗПР и речевыми нарушениями, улучшение темпа и ритма речи.</a:t>
            </a:r>
          </a:p>
          <a:p>
            <a:pPr algn="just"/>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4. Психоэмоциональное развитие и социализация: гармонизация поведения: </a:t>
            </a:r>
            <a:r>
              <a:rPr lang="ru-RU" sz="2000" dirty="0" err="1" smtClean="0">
                <a:solidFill>
                  <a:srgbClr val="002060"/>
                </a:solidFill>
                <a:latin typeface="Times New Roman" panose="02020603050405020304" pitchFamily="18" charset="0"/>
                <a:cs typeface="Times New Roman" panose="02020603050405020304" pitchFamily="18" charset="0"/>
              </a:rPr>
              <a:t>гиперактивные</a:t>
            </a:r>
            <a:r>
              <a:rPr lang="ru-RU" sz="2000" dirty="0" smtClean="0">
                <a:solidFill>
                  <a:srgbClr val="002060"/>
                </a:solidFill>
                <a:latin typeface="Times New Roman" panose="02020603050405020304" pitchFamily="18" charset="0"/>
                <a:cs typeface="Times New Roman" panose="02020603050405020304" pitchFamily="18" charset="0"/>
              </a:rPr>
              <a:t> дети становятся спокойнее, а застенчивые — </a:t>
            </a:r>
            <a:r>
              <a:rPr lang="ru-RU" sz="2000" dirty="0" err="1" smtClean="0">
                <a:solidFill>
                  <a:srgbClr val="002060"/>
                </a:solidFill>
                <a:latin typeface="Times New Roman" panose="02020603050405020304" pitchFamily="18" charset="0"/>
                <a:cs typeface="Times New Roman" panose="02020603050405020304" pitchFamily="18" charset="0"/>
              </a:rPr>
              <a:t>раскрепощеннее</a:t>
            </a:r>
            <a:r>
              <a:rPr lang="ru-RU" sz="2000" dirty="0" smtClean="0">
                <a:solidFill>
                  <a:srgbClr val="002060"/>
                </a:solidFill>
                <a:latin typeface="Times New Roman" panose="02020603050405020304" pitchFamily="18" charset="0"/>
                <a:cs typeface="Times New Roman" panose="02020603050405020304" pitchFamily="18" charset="0"/>
              </a:rPr>
              <a:t>, повышение уверенности в себе и своих силах через преодоление трудностей, развитие воображения, формирование навыков командной работы и коммуникации в совместных играх</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46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6" name="Прямоугольник 5"/>
          <p:cNvSpPr/>
          <p:nvPr/>
        </p:nvSpPr>
        <p:spPr>
          <a:xfrm>
            <a:off x="672935" y="849799"/>
            <a:ext cx="6096000" cy="3416320"/>
          </a:xfrm>
          <a:prstGeom prst="rect">
            <a:avLst/>
          </a:prstGeom>
        </p:spPr>
        <p:txBody>
          <a:bodyPr>
            <a:spAutoFit/>
          </a:bodyPr>
          <a:lstStyle/>
          <a:p>
            <a:r>
              <a:rPr lang="ru-RU" sz="2400" b="1" i="0" dirty="0" err="1" smtClean="0">
                <a:solidFill>
                  <a:srgbClr val="002060"/>
                </a:solidFill>
                <a:effectLst/>
                <a:latin typeface="Times New Roman" panose="02020603050405020304" pitchFamily="18" charset="0"/>
                <a:cs typeface="Times New Roman" panose="02020603050405020304" pitchFamily="18" charset="0"/>
              </a:rPr>
              <a:t>Сибборд</a:t>
            </a:r>
            <a:r>
              <a:rPr lang="ru-RU" sz="2400" b="1" i="0" dirty="0" smtClean="0">
                <a:solidFill>
                  <a:srgbClr val="002060"/>
                </a:solidFill>
                <a:effectLst/>
                <a:latin typeface="Times New Roman" panose="02020603050405020304" pitchFamily="18" charset="0"/>
                <a:cs typeface="Times New Roman" panose="02020603050405020304" pitchFamily="18" charset="0"/>
              </a:rPr>
              <a:t> (или "Сибирский </a:t>
            </a:r>
            <a:r>
              <a:rPr lang="ru-RU" sz="2400" b="1" i="0" dirty="0" err="1" smtClean="0">
                <a:solidFill>
                  <a:srgbClr val="002060"/>
                </a:solidFill>
                <a:effectLst/>
                <a:latin typeface="Times New Roman" panose="02020603050405020304" pitchFamily="18" charset="0"/>
                <a:cs typeface="Times New Roman" panose="02020603050405020304" pitchFamily="18" charset="0"/>
              </a:rPr>
              <a:t>борд</a:t>
            </a:r>
            <a:r>
              <a:rPr lang="ru-RU" sz="2400" b="1" i="0" dirty="0" smtClean="0">
                <a:solidFill>
                  <a:srgbClr val="002060"/>
                </a:solidFill>
                <a:effectLst/>
                <a:latin typeface="Times New Roman" panose="02020603050405020304" pitchFamily="18" charset="0"/>
                <a:cs typeface="Times New Roman" panose="02020603050405020304" pitchFamily="18" charset="0"/>
              </a:rPr>
              <a:t>")</a:t>
            </a:r>
            <a:r>
              <a:rPr lang="ru-RU" sz="2400" b="0" i="0" dirty="0" smtClean="0">
                <a:solidFill>
                  <a:srgbClr val="002060"/>
                </a:solidFill>
                <a:effectLst/>
                <a:latin typeface="Times New Roman" panose="02020603050405020304" pitchFamily="18" charset="0"/>
                <a:cs typeface="Times New Roman" panose="02020603050405020304" pitchFamily="18" charset="0"/>
              </a:rPr>
              <a:t> </a:t>
            </a:r>
          </a:p>
          <a:p>
            <a:r>
              <a:rPr lang="ru-RU" sz="2400" dirty="0">
                <a:solidFill>
                  <a:srgbClr val="002060"/>
                </a:solidFill>
                <a:latin typeface="Times New Roman" panose="02020603050405020304" pitchFamily="18" charset="0"/>
                <a:cs typeface="Times New Roman" panose="02020603050405020304" pitchFamily="18" charset="0"/>
              </a:rPr>
              <a:t>-</a:t>
            </a:r>
            <a:r>
              <a:rPr lang="ru-RU" sz="2400" b="0" i="0" dirty="0" smtClean="0">
                <a:solidFill>
                  <a:srgbClr val="002060"/>
                </a:solidFill>
                <a:effectLst/>
                <a:latin typeface="Times New Roman" panose="02020603050405020304" pitchFamily="18" charset="0"/>
                <a:cs typeface="Times New Roman" panose="02020603050405020304" pitchFamily="18" charset="0"/>
              </a:rPr>
              <a:t> это не просто балансировочная доска, а многофункциональный </a:t>
            </a:r>
            <a:r>
              <a:rPr lang="ru-RU" sz="2400" b="0" i="0" dirty="0" err="1" smtClean="0">
                <a:solidFill>
                  <a:srgbClr val="002060"/>
                </a:solidFill>
                <a:effectLst/>
                <a:latin typeface="Times New Roman" panose="02020603050405020304" pitchFamily="18" charset="0"/>
                <a:cs typeface="Times New Roman" panose="02020603050405020304" pitchFamily="18" charset="0"/>
              </a:rPr>
              <a:t>нейротренажёр</a:t>
            </a:r>
            <a:r>
              <a:rPr lang="ru-RU" sz="2400" b="0" i="0" dirty="0" smtClean="0">
                <a:solidFill>
                  <a:srgbClr val="002060"/>
                </a:solidFill>
                <a:effectLst/>
                <a:latin typeface="Times New Roman" panose="02020603050405020304" pitchFamily="18" charset="0"/>
                <a:cs typeface="Times New Roman" panose="02020603050405020304" pitchFamily="18" charset="0"/>
              </a:rPr>
              <a:t>. </a:t>
            </a:r>
          </a:p>
          <a:p>
            <a:endParaRPr lang="ru-RU" sz="2400" b="0" i="0" dirty="0" smtClean="0">
              <a:solidFill>
                <a:srgbClr val="002060"/>
              </a:solidFill>
              <a:effectLst/>
              <a:latin typeface="Times New Roman" panose="02020603050405020304" pitchFamily="18" charset="0"/>
              <a:cs typeface="Times New Roman" panose="02020603050405020304" pitchFamily="18" charset="0"/>
            </a:endParaRPr>
          </a:p>
          <a:p>
            <a:r>
              <a:rPr lang="ru-RU" sz="2400" b="0" i="0" dirty="0" smtClean="0">
                <a:solidFill>
                  <a:srgbClr val="002060"/>
                </a:solidFill>
                <a:effectLst/>
                <a:latin typeface="Times New Roman" panose="02020603050405020304" pitchFamily="18" charset="0"/>
                <a:cs typeface="Times New Roman" panose="02020603050405020304" pitchFamily="18" charset="0"/>
              </a:rPr>
              <a:t>Основная ценность </a:t>
            </a:r>
            <a:r>
              <a:rPr lang="ru-RU" sz="2400" b="0" i="0" dirty="0" err="1" smtClean="0">
                <a:solidFill>
                  <a:srgbClr val="002060"/>
                </a:solidFill>
                <a:effectLst/>
                <a:latin typeface="Times New Roman" panose="02020603050405020304" pitchFamily="18" charset="0"/>
                <a:cs typeface="Times New Roman" panose="02020603050405020304" pitchFamily="18" charset="0"/>
              </a:rPr>
              <a:t>сибборда</a:t>
            </a:r>
            <a:r>
              <a:rPr lang="ru-RU" sz="2400" b="0" i="0" dirty="0" smtClean="0">
                <a:solidFill>
                  <a:srgbClr val="002060"/>
                </a:solidFill>
                <a:effectLst/>
                <a:latin typeface="Times New Roman" panose="02020603050405020304" pitchFamily="18" charset="0"/>
                <a:cs typeface="Times New Roman" panose="02020603050405020304" pitchFamily="18" charset="0"/>
              </a:rPr>
              <a:t> строится на трёх китах: </a:t>
            </a:r>
          </a:p>
          <a:p>
            <a:r>
              <a:rPr lang="ru-RU" sz="2400" b="0" i="0" dirty="0" smtClean="0">
                <a:solidFill>
                  <a:srgbClr val="002060"/>
                </a:solidFill>
                <a:effectLst/>
                <a:latin typeface="Times New Roman" panose="02020603050405020304" pitchFamily="18" charset="0"/>
                <a:cs typeface="Times New Roman" panose="02020603050405020304" pitchFamily="18" charset="0"/>
              </a:rPr>
              <a:t>- стимуляция мозга через движение</a:t>
            </a:r>
          </a:p>
          <a:p>
            <a:r>
              <a:rPr lang="ru-RU" sz="2400" b="0" i="0" dirty="0" smtClean="0">
                <a:solidFill>
                  <a:srgbClr val="002060"/>
                </a:solidFill>
                <a:effectLst/>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t>
            </a:r>
            <a:r>
              <a:rPr lang="ru-RU" sz="2400" b="0" i="0" dirty="0" smtClean="0">
                <a:solidFill>
                  <a:srgbClr val="002060"/>
                </a:solidFill>
                <a:effectLst/>
                <a:latin typeface="Times New Roman" panose="02020603050405020304" pitchFamily="18" charset="0"/>
                <a:cs typeface="Times New Roman" panose="02020603050405020304" pitchFamily="18" charset="0"/>
              </a:rPr>
              <a:t>физическое развитие </a:t>
            </a:r>
          </a:p>
          <a:p>
            <a:r>
              <a:rPr lang="ru-RU" sz="2400" b="0" i="0" dirty="0" smtClean="0">
                <a:solidFill>
                  <a:srgbClr val="002060"/>
                </a:solidFill>
                <a:effectLst/>
                <a:latin typeface="Times New Roman" panose="02020603050405020304" pitchFamily="18" charset="0"/>
                <a:cs typeface="Times New Roman" panose="02020603050405020304" pitchFamily="18" charset="0"/>
              </a:rPr>
              <a:t>- эмоциональный рост. </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4606" r="17445" b="7532"/>
          <a:stretch/>
        </p:blipFill>
        <p:spPr>
          <a:xfrm>
            <a:off x="7441871" y="419595"/>
            <a:ext cx="3883232" cy="3523013"/>
          </a:xfrm>
          <a:prstGeom prst="rect">
            <a:avLst/>
          </a:prstGeom>
        </p:spPr>
      </p:pic>
    </p:spTree>
    <p:extLst>
      <p:ext uri="{BB962C8B-B14F-4D97-AF65-F5344CB8AC3E}">
        <p14:creationId xmlns:p14="http://schemas.microsoft.com/office/powerpoint/2010/main" val="134421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3" name="Прямоугольник 2"/>
          <p:cNvSpPr/>
          <p:nvPr/>
        </p:nvSpPr>
        <p:spPr>
          <a:xfrm>
            <a:off x="478974" y="419595"/>
            <a:ext cx="5434938" cy="5170646"/>
          </a:xfrm>
          <a:prstGeom prst="rect">
            <a:avLst/>
          </a:prstGeom>
        </p:spPr>
        <p:txBody>
          <a:bodyPr wrap="square">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Цель и задачи</a:t>
            </a:r>
          </a:p>
          <a:p>
            <a:r>
              <a:rPr lang="ru-RU" b="1" dirty="0" smtClean="0">
                <a:solidFill>
                  <a:srgbClr val="002060"/>
                </a:solidFill>
                <a:latin typeface="Times New Roman" panose="02020603050405020304" pitchFamily="18" charset="0"/>
                <a:cs typeface="Times New Roman" panose="02020603050405020304" pitchFamily="18" charset="0"/>
              </a:rPr>
              <a:t>Цель: </a:t>
            </a:r>
            <a:r>
              <a:rPr lang="ru-RU" dirty="0" smtClean="0">
                <a:solidFill>
                  <a:srgbClr val="002060"/>
                </a:solidFill>
                <a:latin typeface="Times New Roman" panose="02020603050405020304" pitchFamily="18" charset="0"/>
                <a:cs typeface="Times New Roman" panose="02020603050405020304" pitchFamily="18" charset="0"/>
              </a:rPr>
              <a:t>Развитие координации движений, общей моторики и психических процессов (внимания, мышления) у дошкольников посредством занятий на </a:t>
            </a:r>
            <a:r>
              <a:rPr lang="ru-RU" dirty="0" err="1" smtClean="0">
                <a:solidFill>
                  <a:srgbClr val="002060"/>
                </a:solidFill>
                <a:latin typeface="Times New Roman" panose="02020603050405020304" pitchFamily="18" charset="0"/>
                <a:cs typeface="Times New Roman" panose="02020603050405020304" pitchFamily="18" charset="0"/>
              </a:rPr>
              <a:t>Сибборде</a:t>
            </a:r>
            <a:r>
              <a:rPr lang="ru-RU" dirty="0" smtClean="0">
                <a:solidFill>
                  <a:srgbClr val="002060"/>
                </a:solidFill>
                <a:latin typeface="Times New Roman" panose="02020603050405020304" pitchFamily="18" charset="0"/>
                <a:cs typeface="Times New Roman" panose="02020603050405020304" pitchFamily="18" charset="0"/>
              </a:rPr>
              <a:t> .</a:t>
            </a:r>
          </a:p>
          <a:p>
            <a:endParaRPr lang="ru-RU"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Задачи:</a:t>
            </a:r>
          </a:p>
          <a:p>
            <a:r>
              <a:rPr lang="ru-RU" b="1" dirty="0" smtClean="0">
                <a:solidFill>
                  <a:srgbClr val="002060"/>
                </a:solidFill>
                <a:latin typeface="Times New Roman" panose="02020603050405020304" pitchFamily="18" charset="0"/>
                <a:cs typeface="Times New Roman" panose="02020603050405020304" pitchFamily="18" charset="0"/>
              </a:rPr>
              <a:t>Оздоровительные: </a:t>
            </a:r>
            <a:r>
              <a:rPr lang="ru-RU" dirty="0" smtClean="0">
                <a:solidFill>
                  <a:srgbClr val="002060"/>
                </a:solidFill>
                <a:latin typeface="Times New Roman" panose="02020603050405020304" pitchFamily="18" charset="0"/>
                <a:cs typeface="Times New Roman" panose="02020603050405020304" pitchFamily="18" charset="0"/>
              </a:rPr>
              <a:t>Укреплять мышечный корсет, формировать правильную осанку, тренировать вестибулярный аппарат .</a:t>
            </a:r>
          </a:p>
          <a:p>
            <a:endParaRPr lang="ru-RU"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Образовательные: </a:t>
            </a:r>
            <a:r>
              <a:rPr lang="ru-RU" dirty="0" smtClean="0">
                <a:solidFill>
                  <a:srgbClr val="002060"/>
                </a:solidFill>
                <a:latin typeface="Times New Roman" panose="02020603050405020304" pitchFamily="18" charset="0"/>
                <a:cs typeface="Times New Roman" panose="02020603050405020304" pitchFamily="18" charset="0"/>
              </a:rPr>
              <a:t>Учить управлять своим телом и выполнять многозадачные упражнения (балансировать и одновременно выполнять когнитивные задания) .</a:t>
            </a:r>
          </a:p>
          <a:p>
            <a:endParaRPr lang="ru-RU"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Воспитательные: </a:t>
            </a:r>
            <a:r>
              <a:rPr lang="ru-RU" dirty="0" smtClean="0">
                <a:solidFill>
                  <a:srgbClr val="002060"/>
                </a:solidFill>
                <a:latin typeface="Times New Roman" panose="02020603050405020304" pitchFamily="18" charset="0"/>
                <a:cs typeface="Times New Roman" panose="02020603050405020304" pitchFamily="18" charset="0"/>
              </a:rPr>
              <a:t>Развивать волевые качества (упорство, смелость) и навыки работы в команде</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6095999" y="1094955"/>
            <a:ext cx="5574182" cy="3142445"/>
          </a:xfrm>
          <a:prstGeom prst="rect">
            <a:avLst/>
          </a:prstGeom>
        </p:spPr>
      </p:pic>
    </p:spTree>
    <p:extLst>
      <p:ext uri="{BB962C8B-B14F-4D97-AF65-F5344CB8AC3E}">
        <p14:creationId xmlns:p14="http://schemas.microsoft.com/office/powerpoint/2010/main" val="326030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6013" r="30999"/>
          <a:stretch/>
        </p:blipFill>
        <p:spPr>
          <a:xfrm>
            <a:off x="307975" y="455592"/>
            <a:ext cx="3028208" cy="4286250"/>
          </a:xfrm>
          <a:prstGeom prst="rect">
            <a:avLst/>
          </a:prstGeom>
        </p:spPr>
      </p:pic>
      <p:sp>
        <p:nvSpPr>
          <p:cNvPr id="6" name="Прямоугольник 5"/>
          <p:cNvSpPr/>
          <p:nvPr/>
        </p:nvSpPr>
        <p:spPr>
          <a:xfrm>
            <a:off x="4948052" y="739193"/>
            <a:ext cx="6096000" cy="4093428"/>
          </a:xfrm>
          <a:prstGeom prst="rect">
            <a:avLst/>
          </a:prstGeom>
        </p:spPr>
        <p:txBody>
          <a:bodyPr>
            <a:spAutoFit/>
          </a:bodyPr>
          <a:lstStyle/>
          <a:p>
            <a:r>
              <a:rPr lang="ru-RU" sz="2000" b="1" i="0" dirty="0" err="1" smtClean="0">
                <a:solidFill>
                  <a:srgbClr val="002060"/>
                </a:solidFill>
                <a:effectLst/>
                <a:latin typeface="Times New Roman" panose="02020603050405020304" pitchFamily="18" charset="0"/>
                <a:cs typeface="Times New Roman" panose="02020603050405020304" pitchFamily="18" charset="0"/>
              </a:rPr>
              <a:t>Сибборды</a:t>
            </a:r>
            <a:r>
              <a:rPr lang="ru-RU" sz="2000" b="1" i="0" dirty="0" smtClean="0">
                <a:solidFill>
                  <a:srgbClr val="002060"/>
                </a:solidFill>
                <a:effectLst/>
                <a:latin typeface="Times New Roman" panose="02020603050405020304" pitchFamily="18" charset="0"/>
                <a:cs typeface="Times New Roman" panose="02020603050405020304" pitchFamily="18" charset="0"/>
              </a:rPr>
              <a:t> используют в ДОУ как:</a:t>
            </a:r>
            <a:r>
              <a:rPr lang="ru-RU" sz="2000" b="0" i="0" dirty="0" smtClean="0">
                <a:solidFill>
                  <a:srgbClr val="002060"/>
                </a:solidFill>
                <a:effectLst/>
                <a:latin typeface="Times New Roman" panose="02020603050405020304" pitchFamily="18" charset="0"/>
                <a:cs typeface="Times New Roman" panose="02020603050405020304" pitchFamily="18" charset="0"/>
              </a:rPr>
              <a:t/>
            </a:r>
            <a:br>
              <a:rPr lang="ru-RU" sz="2000" b="0" i="0" dirty="0" smtClean="0">
                <a:solidFill>
                  <a:srgbClr val="002060"/>
                </a:solidFill>
                <a:effectLst/>
                <a:latin typeface="Times New Roman" panose="02020603050405020304" pitchFamily="18" charset="0"/>
                <a:cs typeface="Times New Roman" panose="02020603050405020304" pitchFamily="18" charset="0"/>
              </a:rPr>
            </a:br>
            <a:r>
              <a:rPr lang="ru-RU" sz="2000" b="0" i="1" dirty="0" smtClean="0">
                <a:solidFill>
                  <a:srgbClr val="002060"/>
                </a:solidFill>
                <a:effectLst/>
                <a:latin typeface="Times New Roman" panose="02020603050405020304" pitchFamily="18" charset="0"/>
                <a:cs typeface="Times New Roman" panose="02020603050405020304" pitchFamily="18" charset="0"/>
              </a:rPr>
              <a:t>- балансир;</a:t>
            </a:r>
            <a:r>
              <a:rPr lang="ru-RU" sz="2000" b="0" i="0" dirty="0" smtClean="0">
                <a:solidFill>
                  <a:srgbClr val="002060"/>
                </a:solidFill>
                <a:effectLst/>
                <a:latin typeface="Times New Roman" panose="02020603050405020304" pitchFamily="18" charset="0"/>
                <a:cs typeface="Times New Roman" panose="02020603050405020304" pitchFamily="18" charset="0"/>
              </a:rPr>
              <a:t/>
            </a:r>
            <a:br>
              <a:rPr lang="ru-RU" sz="2000" b="0" i="0" dirty="0" smtClean="0">
                <a:solidFill>
                  <a:srgbClr val="002060"/>
                </a:solidFill>
                <a:effectLst/>
                <a:latin typeface="Times New Roman" panose="02020603050405020304" pitchFamily="18" charset="0"/>
                <a:cs typeface="Times New Roman" panose="02020603050405020304" pitchFamily="18" charset="0"/>
              </a:rPr>
            </a:br>
            <a:r>
              <a:rPr lang="ru-RU" sz="2000" b="0" i="1" dirty="0" smtClean="0">
                <a:solidFill>
                  <a:srgbClr val="002060"/>
                </a:solidFill>
                <a:effectLst/>
                <a:latin typeface="Times New Roman" panose="02020603050405020304" pitchFamily="18" charset="0"/>
                <a:cs typeface="Times New Roman" panose="02020603050405020304" pitchFamily="18" charset="0"/>
              </a:rPr>
              <a:t>- горка;</a:t>
            </a:r>
            <a:r>
              <a:rPr lang="ru-RU" sz="2000" b="0" i="0" dirty="0" smtClean="0">
                <a:solidFill>
                  <a:srgbClr val="002060"/>
                </a:solidFill>
                <a:effectLst/>
                <a:latin typeface="Times New Roman" panose="02020603050405020304" pitchFamily="18" charset="0"/>
                <a:cs typeface="Times New Roman" panose="02020603050405020304" pitchFamily="18" charset="0"/>
              </a:rPr>
              <a:t/>
            </a:r>
            <a:br>
              <a:rPr lang="ru-RU" sz="2000" b="0" i="0" dirty="0" smtClean="0">
                <a:solidFill>
                  <a:srgbClr val="002060"/>
                </a:solidFill>
                <a:effectLst/>
                <a:latin typeface="Times New Roman" panose="02020603050405020304" pitchFamily="18" charset="0"/>
                <a:cs typeface="Times New Roman" panose="02020603050405020304" pitchFamily="18" charset="0"/>
              </a:rPr>
            </a:br>
            <a:r>
              <a:rPr lang="ru-RU" sz="2000" b="0" i="1" dirty="0" smtClean="0">
                <a:solidFill>
                  <a:srgbClr val="002060"/>
                </a:solidFill>
                <a:effectLst/>
                <a:latin typeface="Times New Roman" panose="02020603050405020304" pitchFamily="18" charset="0"/>
                <a:cs typeface="Times New Roman" panose="02020603050405020304" pitchFamily="18" charset="0"/>
              </a:rPr>
              <a:t>- тоннель;</a:t>
            </a:r>
            <a:r>
              <a:rPr lang="ru-RU" sz="2000" b="0" i="0" dirty="0" smtClean="0">
                <a:solidFill>
                  <a:srgbClr val="002060"/>
                </a:solidFill>
                <a:effectLst/>
                <a:latin typeface="Times New Roman" panose="02020603050405020304" pitchFamily="18" charset="0"/>
                <a:cs typeface="Times New Roman" panose="02020603050405020304" pitchFamily="18" charset="0"/>
              </a:rPr>
              <a:t/>
            </a:r>
            <a:br>
              <a:rPr lang="ru-RU" sz="2000" b="0" i="0" dirty="0" smtClean="0">
                <a:solidFill>
                  <a:srgbClr val="002060"/>
                </a:solidFill>
                <a:effectLst/>
                <a:latin typeface="Times New Roman" panose="02020603050405020304" pitchFamily="18" charset="0"/>
                <a:cs typeface="Times New Roman" panose="02020603050405020304" pitchFamily="18" charset="0"/>
              </a:rPr>
            </a:br>
            <a:r>
              <a:rPr lang="ru-RU" sz="2000" b="0" i="1" dirty="0" smtClean="0">
                <a:solidFill>
                  <a:srgbClr val="002060"/>
                </a:solidFill>
                <a:effectLst/>
                <a:latin typeface="Times New Roman" panose="02020603050405020304" pitchFamily="18" charset="0"/>
                <a:cs typeface="Times New Roman" panose="02020603050405020304" pitchFamily="18" charset="0"/>
              </a:rPr>
              <a:t>- лодка;</a:t>
            </a:r>
            <a:r>
              <a:rPr lang="ru-RU" sz="2000" b="0" i="0" dirty="0" smtClean="0">
                <a:solidFill>
                  <a:srgbClr val="002060"/>
                </a:solidFill>
                <a:effectLst/>
                <a:latin typeface="Times New Roman" panose="02020603050405020304" pitchFamily="18" charset="0"/>
                <a:cs typeface="Times New Roman" panose="02020603050405020304" pitchFamily="18" charset="0"/>
              </a:rPr>
              <a:t/>
            </a:r>
            <a:br>
              <a:rPr lang="ru-RU" sz="2000" b="0" i="0" dirty="0" smtClean="0">
                <a:solidFill>
                  <a:srgbClr val="002060"/>
                </a:solidFill>
                <a:effectLst/>
                <a:latin typeface="Times New Roman" panose="02020603050405020304" pitchFamily="18" charset="0"/>
                <a:cs typeface="Times New Roman" panose="02020603050405020304" pitchFamily="18" charset="0"/>
              </a:rPr>
            </a:br>
            <a:r>
              <a:rPr lang="ru-RU" sz="2000" b="0" i="1" dirty="0" smtClean="0">
                <a:solidFill>
                  <a:srgbClr val="002060"/>
                </a:solidFill>
                <a:effectLst/>
                <a:latin typeface="Times New Roman" panose="02020603050405020304" pitchFamily="18" charset="0"/>
                <a:cs typeface="Times New Roman" panose="02020603050405020304" pitchFamily="18" charset="0"/>
              </a:rPr>
              <a:t>- полоса препятствий;</a:t>
            </a:r>
            <a:r>
              <a:rPr lang="ru-RU" sz="2000" b="0" i="0" dirty="0" smtClean="0">
                <a:solidFill>
                  <a:srgbClr val="002060"/>
                </a:solidFill>
                <a:effectLst/>
                <a:latin typeface="Times New Roman" panose="02020603050405020304" pitchFamily="18" charset="0"/>
                <a:cs typeface="Times New Roman" panose="02020603050405020304" pitchFamily="18" charset="0"/>
              </a:rPr>
              <a:t/>
            </a:r>
            <a:br>
              <a:rPr lang="ru-RU" sz="2000" b="0" i="0" dirty="0" smtClean="0">
                <a:solidFill>
                  <a:srgbClr val="002060"/>
                </a:solidFill>
                <a:effectLst/>
                <a:latin typeface="Times New Roman" panose="02020603050405020304" pitchFamily="18" charset="0"/>
                <a:cs typeface="Times New Roman" panose="02020603050405020304" pitchFamily="18" charset="0"/>
              </a:rPr>
            </a:br>
            <a:r>
              <a:rPr lang="ru-RU" sz="2000" b="0" i="1" dirty="0" smtClean="0">
                <a:solidFill>
                  <a:srgbClr val="002060"/>
                </a:solidFill>
                <a:effectLst/>
                <a:latin typeface="Times New Roman" panose="02020603050405020304" pitchFamily="18" charset="0"/>
                <a:cs typeface="Times New Roman" panose="02020603050405020304" pitchFamily="18" charset="0"/>
              </a:rPr>
              <a:t>- лабиринт и пр. </a:t>
            </a:r>
            <a:endParaRPr lang="ru-RU" sz="2000" b="0" i="0" dirty="0" smtClean="0">
              <a:solidFill>
                <a:srgbClr val="002060"/>
              </a:solidFill>
              <a:effectLst/>
              <a:latin typeface="Times New Roman" panose="02020603050405020304" pitchFamily="18" charset="0"/>
              <a:cs typeface="Times New Roman" panose="02020603050405020304" pitchFamily="18" charset="0"/>
            </a:endParaRPr>
          </a:p>
          <a:p>
            <a:r>
              <a:rPr lang="ru-RU" sz="2000" b="0" i="0" dirty="0" smtClean="0">
                <a:solidFill>
                  <a:srgbClr val="002060"/>
                </a:solidFill>
                <a:effectLst/>
                <a:latin typeface="Times New Roman" panose="02020603050405020304" pitchFamily="18" charset="0"/>
                <a:cs typeface="Times New Roman" panose="02020603050405020304" pitchFamily="18" charset="0"/>
              </a:rPr>
              <a:t>Спортивный инвентарь из балансиров легко обрабатывать после занятий, сохраняя гигиеничность. Для него не нужно специально выделенного места или дополнительное дорогостоящее обслуживание. Для хранения достаточно положить тренажёры стопочкой друг на друга.</a:t>
            </a:r>
            <a:endParaRPr lang="ru-RU" sz="20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64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pic>
        <p:nvPicPr>
          <p:cNvPr id="4" name="Рисунок 3"/>
          <p:cNvPicPr>
            <a:picLocks noChangeAspect="1"/>
          </p:cNvPicPr>
          <p:nvPr/>
        </p:nvPicPr>
        <p:blipFill>
          <a:blip r:embed="rId3"/>
          <a:stretch>
            <a:fillRect/>
          </a:stretch>
        </p:blipFill>
        <p:spPr>
          <a:xfrm>
            <a:off x="307975" y="902139"/>
            <a:ext cx="5715000" cy="4286250"/>
          </a:xfrm>
          <a:prstGeom prst="rect">
            <a:avLst/>
          </a:prstGeom>
        </p:spPr>
      </p:pic>
      <p:sp>
        <p:nvSpPr>
          <p:cNvPr id="6" name="Прямоугольник 5"/>
          <p:cNvSpPr/>
          <p:nvPr/>
        </p:nvSpPr>
        <p:spPr>
          <a:xfrm>
            <a:off x="6628616" y="644607"/>
            <a:ext cx="4805342" cy="4801314"/>
          </a:xfrm>
          <a:prstGeom prst="rect">
            <a:avLst/>
          </a:prstGeom>
        </p:spPr>
        <p:txBody>
          <a:bodyPr wrap="square">
            <a:spAutoFit/>
          </a:bodyPr>
          <a:lstStyle/>
          <a:p>
            <a:r>
              <a:rPr lang="ru-RU" b="1" dirty="0" smtClean="0">
                <a:solidFill>
                  <a:srgbClr val="002060"/>
                </a:solidFill>
                <a:effectLst/>
                <a:latin typeface="Times New Roman" panose="02020603050405020304" pitchFamily="18" charset="0"/>
                <a:cs typeface="Times New Roman" panose="02020603050405020304" pitchFamily="18" charset="0"/>
              </a:rPr>
              <a:t>     На занятиях по физической культуре с </a:t>
            </a:r>
            <a:r>
              <a:rPr lang="ru-RU" b="1" dirty="0" err="1" smtClean="0">
                <a:solidFill>
                  <a:srgbClr val="002060"/>
                </a:solidFill>
                <a:effectLst/>
                <a:latin typeface="Times New Roman" panose="02020603050405020304" pitchFamily="18" charset="0"/>
                <a:cs typeface="Times New Roman" panose="02020603050405020304" pitchFamily="18" charset="0"/>
              </a:rPr>
              <a:t>бордом</a:t>
            </a:r>
            <a:r>
              <a:rPr lang="ru-RU" b="1" dirty="0" smtClean="0">
                <a:solidFill>
                  <a:srgbClr val="002060"/>
                </a:solidFill>
                <a:effectLst/>
                <a:latin typeface="Times New Roman" panose="02020603050405020304" pitchFamily="18" charset="0"/>
                <a:cs typeface="Times New Roman" panose="02020603050405020304" pitchFamily="18" charset="0"/>
              </a:rPr>
              <a:t> дети получают развитие и здоровье через движение</a:t>
            </a:r>
            <a:r>
              <a:rPr lang="ru-RU" b="0" dirty="0" smtClean="0">
                <a:solidFill>
                  <a:srgbClr val="002060"/>
                </a:solidFill>
                <a:effectLst/>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r>
              <a:rPr lang="ru-RU" b="0" dirty="0" smtClean="0">
                <a:solidFill>
                  <a:srgbClr val="002060"/>
                </a:solidFill>
                <a:effectLst/>
                <a:latin typeface="Times New Roman" panose="02020603050405020304" pitchFamily="18" charset="0"/>
                <a:cs typeface="Times New Roman" panose="02020603050405020304" pitchFamily="18" charset="0"/>
              </a:rPr>
              <a:t>✅ Улучшение крупной моторики, которая в последнее время существенно запущена у подрастающего поколения;</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r>
              <a:rPr lang="ru-RU" b="0" dirty="0" smtClean="0">
                <a:solidFill>
                  <a:srgbClr val="002060"/>
                </a:solidFill>
                <a:effectLst/>
                <a:latin typeface="Times New Roman" panose="02020603050405020304" pitchFamily="18" charset="0"/>
                <a:cs typeface="Times New Roman" panose="02020603050405020304" pitchFamily="18" charset="0"/>
              </a:rPr>
              <a:t>✅ Улучшение моторного планирования и координации;</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r>
              <a:rPr lang="ru-RU" b="0" dirty="0" smtClean="0">
                <a:solidFill>
                  <a:srgbClr val="002060"/>
                </a:solidFill>
                <a:effectLst/>
                <a:latin typeface="Times New Roman" panose="02020603050405020304" pitchFamily="18" charset="0"/>
                <a:cs typeface="Times New Roman" panose="02020603050405020304" pitchFamily="18" charset="0"/>
              </a:rPr>
              <a:t>✅ Развитие ловкости и запуск моторных реакций;</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r>
              <a:rPr lang="ru-RU" b="0" dirty="0" smtClean="0">
                <a:solidFill>
                  <a:srgbClr val="002060"/>
                </a:solidFill>
                <a:effectLst/>
                <a:latin typeface="Times New Roman" panose="02020603050405020304" pitchFamily="18" charset="0"/>
                <a:cs typeface="Times New Roman" panose="02020603050405020304" pitchFamily="18" charset="0"/>
              </a:rPr>
              <a:t>✅ Улучшение ощущения своего тела, контроль и управления им;</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r>
              <a:rPr lang="ru-RU" b="0" dirty="0" smtClean="0">
                <a:solidFill>
                  <a:srgbClr val="002060"/>
                </a:solidFill>
                <a:effectLst/>
                <a:latin typeface="Times New Roman" panose="02020603050405020304" pitchFamily="18" charset="0"/>
                <a:cs typeface="Times New Roman" panose="02020603050405020304" pitchFamily="18" charset="0"/>
              </a:rPr>
              <a:t>✅ Укрепление мышечного корсета - в работе на </a:t>
            </a:r>
            <a:r>
              <a:rPr lang="ru-RU" b="0" dirty="0" err="1" smtClean="0">
                <a:solidFill>
                  <a:srgbClr val="002060"/>
                </a:solidFill>
                <a:effectLst/>
                <a:latin typeface="Times New Roman" panose="02020603050405020304" pitchFamily="18" charset="0"/>
                <a:cs typeface="Times New Roman" panose="02020603050405020304" pitchFamily="18" charset="0"/>
              </a:rPr>
              <a:t>Сиббордах</a:t>
            </a:r>
            <a:r>
              <a:rPr lang="ru-RU" b="0" dirty="0" smtClean="0">
                <a:solidFill>
                  <a:srgbClr val="002060"/>
                </a:solidFill>
                <a:effectLst/>
                <a:latin typeface="Times New Roman" panose="02020603050405020304" pitchFamily="18" charset="0"/>
                <a:cs typeface="Times New Roman" panose="02020603050405020304" pitchFamily="18" charset="0"/>
              </a:rPr>
              <a:t> задействованы все мышцы и части тела;</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r>
              <a:rPr lang="ru-RU" b="0" dirty="0" smtClean="0">
                <a:solidFill>
                  <a:srgbClr val="002060"/>
                </a:solidFill>
                <a:effectLst/>
                <a:latin typeface="Times New Roman" panose="02020603050405020304" pitchFamily="18" charset="0"/>
                <a:cs typeface="Times New Roman" panose="02020603050405020304" pitchFamily="18" charset="0"/>
              </a:rPr>
              <a:t>✅ Эмоциональная разрядка с пользой - для детей и педагогов!</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24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6" name="Прямоугольник 5"/>
          <p:cNvSpPr/>
          <p:nvPr/>
        </p:nvSpPr>
        <p:spPr>
          <a:xfrm>
            <a:off x="5664530" y="468456"/>
            <a:ext cx="5769428" cy="5324535"/>
          </a:xfrm>
          <a:prstGeom prst="rect">
            <a:avLst/>
          </a:prstGeom>
        </p:spPr>
        <p:txBody>
          <a:bodyPr wrap="square">
            <a:spAutoFit/>
          </a:bodyPr>
          <a:lstStyle/>
          <a:p>
            <a:r>
              <a:rPr lang="ru-RU" sz="2000" b="1" i="1" dirty="0" smtClean="0">
                <a:solidFill>
                  <a:srgbClr val="002060"/>
                </a:solidFill>
                <a:latin typeface="Times New Roman" panose="02020603050405020304" pitchFamily="18" charset="0"/>
              </a:rPr>
              <a:t>Использование </a:t>
            </a:r>
            <a:r>
              <a:rPr lang="ru-RU" sz="2000" b="1" i="1" dirty="0" err="1" smtClean="0">
                <a:solidFill>
                  <a:srgbClr val="002060"/>
                </a:solidFill>
                <a:latin typeface="Times New Roman" panose="02020603050405020304" pitchFamily="18" charset="0"/>
              </a:rPr>
              <a:t>сибборда</a:t>
            </a:r>
            <a:r>
              <a:rPr lang="ru-RU" sz="2000" b="1" i="1" dirty="0" smtClean="0">
                <a:solidFill>
                  <a:srgbClr val="002060"/>
                </a:solidFill>
                <a:latin typeface="Times New Roman" panose="02020603050405020304" pitchFamily="18" charset="0"/>
              </a:rPr>
              <a:t> на логопедических и музыкальных занятиях:</a:t>
            </a:r>
          </a:p>
          <a:p>
            <a:endParaRPr lang="ru-RU" sz="2000" b="0" i="0" dirty="0" smtClean="0">
              <a:solidFill>
                <a:srgbClr val="002060"/>
              </a:solidFill>
              <a:effectLst/>
              <a:latin typeface="Calibri" panose="020F0502020204030204" pitchFamily="34" charset="0"/>
            </a:endParaRPr>
          </a:p>
          <a:p>
            <a:r>
              <a:rPr lang="ru-RU" sz="2000" b="0" i="0" dirty="0" smtClean="0">
                <a:solidFill>
                  <a:srgbClr val="002060"/>
                </a:solidFill>
                <a:effectLst/>
                <a:latin typeface="Times New Roman" panose="02020603050405020304" pitchFamily="18" charset="0"/>
              </a:rPr>
              <a:t>1. Балансировка при заданной амплитуде - является неким метроном для головного мозга.</a:t>
            </a:r>
            <a:endParaRPr lang="ru-RU" sz="2000" b="0" i="0" dirty="0" smtClean="0">
              <a:solidFill>
                <a:srgbClr val="002060"/>
              </a:solidFill>
              <a:effectLst/>
              <a:latin typeface="Calibri" panose="020F0502020204030204" pitchFamily="34" charset="0"/>
            </a:endParaRPr>
          </a:p>
          <a:p>
            <a:r>
              <a:rPr lang="ru-RU" sz="2000" b="0" i="0" dirty="0" smtClean="0">
                <a:solidFill>
                  <a:srgbClr val="002060"/>
                </a:solidFill>
                <a:effectLst/>
                <a:latin typeface="Times New Roman" panose="02020603050405020304" pitchFamily="18" charset="0"/>
              </a:rPr>
              <a:t>2. Мягкое воздействие на вестибулярный аппарат - равномерная активизация участков правого и левого полушарий.</a:t>
            </a:r>
            <a:endParaRPr lang="ru-RU" sz="2000" b="0" i="0" dirty="0" smtClean="0">
              <a:solidFill>
                <a:srgbClr val="002060"/>
              </a:solidFill>
              <a:effectLst/>
              <a:latin typeface="Calibri" panose="020F0502020204030204" pitchFamily="34" charset="0"/>
            </a:endParaRPr>
          </a:p>
          <a:p>
            <a:r>
              <a:rPr lang="ru-RU" sz="2000" b="0" i="0" dirty="0" smtClean="0">
                <a:solidFill>
                  <a:srgbClr val="002060"/>
                </a:solidFill>
                <a:effectLst/>
                <a:latin typeface="Times New Roman" panose="02020603050405020304" pitchFamily="18" charset="0"/>
              </a:rPr>
              <a:t>3. Систематическая мозжечковая стимуляция - запускается процесс удержания равновесия и контроль координации.</a:t>
            </a:r>
            <a:endParaRPr lang="ru-RU" sz="2000" b="0" i="0" dirty="0" smtClean="0">
              <a:solidFill>
                <a:srgbClr val="002060"/>
              </a:solidFill>
              <a:effectLst/>
              <a:latin typeface="Calibri" panose="020F0502020204030204" pitchFamily="34" charset="0"/>
            </a:endParaRPr>
          </a:p>
          <a:p>
            <a:r>
              <a:rPr lang="ru-RU" sz="2000" b="0" i="0" dirty="0" smtClean="0">
                <a:solidFill>
                  <a:srgbClr val="002060"/>
                </a:solidFill>
                <a:effectLst/>
                <a:latin typeface="Times New Roman" panose="02020603050405020304" pitchFamily="18" charset="0"/>
              </a:rPr>
              <a:t>4. Непривычные движения для мозга приводят к формированию новых нейронных связей.</a:t>
            </a:r>
            <a:endParaRPr lang="ru-RU" sz="2000" b="0" i="0" dirty="0" smtClean="0">
              <a:solidFill>
                <a:srgbClr val="002060"/>
              </a:solidFill>
              <a:effectLst/>
              <a:latin typeface="Calibri" panose="020F0502020204030204" pitchFamily="34" charset="0"/>
            </a:endParaRPr>
          </a:p>
          <a:p>
            <a:r>
              <a:rPr lang="ru-RU" sz="2000" b="0" i="0" dirty="0" smtClean="0">
                <a:solidFill>
                  <a:srgbClr val="002060"/>
                </a:solidFill>
                <a:effectLst/>
                <a:latin typeface="Times New Roman" panose="02020603050405020304" pitchFamily="18" charset="0"/>
              </a:rPr>
              <a:t>5. Даже самые простые упражнения при одновременной балансировке дают больше эффекта, т.к. задействован весь организм как одна целостная система.</a:t>
            </a:r>
            <a:endParaRPr lang="ru-RU" sz="2000" b="0" i="0" dirty="0">
              <a:solidFill>
                <a:srgbClr val="002060"/>
              </a:solidFill>
              <a:effectLst/>
              <a:latin typeface="Calibri" panose="020F0502020204030204" pitchFamily="34" charset="0"/>
            </a:endParaRPr>
          </a:p>
        </p:txBody>
      </p:sp>
      <p:pic>
        <p:nvPicPr>
          <p:cNvPr id="3" name="Рисунок 2"/>
          <p:cNvPicPr>
            <a:picLocks noChangeAspect="1"/>
          </p:cNvPicPr>
          <p:nvPr/>
        </p:nvPicPr>
        <p:blipFill rotWithShape="1">
          <a:blip r:embed="rId3"/>
          <a:srcRect l="18759" r="20156"/>
          <a:stretch/>
        </p:blipFill>
        <p:spPr>
          <a:xfrm>
            <a:off x="748146" y="741589"/>
            <a:ext cx="4403199" cy="4032292"/>
          </a:xfrm>
          <a:prstGeom prst="rect">
            <a:avLst/>
          </a:prstGeom>
        </p:spPr>
      </p:pic>
    </p:spTree>
    <p:extLst>
      <p:ext uri="{BB962C8B-B14F-4D97-AF65-F5344CB8AC3E}">
        <p14:creationId xmlns:p14="http://schemas.microsoft.com/office/powerpoint/2010/main" val="201456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4" name="Прямоугольник 3"/>
          <p:cNvSpPr/>
          <p:nvPr/>
        </p:nvSpPr>
        <p:spPr>
          <a:xfrm>
            <a:off x="3350820" y="612844"/>
            <a:ext cx="5490358" cy="5355312"/>
          </a:xfrm>
          <a:prstGeom prst="rect">
            <a:avLst/>
          </a:prstGeom>
        </p:spPr>
        <p:txBody>
          <a:bodyPr wrap="square">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Работа с младшей группой (3-4 года)</a:t>
            </a:r>
          </a:p>
          <a:p>
            <a:endParaRPr lang="ru-RU" dirty="0" smtClean="0">
              <a:solidFill>
                <a:srgbClr val="002060"/>
              </a:solidFill>
              <a:latin typeface="Times New Roman" panose="02020603050405020304" pitchFamily="18" charset="0"/>
              <a:cs typeface="Times New Roman" panose="02020603050405020304" pitchFamily="18" charset="0"/>
            </a:endParaRPr>
          </a:p>
          <a:p>
            <a:pPr algn="just"/>
            <a:r>
              <a:rPr lang="ru-RU" dirty="0" smtClean="0">
                <a:solidFill>
                  <a:srgbClr val="002060"/>
                </a:solidFill>
                <a:latin typeface="Times New Roman" panose="02020603050405020304" pitchFamily="18" charset="0"/>
                <a:cs typeface="Times New Roman" panose="02020603050405020304" pitchFamily="18" charset="0"/>
              </a:rPr>
              <a:t>      Основное внимание уделяется развитию базовых речевых навыков. Использование </a:t>
            </a:r>
            <a:r>
              <a:rPr lang="ru-RU" dirty="0" err="1" smtClean="0">
                <a:solidFill>
                  <a:srgbClr val="002060"/>
                </a:solidFill>
                <a:latin typeface="Times New Roman" panose="02020603050405020304" pitchFamily="18" charset="0"/>
                <a:cs typeface="Times New Roman" panose="02020603050405020304" pitchFamily="18" charset="0"/>
              </a:rPr>
              <a:t>сибборда</a:t>
            </a:r>
            <a:r>
              <a:rPr lang="ru-RU" dirty="0" smtClean="0">
                <a:solidFill>
                  <a:srgbClr val="002060"/>
                </a:solidFill>
                <a:latin typeface="Times New Roman" panose="02020603050405020304" pitchFamily="18" charset="0"/>
                <a:cs typeface="Times New Roman" panose="02020603050405020304" pitchFamily="18" charset="0"/>
              </a:rPr>
              <a:t> в этом возрасте позволяет включать упражнения на развитие крупной моторики, что благоприятно сказывается на формировании речевых центров. Например, ребенок может выполнять простые задания по удержанию равновесия на доске, произнося при этом звуки или простые слова («</a:t>
            </a:r>
            <a:r>
              <a:rPr lang="ru-RU" dirty="0" err="1" smtClean="0">
                <a:solidFill>
                  <a:srgbClr val="002060"/>
                </a:solidFill>
                <a:latin typeface="Times New Roman" panose="02020603050405020304" pitchFamily="18" charset="0"/>
                <a:cs typeface="Times New Roman" panose="02020603050405020304" pitchFamily="18" charset="0"/>
              </a:rPr>
              <a:t>ма</a:t>
            </a:r>
            <a:r>
              <a:rPr lang="ru-RU" dirty="0" smtClean="0">
                <a:solidFill>
                  <a:srgbClr val="002060"/>
                </a:solidFill>
                <a:latin typeface="Times New Roman" panose="02020603050405020304" pitchFamily="18" charset="0"/>
                <a:cs typeface="Times New Roman" panose="02020603050405020304" pitchFamily="18" charset="0"/>
              </a:rPr>
              <a:t>», «ба», «па»). Такие упражнения активизируют оба полушария мозга, улучшая межполушарное взаимодействие, что способствует началу речевой деятельности.</a:t>
            </a:r>
          </a:p>
          <a:p>
            <a:endParaRPr lang="ru-RU" dirty="0" smtClean="0">
              <a:solidFill>
                <a:srgbClr val="002060"/>
              </a:solidFill>
              <a:latin typeface="Times New Roman" panose="02020603050405020304" pitchFamily="18" charset="0"/>
              <a:cs typeface="Times New Roman" panose="02020603050405020304" pitchFamily="18" charset="0"/>
            </a:endParaRPr>
          </a:p>
          <a:p>
            <a:pPr algn="just"/>
            <a:r>
              <a:rPr lang="ru-RU" b="1" dirty="0" smtClean="0">
                <a:solidFill>
                  <a:srgbClr val="002060"/>
                </a:solidFill>
                <a:latin typeface="Times New Roman" panose="02020603050405020304" pitchFamily="18" charset="0"/>
                <a:cs typeface="Times New Roman" panose="02020603050405020304" pitchFamily="18" charset="0"/>
              </a:rPr>
              <a:t>      Пример:</a:t>
            </a:r>
            <a:r>
              <a:rPr lang="ru-RU" dirty="0" smtClean="0">
                <a:solidFill>
                  <a:srgbClr val="002060"/>
                </a:solidFill>
                <a:latin typeface="Times New Roman" panose="02020603050405020304" pitchFamily="18" charset="0"/>
                <a:cs typeface="Times New Roman" panose="02020603050405020304" pitchFamily="18" charset="0"/>
              </a:rPr>
              <a:t> ребенок стоит на доске, качаясь из стороны в сторону, и на каждом колебании повторяет простые слоги. Это тренирует координацию движения и дыхания, что важно для правильной артикуляции в будущем.</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41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4" name="Прямоугольник 3"/>
          <p:cNvSpPr/>
          <p:nvPr/>
        </p:nvSpPr>
        <p:spPr>
          <a:xfrm>
            <a:off x="2945081" y="589093"/>
            <a:ext cx="6685807" cy="5324535"/>
          </a:xfrm>
          <a:prstGeom prst="rect">
            <a:avLst/>
          </a:prstGeom>
        </p:spPr>
        <p:txBody>
          <a:bodyPr wrap="square">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Работа со средней группой (4-5 лет)</a:t>
            </a:r>
          </a:p>
          <a:p>
            <a:pPr algn="ctr"/>
            <a:endParaRPr lang="ru-RU" sz="2000" b="1"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    Внимание сосредоточено на расширении словарного запаса и формировании фразовой речи. </a:t>
            </a:r>
            <a:r>
              <a:rPr lang="ru-RU" sz="2000" dirty="0" err="1" smtClean="0">
                <a:solidFill>
                  <a:srgbClr val="002060"/>
                </a:solidFill>
                <a:latin typeface="Times New Roman" panose="02020603050405020304" pitchFamily="18" charset="0"/>
                <a:cs typeface="Times New Roman" panose="02020603050405020304" pitchFamily="18" charset="0"/>
              </a:rPr>
              <a:t>Сибборд</a:t>
            </a:r>
            <a:r>
              <a:rPr lang="ru-RU" sz="2000" dirty="0" smtClean="0">
                <a:solidFill>
                  <a:srgbClr val="002060"/>
                </a:solidFill>
                <a:latin typeface="Times New Roman" panose="02020603050405020304" pitchFamily="18" charset="0"/>
                <a:cs typeface="Times New Roman" panose="02020603050405020304" pitchFamily="18" charset="0"/>
              </a:rPr>
              <a:t> используется для тренировки ритма и темпа речи, что помогает детям лучше контролировать дыхание и акцентировать внимание на структуре предложений. Задания включают в себя поддержание равновесия с одновременным повторением ритмических стихов или скороговорок. Это позволяет развивать речевое дыхание и улучшать звукопроизношение.</a:t>
            </a:r>
          </a:p>
          <a:p>
            <a:pPr algn="just"/>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b="1" dirty="0" smtClean="0">
                <a:solidFill>
                  <a:srgbClr val="002060"/>
                </a:solidFill>
                <a:latin typeface="Times New Roman" panose="02020603050405020304" pitchFamily="18" charset="0"/>
                <a:cs typeface="Times New Roman" panose="02020603050405020304" pitchFamily="18" charset="0"/>
              </a:rPr>
              <a:t>Пример: </a:t>
            </a:r>
            <a:r>
              <a:rPr lang="ru-RU" sz="2000" dirty="0" smtClean="0">
                <a:solidFill>
                  <a:srgbClr val="002060"/>
                </a:solidFill>
                <a:latin typeface="Times New Roman" panose="02020603050405020304" pitchFamily="18" charset="0"/>
                <a:cs typeface="Times New Roman" panose="02020603050405020304" pitchFamily="18" charset="0"/>
              </a:rPr>
              <a:t>логопед ставит задачу — стоять на </a:t>
            </a:r>
            <a:r>
              <a:rPr lang="ru-RU" sz="2000" dirty="0" err="1" smtClean="0">
                <a:solidFill>
                  <a:srgbClr val="002060"/>
                </a:solidFill>
                <a:latin typeface="Times New Roman" panose="02020603050405020304" pitchFamily="18" charset="0"/>
                <a:cs typeface="Times New Roman" panose="02020603050405020304" pitchFamily="18" charset="0"/>
              </a:rPr>
              <a:t>борде</a:t>
            </a:r>
            <a:r>
              <a:rPr lang="ru-RU" sz="2000" dirty="0" smtClean="0">
                <a:solidFill>
                  <a:srgbClr val="002060"/>
                </a:solidFill>
                <a:latin typeface="Times New Roman" panose="02020603050405020304" pitchFamily="18" charset="0"/>
                <a:cs typeface="Times New Roman" panose="02020603050405020304" pitchFamily="18" charset="0"/>
              </a:rPr>
              <a:t> и, слегка раскачиваясь, произносить короткие рифмованные фразы («Мама мыла раму»). Во время движения ребенок учится синхронизировать артикуляцию с движением тела, что улучшает плавность речи.</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70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Фон здоровье для презентации (44 лучших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stretch>
            <a:fillRect/>
          </a:stretch>
        </p:blipFill>
        <p:spPr>
          <a:xfrm>
            <a:off x="-1" y="0"/>
            <a:ext cx="12192001" cy="6858000"/>
          </a:xfrm>
          <a:prstGeom prst="rect">
            <a:avLst/>
          </a:prstGeom>
        </p:spPr>
      </p:pic>
      <p:sp>
        <p:nvSpPr>
          <p:cNvPr id="4" name="Прямоугольник 3"/>
          <p:cNvSpPr/>
          <p:nvPr/>
        </p:nvSpPr>
        <p:spPr>
          <a:xfrm>
            <a:off x="2945081" y="589093"/>
            <a:ext cx="6685807" cy="5940088"/>
          </a:xfrm>
          <a:prstGeom prst="rect">
            <a:avLst/>
          </a:prstGeom>
        </p:spPr>
        <p:txBody>
          <a:bodyPr wrap="square">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Работа со старшей группой (5-6 лет)</a:t>
            </a:r>
          </a:p>
          <a:p>
            <a:pPr algn="ctr"/>
            <a:endParaRPr lang="ru-RU" sz="2000" b="1"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     В старшей группе дети готовятся к школе, и </a:t>
            </a:r>
            <a:r>
              <a:rPr lang="ru-RU" sz="2000" dirty="0" err="1" smtClean="0">
                <a:solidFill>
                  <a:srgbClr val="002060"/>
                </a:solidFill>
                <a:latin typeface="Times New Roman" panose="02020603050405020304" pitchFamily="18" charset="0"/>
                <a:cs typeface="Times New Roman" panose="02020603050405020304" pitchFamily="18" charset="0"/>
              </a:rPr>
              <a:t>сибборд</a:t>
            </a:r>
            <a:r>
              <a:rPr lang="ru-RU" sz="2000" dirty="0" smtClean="0">
                <a:solidFill>
                  <a:srgbClr val="002060"/>
                </a:solidFill>
                <a:latin typeface="Times New Roman" panose="02020603050405020304" pitchFamily="18" charset="0"/>
                <a:cs typeface="Times New Roman" panose="02020603050405020304" pitchFamily="18" charset="0"/>
              </a:rPr>
              <a:t> помогает им укрепить речевые навыки, а также развить фокусировку и концентрацию. Упражнения становятся более сложными: дети, стоя на </a:t>
            </a:r>
            <a:r>
              <a:rPr lang="ru-RU" sz="2000" dirty="0" err="1" smtClean="0">
                <a:solidFill>
                  <a:srgbClr val="002060"/>
                </a:solidFill>
                <a:latin typeface="Times New Roman" panose="02020603050405020304" pitchFamily="18" charset="0"/>
                <a:cs typeface="Times New Roman" panose="02020603050405020304" pitchFamily="18" charset="0"/>
              </a:rPr>
              <a:t>борде</a:t>
            </a:r>
            <a:r>
              <a:rPr lang="ru-RU" sz="2000" dirty="0" smtClean="0">
                <a:solidFill>
                  <a:srgbClr val="002060"/>
                </a:solidFill>
                <a:latin typeface="Times New Roman" panose="02020603050405020304" pitchFamily="18" charset="0"/>
                <a:cs typeface="Times New Roman" panose="02020603050405020304" pitchFamily="18" charset="0"/>
              </a:rPr>
              <a:t>, выполняют задания на постановку звуков, улучшение дикции и развитие связной речи. Например, ребёнок должен удерживать равновесие на доске, одновременно рассказывая небольшую историю или отвечая на вопросы логопеда. Это активизирует работу когнитивных и моторных систем одновременно, что способствует закреплению речевых навыков.</a:t>
            </a:r>
          </a:p>
          <a:p>
            <a:pPr algn="just"/>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b="1" dirty="0" smtClean="0">
                <a:solidFill>
                  <a:srgbClr val="002060"/>
                </a:solidFill>
                <a:latin typeface="Times New Roman" panose="02020603050405020304" pitchFamily="18" charset="0"/>
                <a:cs typeface="Times New Roman" panose="02020603050405020304" pitchFamily="18" charset="0"/>
              </a:rPr>
              <a:t>     Пример: </a:t>
            </a:r>
            <a:r>
              <a:rPr lang="ru-RU" sz="2000" dirty="0" smtClean="0">
                <a:solidFill>
                  <a:srgbClr val="002060"/>
                </a:solidFill>
                <a:latin typeface="Times New Roman" panose="02020603050405020304" pitchFamily="18" charset="0"/>
                <a:cs typeface="Times New Roman" panose="02020603050405020304" pitchFamily="18" charset="0"/>
              </a:rPr>
              <a:t>ребёнок, стоя на доске, описывает, что он видит на картинке, или составляет предложение по заданной теме. Это упражнение тренирует не только речевую, но и когнитивную гибкость, поскольку требуется координировать мысли, движения и речь.</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715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820</Words>
  <Application>Microsoft Office PowerPoint</Application>
  <PresentationFormat>Широкоэкранный</PresentationFormat>
  <Paragraphs>58</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Metodist</dc:creator>
  <cp:lastModifiedBy>Metodist</cp:lastModifiedBy>
  <cp:revision>6</cp:revision>
  <dcterms:created xsi:type="dcterms:W3CDTF">2026-03-05T06:15:06Z</dcterms:created>
  <dcterms:modified xsi:type="dcterms:W3CDTF">2026-03-06T03:28:36Z</dcterms:modified>
</cp:coreProperties>
</file>