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68" r:id="rId2"/>
    <p:sldId id="269" r:id="rId3"/>
    <p:sldId id="257" r:id="rId4"/>
    <p:sldId id="258" r:id="rId5"/>
    <p:sldId id="259" r:id="rId6"/>
    <p:sldId id="260" r:id="rId7"/>
    <p:sldId id="261" r:id="rId8"/>
    <p:sldId id="1269" r:id="rId9"/>
    <p:sldId id="1270" r:id="rId10"/>
    <p:sldId id="1263" r:id="rId11"/>
    <p:sldId id="1272" r:id="rId12"/>
    <p:sldId id="1271" r:id="rId13"/>
    <p:sldId id="270" r:id="rId14"/>
    <p:sldId id="1268" r:id="rId15"/>
    <p:sldId id="267" r:id="rId16"/>
  </p:sldIdLst>
  <p:sldSz cx="12192000" cy="6858000"/>
  <p:notesSz cx="6858000" cy="9144000"/>
  <p:defaultTextStyle>
    <a:defPPr>
      <a:defRPr lang="en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2E88"/>
    <a:srgbClr val="F6D6EB"/>
    <a:srgbClr val="A72E87"/>
    <a:srgbClr val="A23694"/>
    <a:srgbClr val="863458"/>
    <a:srgbClr val="651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405"/>
  </p:normalViewPr>
  <p:slideViewPr>
    <p:cSldViewPr snapToGrid="0" snapToObjects="1" showGuides="1">
      <p:cViewPr varScale="1">
        <p:scale>
          <a:sx n="75" d="100"/>
          <a:sy n="75" d="100"/>
        </p:scale>
        <p:origin x="6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DFF7A-49B4-42C9-9467-8D3288E826D8}" type="datetimeFigureOut">
              <a:rPr lang="ru-RU" smtClean="0"/>
              <a:t>24.04.2025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661C72-3050-4601-941B-66B5AA885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625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1371600" y="11583988"/>
            <a:ext cx="10972800" cy="10974387"/>
          </a:xfrm>
          <a:prstGeom prst="rect">
            <a:avLst/>
          </a:prstGeom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alt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1" name="Google Shape;97;p2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</p:spPr>
      </p:sp>
    </p:spTree>
    <p:extLst>
      <p:ext uri="{BB962C8B-B14F-4D97-AF65-F5344CB8AC3E}">
        <p14:creationId xmlns:p14="http://schemas.microsoft.com/office/powerpoint/2010/main" val="2728214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3CA14-0783-0442-8B43-1865A8812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07D968-37EC-FE40-AB46-32C59BD11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1B1C4-A9AA-9042-9A10-D8A21B42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04/24/2025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D9571-5E7F-E745-AEB9-7CA9B15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E4D91-4232-2E40-B542-61599FA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0130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8B3C3-C578-844B-AF87-F297E696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A91F7-A599-FB43-A586-0CC75100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1F158-2512-A44D-A26D-54697C16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04/24/2025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4F998-4F9B-804A-9F02-0F4D6010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1966B-9D23-6848-99CB-AB9C01A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62923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8C84E-89E4-D749-BF5D-C7AFF866A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41363-9323-674F-A3CA-6D2AAEE6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CFA2A-828B-5843-93AB-C4BBF91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04/24/2025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EFA42-7CDF-C24D-8B70-B191A9AE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5325E-D7E8-9F48-B2BF-11C3640A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02137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563C7-BF04-9541-A3BA-1EC3155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8868E-D979-C241-9B7B-847DB9EF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3B753-0970-BA49-8E1F-69739D45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04/24/2025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1C29A-35D4-764F-8EF5-3B1CB7A4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5C276-872E-5C43-B7CF-2AD1F9D3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86647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DB34-A444-AC47-803F-5C0D2E85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685CE-926B-ED47-BE9E-FA65006D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7A14B-C39F-6845-B507-E6C27D1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04/24/2025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8461A-2CA5-9C43-BE32-7E938C3C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39A6B-82D4-FA40-9BF2-3B5522C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7593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215C8-2F70-BA4E-AFC1-2D345E50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C1E8B-2AA2-DF40-A096-0F20FFA59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20B7B-023C-F549-8C1D-ABE1A6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3FBAD-B739-3849-AE3A-878D0553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04/24/2025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44275-9D2F-D540-98C7-790CF9E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D65E1B-BDC3-5E40-B884-047D1EE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9691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A4140-6F29-874E-83AA-5CBE2EB5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479D2-391E-3D47-9236-19E384C6B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87586E-75BA-BA45-8BC4-920EABE2A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EF321A-AC70-EF49-8FCC-46AA23897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A2D6C3-FD50-B64A-9FBE-62BB4E0DA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462348-8F70-B14D-BE99-0C70F9FB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04/24/2025</a:t>
            </a:fld>
            <a:endParaRPr lang="en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A1FC1-9FD6-2546-BF32-F542B824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87ADF1-7043-3943-9B86-91A5BFA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59824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22561-48E8-EE44-B6C8-58030750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EF9D8E-5CD9-FC4F-B6F4-C020B57E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04/24/2025</a:t>
            </a:fld>
            <a:endParaRPr lang="en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9FEC1-62B9-824C-822A-7AF12162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9528D4-1EA2-B548-9AD9-1B7F8428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86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5A742A-4AF4-2543-813D-9C714A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04/24/2025</a:t>
            </a:fld>
            <a:endParaRPr lang="en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921CE1-9D2B-2843-8523-1F03F6B8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24975-66A2-2B48-A7C4-BD60AEBF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52530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92AEC-4239-8546-8CD5-EA687E73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1AE6-5F80-AA4C-9CB5-5F3A8FC8C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BE359-5A99-DD4C-B0D3-25A48DB1C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B49FA-C8A1-2948-A5F0-3FC5D305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04/24/2025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18EFC-7344-1549-8D73-BEF777EB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30B34-6B03-2C4D-9648-5B35E44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807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BFACA-111A-D74A-AD16-129F183A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9030E-57F6-1141-BCB4-E951A80B4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6E3DE-83F5-6541-8F19-ED9CDCBD3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A7955-355C-0145-B0AA-A67AC9CB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04/24/2025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279E2-40E0-E74A-9196-0CFD2D0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84C6A-B901-5F4D-B2DF-14E4FB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29454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00B775-6F2A-A24E-B50A-4A3DE0E5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D5A98-EC46-7644-8DA8-92AFCEC35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DDACC-C11C-8C47-8E0D-C4036CB53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en-RU" smtClean="0"/>
              <a:t>04/24/2025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3BE82-33C8-7C44-81AF-AE353C01D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79654-7902-ED4A-8D7C-93B21514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1185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t.me/minzdravstvuite" TargetMode="External"/><Relationship Id="rId3" Type="http://schemas.openxmlformats.org/officeDocument/2006/relationships/hyperlink" Target="https://vk.com/rsu174" TargetMode="External"/><Relationship Id="rId7" Type="http://schemas.openxmlformats.org/officeDocument/2006/relationships/hyperlink" Target="https://t.me/rsu17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nashchelyabinck" TargetMode="External"/><Relationship Id="rId5" Type="http://schemas.openxmlformats.org/officeDocument/2006/relationships/hyperlink" Target="https://vk.com/portal_174" TargetMode="External"/><Relationship Id="rId10" Type="http://schemas.openxmlformats.org/officeDocument/2006/relationships/hyperlink" Target="https://&#1089;&#1077;&#1084;&#1077;&#1081;&#1085;&#1099;&#1081;&#1087;&#1086;&#1088;&#1090;&#1072;&#1083;174.&#1088;&#1092;/" TargetMode="External"/><Relationship Id="rId4" Type="http://schemas.openxmlformats.org/officeDocument/2006/relationships/hyperlink" Target="https://vk.com/mirmampap" TargetMode="External"/><Relationship Id="rId9" Type="http://schemas.openxmlformats.org/officeDocument/2006/relationships/hyperlink" Target="https://t.me/dmitrykireev_doc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C2C3183-3BA4-DC45-A563-EB07D8457435}"/>
              </a:ext>
            </a:extLst>
          </p:cNvPr>
          <p:cNvSpPr/>
          <p:nvPr/>
        </p:nvSpPr>
        <p:spPr>
          <a:xfrm>
            <a:off x="441434" y="1145628"/>
            <a:ext cx="11319642" cy="5370786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475A95-DB94-754D-B3E8-90058E167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B63974C-299F-3A42-928D-66554BBDC41B}"/>
              </a:ext>
            </a:extLst>
          </p:cNvPr>
          <p:cNvSpPr txBox="1"/>
          <p:nvPr/>
        </p:nvSpPr>
        <p:spPr>
          <a:xfrm>
            <a:off x="767255" y="1848585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9B813D-2B66-114A-A35A-8916837DF786}"/>
              </a:ext>
            </a:extLst>
          </p:cNvPr>
          <p:cNvSpPr txBox="1"/>
          <p:nvPr/>
        </p:nvSpPr>
        <p:spPr>
          <a:xfrm>
            <a:off x="767255" y="3098719"/>
            <a:ext cx="6977713" cy="823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ru-RU" sz="5400" dirty="0">
                <a:solidFill>
                  <a:schemeClr val="bg1"/>
                </a:solidFill>
                <a:latin typeface="Playfair Display" pitchFamily="2" charset="-52"/>
              </a:rPr>
              <a:t>Диспансеризация 2.0</a:t>
            </a:r>
            <a:endParaRPr lang="ru-RU" sz="4800" dirty="0">
              <a:solidFill>
                <a:schemeClr val="bg1"/>
              </a:solidFill>
              <a:latin typeface="Playfair Display" pitchFamily="2" charset="-5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9C0A55-CA0E-4A40-B358-6A83C9303414}"/>
              </a:ext>
            </a:extLst>
          </p:cNvPr>
          <p:cNvSpPr txBox="1"/>
          <p:nvPr/>
        </p:nvSpPr>
        <p:spPr>
          <a:xfrm>
            <a:off x="767255" y="5488042"/>
            <a:ext cx="93381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Руководитель команды: Кирюшина Оксана Михайловна, региональный сервисный </a:t>
            </a:r>
          </a:p>
          <a:p>
            <a:r>
              <a:rPr lang="ru-RU" sz="2000" dirty="0">
                <a:solidFill>
                  <a:schemeClr val="bg1"/>
                </a:solidFill>
              </a:rPr>
              <a:t>уполномоченный Челябинской области, Челябинск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E84038-B740-F244-89E0-809A1E3F117D}"/>
              </a:ext>
            </a:extLst>
          </p:cNvPr>
          <p:cNvSpPr txBox="1"/>
          <p:nvPr/>
        </p:nvSpPr>
        <p:spPr>
          <a:xfrm>
            <a:off x="767255" y="4523602"/>
            <a:ext cx="8152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Playfair Display" pitchFamily="2" charset="-52"/>
              </a:rPr>
              <a:t>Номинация: «Ментальное здоровье»</a:t>
            </a:r>
          </a:p>
        </p:txBody>
      </p:sp>
    </p:spTree>
    <p:extLst>
      <p:ext uri="{BB962C8B-B14F-4D97-AF65-F5344CB8AC3E}">
        <p14:creationId xmlns:p14="http://schemas.microsoft.com/office/powerpoint/2010/main" val="2827917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8E529B8C-0FA3-4B07-B2C1-EB2E5DF04D49}"/>
              </a:ext>
            </a:extLst>
          </p:cNvPr>
          <p:cNvSpPr/>
          <p:nvPr/>
        </p:nvSpPr>
        <p:spPr>
          <a:xfrm>
            <a:off x="0" y="446"/>
            <a:ext cx="6117261" cy="68571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F764F770-30F2-43E6-9D55-E4019054BDE8}"/>
              </a:ext>
            </a:extLst>
          </p:cNvPr>
          <p:cNvCxnSpPr>
            <a:stCxn id="43" idx="4"/>
            <a:endCxn id="57" idx="0"/>
          </p:cNvCxnSpPr>
          <p:nvPr/>
        </p:nvCxnSpPr>
        <p:spPr>
          <a:xfrm>
            <a:off x="8228452" y="2009603"/>
            <a:ext cx="0" cy="2994190"/>
          </a:xfrm>
          <a:prstGeom prst="line">
            <a:avLst/>
          </a:prstGeom>
          <a:ln w="38100">
            <a:solidFill>
              <a:srgbClr val="002B58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46DF3FDB-9433-4F3F-865E-6E5DB4EFA98E}"/>
              </a:ext>
            </a:extLst>
          </p:cNvPr>
          <p:cNvCxnSpPr>
            <a:stCxn id="2" idx="4"/>
          </p:cNvCxnSpPr>
          <p:nvPr/>
        </p:nvCxnSpPr>
        <p:spPr>
          <a:xfrm>
            <a:off x="1892054" y="2029168"/>
            <a:ext cx="0" cy="197553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Google Shape;180;p9"/>
          <p:cNvSpPr txBox="1">
            <a:spLocks noChangeArrowheads="1"/>
          </p:cNvSpPr>
          <p:nvPr/>
        </p:nvSpPr>
        <p:spPr bwMode="auto">
          <a:xfrm>
            <a:off x="445387" y="614667"/>
            <a:ext cx="4217446" cy="453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84" tIns="60926" rIns="121884" bIns="60926">
            <a:spAutoFit/>
          </a:bodyPr>
          <a:lstStyle>
            <a:lvl1pPr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8971" eaLnBrk="1" fontAlgn="base" hangingPunct="1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SzPts val="1800"/>
              <a:defRPr/>
            </a:pPr>
            <a:r>
              <a:rPr lang="ru-RU" altLang="ru-RU" sz="2200" b="1" dirty="0">
                <a:solidFill>
                  <a:srgbClr val="002B58"/>
                </a:solidFill>
                <a:latin typeface="Verdana" panose="020B0604030504040204" pitchFamily="34" charset="0"/>
                <a:sym typeface="Verdana" panose="020B0604030504040204" pitchFamily="34" charset="0"/>
              </a:rPr>
              <a:t>ТЕКУЩАЯ КАРТА</a:t>
            </a:r>
          </a:p>
        </p:txBody>
      </p:sp>
      <p:sp>
        <p:nvSpPr>
          <p:cNvPr id="159" name="object 5"/>
          <p:cNvSpPr/>
          <p:nvPr/>
        </p:nvSpPr>
        <p:spPr>
          <a:xfrm flipV="1">
            <a:off x="301534" y="1029181"/>
            <a:ext cx="5820438" cy="113829"/>
          </a:xfrm>
          <a:custGeom>
            <a:avLst/>
            <a:gdLst/>
            <a:ahLst/>
            <a:cxnLst/>
            <a:rect l="l" t="t" r="r" b="b"/>
            <a:pathLst>
              <a:path w="11171555">
                <a:moveTo>
                  <a:pt x="0" y="0"/>
                </a:moveTo>
                <a:lnTo>
                  <a:pt x="11171237" y="0"/>
                </a:lnTo>
              </a:path>
            </a:pathLst>
          </a:custGeom>
          <a:ln w="31750">
            <a:solidFill>
              <a:srgbClr val="002B58"/>
            </a:solidFill>
          </a:ln>
        </p:spPr>
        <p:txBody>
          <a:bodyPr wrap="square" lIns="0" tIns="0" rIns="0" bIns="0" rtlCol="0"/>
          <a:lstStyle/>
          <a:p>
            <a:pPr defTabSz="914217">
              <a:defRPr/>
            </a:pPr>
            <a:endParaRPr sz="2200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FCD6B84D-F67A-4F27-863E-9E69C1FDE6E5}"/>
              </a:ext>
            </a:extLst>
          </p:cNvPr>
          <p:cNvSpPr/>
          <p:nvPr/>
        </p:nvSpPr>
        <p:spPr>
          <a:xfrm>
            <a:off x="1732055" y="1709170"/>
            <a:ext cx="319998" cy="319998"/>
          </a:xfrm>
          <a:prstGeom prst="ellipse">
            <a:avLst/>
          </a:prstGeom>
          <a:solidFill>
            <a:srgbClr val="002B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sp>
        <p:nvSpPr>
          <p:cNvPr id="15" name="TextBox 4">
            <a:extLst>
              <a:ext uri="{FF2B5EF4-FFF2-40B4-BE49-F238E27FC236}">
                <a16:creationId xmlns:a16="http://schemas.microsoft.com/office/drawing/2014/main" id="{C4276258-F68D-4592-B619-CAE80645C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322" y="1753231"/>
            <a:ext cx="344804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kumimoji="1" sz="32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kumimoji="1" sz="28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kumimoji="1" sz="24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ru-RU" sz="1200" dirty="0">
                <a:solidFill>
                  <a:schemeClr val="tx1"/>
                </a:solidFill>
                <a:latin typeface="+mj-lt"/>
              </a:rPr>
              <a:t>Записывается на диспансеризацию</a:t>
            </a:r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A67FA2CA-15E7-4507-B2FD-C808B0044993}"/>
              </a:ext>
            </a:extLst>
          </p:cNvPr>
          <p:cNvSpPr/>
          <p:nvPr/>
        </p:nvSpPr>
        <p:spPr>
          <a:xfrm>
            <a:off x="1732055" y="2241624"/>
            <a:ext cx="319998" cy="319998"/>
          </a:xfrm>
          <a:prstGeom prst="ellipse">
            <a:avLst/>
          </a:prstGeom>
          <a:solidFill>
            <a:srgbClr val="002B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dirty="0"/>
          </a:p>
        </p:txBody>
      </p:sp>
      <p:sp>
        <p:nvSpPr>
          <p:cNvPr id="17" name="TextBox 4">
            <a:extLst>
              <a:ext uri="{FF2B5EF4-FFF2-40B4-BE49-F238E27FC236}">
                <a16:creationId xmlns:a16="http://schemas.microsoft.com/office/drawing/2014/main" id="{A3DF2FAD-84EA-4FD9-9120-50E6B2022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322" y="2287338"/>
            <a:ext cx="344804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kumimoji="1" sz="32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kumimoji="1" sz="28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kumimoji="1" sz="24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ru-RU" sz="1200" dirty="0">
                <a:solidFill>
                  <a:schemeClr val="tx1"/>
                </a:solidFill>
                <a:latin typeface="+mj-lt"/>
              </a:rPr>
              <a:t>Идет в регистратуру (уточнить кабинет)</a:t>
            </a:r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77E85AA2-F123-42B3-A3E4-E966068325E8}"/>
              </a:ext>
            </a:extLst>
          </p:cNvPr>
          <p:cNvSpPr/>
          <p:nvPr/>
        </p:nvSpPr>
        <p:spPr>
          <a:xfrm>
            <a:off x="1732055" y="2774077"/>
            <a:ext cx="319998" cy="31999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dirty="0"/>
          </a:p>
        </p:txBody>
      </p:sp>
      <p:sp>
        <p:nvSpPr>
          <p:cNvPr id="26" name="TextBox 4">
            <a:extLst>
              <a:ext uri="{FF2B5EF4-FFF2-40B4-BE49-F238E27FC236}">
                <a16:creationId xmlns:a16="http://schemas.microsoft.com/office/drawing/2014/main" id="{0E14A944-3D8A-456A-AB0A-8631E4143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322" y="2818675"/>
            <a:ext cx="36181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kumimoji="1" sz="32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kumimoji="1" sz="28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kumimoji="1" sz="24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ru-RU" sz="1200" dirty="0">
                <a:solidFill>
                  <a:schemeClr val="tx1"/>
                </a:solidFill>
                <a:latin typeface="+mj-lt"/>
              </a:rPr>
              <a:t>Проходит прием у терапевта, чтобы получить направления на анализы и обследования </a:t>
            </a:r>
            <a:endParaRPr kumimoji="0" lang="ru-RU" altLang="ru-RU" sz="12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id="{8439B3D8-9341-4002-A659-CBC1C41D2E5B}"/>
              </a:ext>
            </a:extLst>
          </p:cNvPr>
          <p:cNvSpPr/>
          <p:nvPr/>
        </p:nvSpPr>
        <p:spPr>
          <a:xfrm>
            <a:off x="1732055" y="3309388"/>
            <a:ext cx="319998" cy="319998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dirty="0"/>
          </a:p>
        </p:txBody>
      </p:sp>
      <p:sp>
        <p:nvSpPr>
          <p:cNvPr id="28" name="TextBox 4">
            <a:extLst>
              <a:ext uri="{FF2B5EF4-FFF2-40B4-BE49-F238E27FC236}">
                <a16:creationId xmlns:a16="http://schemas.microsoft.com/office/drawing/2014/main" id="{AF53549C-8F67-4BBC-A77F-3F32939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322" y="3353986"/>
            <a:ext cx="344804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kumimoji="1" sz="32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kumimoji="1" sz="28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kumimoji="1" sz="24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ru-RU" sz="1200" dirty="0">
                <a:solidFill>
                  <a:schemeClr val="tx1"/>
                </a:solidFill>
                <a:latin typeface="+mj-lt"/>
              </a:rPr>
              <a:t>Проходит анализы и обследования</a:t>
            </a:r>
            <a:endParaRPr kumimoji="0" lang="ru-RU" altLang="ru-RU" sz="12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472B9CB4-6FB8-4740-B04A-F729C48BFC4A}"/>
              </a:ext>
            </a:extLst>
          </p:cNvPr>
          <p:cNvSpPr/>
          <p:nvPr/>
        </p:nvSpPr>
        <p:spPr>
          <a:xfrm>
            <a:off x="1732055" y="3844699"/>
            <a:ext cx="319998" cy="31999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dirty="0">
              <a:solidFill>
                <a:srgbClr val="FFC000"/>
              </a:solidFill>
            </a:endParaRPr>
          </a:p>
        </p:txBody>
      </p:sp>
      <p:sp>
        <p:nvSpPr>
          <p:cNvPr id="30" name="TextBox 4">
            <a:extLst>
              <a:ext uri="{FF2B5EF4-FFF2-40B4-BE49-F238E27FC236}">
                <a16:creationId xmlns:a16="http://schemas.microsoft.com/office/drawing/2014/main" id="{86754BFF-1864-4821-AC8E-814DC5547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322" y="3889297"/>
            <a:ext cx="353309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kumimoji="1" sz="32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kumimoji="1" sz="28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kumimoji="1" sz="24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ru-RU" sz="1200" dirty="0">
                <a:solidFill>
                  <a:schemeClr val="tx1"/>
                </a:solidFill>
                <a:latin typeface="+mj-lt"/>
              </a:rPr>
              <a:t>Приходит на повторный прием к терапевту </a:t>
            </a:r>
            <a:endParaRPr kumimoji="0" lang="ru-RU" altLang="ru-RU" sz="12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Левая фигурная скобка 5">
            <a:extLst>
              <a:ext uri="{FF2B5EF4-FFF2-40B4-BE49-F238E27FC236}">
                <a16:creationId xmlns:a16="http://schemas.microsoft.com/office/drawing/2014/main" id="{C24E80B7-0514-404E-947C-B3883D79974A}"/>
              </a:ext>
            </a:extLst>
          </p:cNvPr>
          <p:cNvSpPr/>
          <p:nvPr/>
        </p:nvSpPr>
        <p:spPr>
          <a:xfrm>
            <a:off x="1500204" y="3266119"/>
            <a:ext cx="264231" cy="409428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70F9F4-0845-4353-9042-A4E0021AF5CC}"/>
              </a:ext>
            </a:extLst>
          </p:cNvPr>
          <p:cNvSpPr txBox="1"/>
          <p:nvPr/>
        </p:nvSpPr>
        <p:spPr>
          <a:xfrm>
            <a:off x="301534" y="3347214"/>
            <a:ext cx="114226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kumimoji="0" sz="2400">
                <a:solidFill>
                  <a:srgbClr val="002B58"/>
                </a:solidFill>
                <a:latin typeface="+mj-lt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kumimoji="1" sz="28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kumimoji="1" sz="24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sz="1200" dirty="0">
                <a:solidFill>
                  <a:schemeClr val="tx1"/>
                </a:solidFill>
              </a:rPr>
              <a:t>до 2х недель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40924EB2-0286-4D7B-9EA2-96798EF3AE8E}"/>
              </a:ext>
            </a:extLst>
          </p:cNvPr>
          <p:cNvSpPr/>
          <p:nvPr/>
        </p:nvSpPr>
        <p:spPr>
          <a:xfrm>
            <a:off x="301533" y="2654023"/>
            <a:ext cx="1330786" cy="375312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/>
              <a:t>10-12 минут</a:t>
            </a:r>
          </a:p>
        </p:txBody>
      </p:sp>
      <p:sp>
        <p:nvSpPr>
          <p:cNvPr id="14" name="Равнобедренный треугольник 13">
            <a:extLst>
              <a:ext uri="{FF2B5EF4-FFF2-40B4-BE49-F238E27FC236}">
                <a16:creationId xmlns:a16="http://schemas.microsoft.com/office/drawing/2014/main" id="{B751A2F4-5127-45D1-80EA-34DB42841718}"/>
              </a:ext>
            </a:extLst>
          </p:cNvPr>
          <p:cNvSpPr/>
          <p:nvPr/>
        </p:nvSpPr>
        <p:spPr>
          <a:xfrm>
            <a:off x="1531423" y="2920749"/>
            <a:ext cx="159997" cy="106518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sp>
        <p:nvSpPr>
          <p:cNvPr id="39" name="Прямоугольник: скругленные углы 38">
            <a:extLst>
              <a:ext uri="{FF2B5EF4-FFF2-40B4-BE49-F238E27FC236}">
                <a16:creationId xmlns:a16="http://schemas.microsoft.com/office/drawing/2014/main" id="{27B50470-87B2-4177-9966-AB2069E36752}"/>
              </a:ext>
            </a:extLst>
          </p:cNvPr>
          <p:cNvSpPr/>
          <p:nvPr/>
        </p:nvSpPr>
        <p:spPr>
          <a:xfrm>
            <a:off x="323160" y="3751434"/>
            <a:ext cx="1330786" cy="375312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/>
              <a:t>10-12 минут</a:t>
            </a:r>
          </a:p>
        </p:txBody>
      </p:sp>
      <p:sp>
        <p:nvSpPr>
          <p:cNvPr id="40" name="Равнобедренный треугольник 39">
            <a:extLst>
              <a:ext uri="{FF2B5EF4-FFF2-40B4-BE49-F238E27FC236}">
                <a16:creationId xmlns:a16="http://schemas.microsoft.com/office/drawing/2014/main" id="{4E5A9EE3-8553-498B-8F5F-3A439DC169A9}"/>
              </a:ext>
            </a:extLst>
          </p:cNvPr>
          <p:cNvSpPr/>
          <p:nvPr/>
        </p:nvSpPr>
        <p:spPr>
          <a:xfrm>
            <a:off x="1563317" y="4019032"/>
            <a:ext cx="159997" cy="106518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sp>
        <p:nvSpPr>
          <p:cNvPr id="41" name="Google Shape;180;p9">
            <a:extLst>
              <a:ext uri="{FF2B5EF4-FFF2-40B4-BE49-F238E27FC236}">
                <a16:creationId xmlns:a16="http://schemas.microsoft.com/office/drawing/2014/main" id="{C3198FC6-87FA-4F26-81A9-2B630DA68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4580" y="614667"/>
            <a:ext cx="4217446" cy="453261"/>
          </a:xfrm>
          <a:prstGeom prst="rect">
            <a:avLst/>
          </a:prstGeom>
          <a:noFill/>
          <a:ln>
            <a:noFill/>
          </a:ln>
        </p:spPr>
        <p:txBody>
          <a:bodyPr wrap="square" lIns="121884" tIns="60926" rIns="121884" bIns="60926">
            <a:spAutoFit/>
          </a:bodyPr>
          <a:lstStyle>
            <a:lvl1pPr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8971" eaLnBrk="1" fontAlgn="base" hangingPunct="1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SzPts val="1800"/>
              <a:defRPr/>
            </a:pPr>
            <a:r>
              <a:rPr lang="ru-RU" altLang="ru-RU" sz="2200" b="1" dirty="0">
                <a:solidFill>
                  <a:srgbClr val="002B58"/>
                </a:solidFill>
                <a:latin typeface="Verdana" panose="020B0604030504040204" pitchFamily="34" charset="0"/>
                <a:sym typeface="Verdana" panose="020B0604030504040204" pitchFamily="34" charset="0"/>
              </a:rPr>
              <a:t>ЦЕЛЕВАЯ КАРТА</a:t>
            </a:r>
          </a:p>
        </p:txBody>
      </p:sp>
      <p:sp>
        <p:nvSpPr>
          <p:cNvPr id="43" name="Овал 42">
            <a:extLst>
              <a:ext uri="{FF2B5EF4-FFF2-40B4-BE49-F238E27FC236}">
                <a16:creationId xmlns:a16="http://schemas.microsoft.com/office/drawing/2014/main" id="{BC42E61F-8CE5-46C2-A943-47487A11EFC9}"/>
              </a:ext>
            </a:extLst>
          </p:cNvPr>
          <p:cNvSpPr/>
          <p:nvPr/>
        </p:nvSpPr>
        <p:spPr>
          <a:xfrm>
            <a:off x="8068453" y="1689605"/>
            <a:ext cx="319998" cy="31999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sp>
        <p:nvSpPr>
          <p:cNvPr id="44" name="TextBox 4">
            <a:extLst>
              <a:ext uri="{FF2B5EF4-FFF2-40B4-BE49-F238E27FC236}">
                <a16:creationId xmlns:a16="http://schemas.microsoft.com/office/drawing/2014/main" id="{A4DC6A6D-5D26-497D-B82C-4383B3B947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4610" y="1756939"/>
            <a:ext cx="360240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kumimoji="1" sz="32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kumimoji="1" sz="28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kumimoji="1" sz="24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ru-RU" sz="1200" dirty="0">
                <a:solidFill>
                  <a:schemeClr val="tx1"/>
                </a:solidFill>
                <a:latin typeface="+mj-lt"/>
              </a:rPr>
              <a:t>Записывается на диспансеризацию, получает инструкции по подготовке, направления на анализы и обследования, заполняет анкету</a:t>
            </a:r>
            <a:br>
              <a:rPr lang="ru-RU" sz="1200" dirty="0">
                <a:solidFill>
                  <a:schemeClr val="tx1"/>
                </a:solidFill>
                <a:latin typeface="+mj-lt"/>
              </a:rPr>
            </a:br>
            <a:r>
              <a:rPr lang="ru-RU" sz="1200" dirty="0">
                <a:solidFill>
                  <a:schemeClr val="tx1"/>
                </a:solidFill>
                <a:latin typeface="+mj-lt"/>
              </a:rPr>
              <a:t>возможно участие ИИ (запись, маршрутизация, оценка анкетирования)</a:t>
            </a:r>
          </a:p>
        </p:txBody>
      </p:sp>
      <p:sp>
        <p:nvSpPr>
          <p:cNvPr id="47" name="Овал 46">
            <a:extLst>
              <a:ext uri="{FF2B5EF4-FFF2-40B4-BE49-F238E27FC236}">
                <a16:creationId xmlns:a16="http://schemas.microsoft.com/office/drawing/2014/main" id="{52126A5D-4DAA-4B60-B088-1B0B926A9DE6}"/>
              </a:ext>
            </a:extLst>
          </p:cNvPr>
          <p:cNvSpPr/>
          <p:nvPr/>
        </p:nvSpPr>
        <p:spPr>
          <a:xfrm>
            <a:off x="8068453" y="3040225"/>
            <a:ext cx="319998" cy="319998"/>
          </a:xfrm>
          <a:prstGeom prst="ellipse">
            <a:avLst/>
          </a:prstGeom>
          <a:solidFill>
            <a:srgbClr val="002B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dirty="0"/>
          </a:p>
        </p:txBody>
      </p:sp>
      <p:sp>
        <p:nvSpPr>
          <p:cNvPr id="48" name="TextBox 4">
            <a:extLst>
              <a:ext uri="{FF2B5EF4-FFF2-40B4-BE49-F238E27FC236}">
                <a16:creationId xmlns:a16="http://schemas.microsoft.com/office/drawing/2014/main" id="{6E5834FE-18E6-41A1-9234-DC7DC9FED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6904" y="3662767"/>
            <a:ext cx="357011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kumimoji="1" sz="32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kumimoji="1" sz="28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kumimoji="1" sz="24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ru-RU" sz="1200" dirty="0">
                <a:solidFill>
                  <a:schemeClr val="tx1"/>
                </a:solidFill>
                <a:latin typeface="+mj-lt"/>
              </a:rPr>
              <a:t>Проходит тест на эмоциональное здоровье дистанционно, либо при визите к терапевту, если тест не пройден</a:t>
            </a:r>
            <a:endParaRPr kumimoji="0" lang="ru-RU" altLang="ru-RU" sz="12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3" name="Овал 52">
            <a:extLst>
              <a:ext uri="{FF2B5EF4-FFF2-40B4-BE49-F238E27FC236}">
                <a16:creationId xmlns:a16="http://schemas.microsoft.com/office/drawing/2014/main" id="{86E5F503-2441-438E-B367-A438343E53FB}"/>
              </a:ext>
            </a:extLst>
          </p:cNvPr>
          <p:cNvSpPr/>
          <p:nvPr/>
        </p:nvSpPr>
        <p:spPr>
          <a:xfrm>
            <a:off x="8063959" y="3740813"/>
            <a:ext cx="319998" cy="31999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dirty="0"/>
          </a:p>
        </p:txBody>
      </p:sp>
      <p:sp>
        <p:nvSpPr>
          <p:cNvPr id="54" name="TextBox 4">
            <a:extLst>
              <a:ext uri="{FF2B5EF4-FFF2-40B4-BE49-F238E27FC236}">
                <a16:creationId xmlns:a16="http://schemas.microsoft.com/office/drawing/2014/main" id="{1ED18078-C905-4A14-B372-AD9BF378F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1627" y="2960226"/>
            <a:ext cx="371037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kumimoji="1" sz="32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kumimoji="1" sz="28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kumimoji="1" sz="24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ru-RU" sz="1200" dirty="0">
                <a:solidFill>
                  <a:schemeClr val="tx1"/>
                </a:solidFill>
                <a:latin typeface="+mj-lt"/>
              </a:rPr>
              <a:t>Сдает анализы и проходит обследования 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ru-RU" sz="1200" dirty="0">
                <a:solidFill>
                  <a:schemeClr val="tx1"/>
                </a:solidFill>
                <a:latin typeface="+mj-lt"/>
              </a:rPr>
              <a:t>Возможно участие ИИ (оценка результатов исследования) </a:t>
            </a:r>
            <a:endParaRPr kumimoji="0" lang="ru-RU" altLang="ru-RU" sz="12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5" name="Овал 54">
            <a:extLst>
              <a:ext uri="{FF2B5EF4-FFF2-40B4-BE49-F238E27FC236}">
                <a16:creationId xmlns:a16="http://schemas.microsoft.com/office/drawing/2014/main" id="{79757FF6-1162-4FE5-AFC7-6F40AC050CCD}"/>
              </a:ext>
            </a:extLst>
          </p:cNvPr>
          <p:cNvSpPr/>
          <p:nvPr/>
        </p:nvSpPr>
        <p:spPr>
          <a:xfrm>
            <a:off x="8068453" y="4369297"/>
            <a:ext cx="319998" cy="31999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dirty="0"/>
          </a:p>
        </p:txBody>
      </p:sp>
      <p:sp>
        <p:nvSpPr>
          <p:cNvPr id="56" name="TextBox 4">
            <a:extLst>
              <a:ext uri="{FF2B5EF4-FFF2-40B4-BE49-F238E27FC236}">
                <a16:creationId xmlns:a16="http://schemas.microsoft.com/office/drawing/2014/main" id="{16DEB499-5A5A-4152-8BAD-ECA098644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5986" y="4311371"/>
            <a:ext cx="367108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kumimoji="1" sz="32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kumimoji="1" sz="28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kumimoji="1" sz="24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ru-RU" sz="1200" dirty="0">
                <a:solidFill>
                  <a:schemeClr val="tx1"/>
                </a:solidFill>
                <a:latin typeface="+mj-lt"/>
              </a:rPr>
              <a:t>Консультируется с терапевтом и получает на руки рекомендации по физическому и эмоциональному здоровью (проводник здоровья)</a:t>
            </a:r>
          </a:p>
        </p:txBody>
      </p:sp>
      <p:sp>
        <p:nvSpPr>
          <p:cNvPr id="57" name="Овал 56">
            <a:extLst>
              <a:ext uri="{FF2B5EF4-FFF2-40B4-BE49-F238E27FC236}">
                <a16:creationId xmlns:a16="http://schemas.microsoft.com/office/drawing/2014/main" id="{8DD6AD5A-99EC-4F2E-A04B-C03013D11669}"/>
              </a:ext>
            </a:extLst>
          </p:cNvPr>
          <p:cNvSpPr/>
          <p:nvPr/>
        </p:nvSpPr>
        <p:spPr>
          <a:xfrm>
            <a:off x="8068453" y="5003793"/>
            <a:ext cx="319998" cy="31999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8" name="TextBox 4">
            <a:extLst>
              <a:ext uri="{FF2B5EF4-FFF2-40B4-BE49-F238E27FC236}">
                <a16:creationId xmlns:a16="http://schemas.microsoft.com/office/drawing/2014/main" id="{C38F5E61-2271-4F41-80FD-9E972B248A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9743" y="4963554"/>
            <a:ext cx="36710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kumimoji="1" sz="32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kumimoji="1" sz="28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kumimoji="1" sz="24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kumimoji="1" sz="2000">
                <a:solidFill>
                  <a:schemeClr val="tx2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ru-RU" sz="1200" dirty="0">
                <a:solidFill>
                  <a:schemeClr val="tx1"/>
                </a:solidFill>
                <a:latin typeface="+mj-lt"/>
              </a:rPr>
              <a:t>Идет к специалисту по рекомендациям терапевта (психолог, невролог, психотерапевт, психиатр и т.д.) </a:t>
            </a:r>
          </a:p>
        </p:txBody>
      </p:sp>
      <p:sp>
        <p:nvSpPr>
          <p:cNvPr id="72" name="object 5">
            <a:extLst>
              <a:ext uri="{FF2B5EF4-FFF2-40B4-BE49-F238E27FC236}">
                <a16:creationId xmlns:a16="http://schemas.microsoft.com/office/drawing/2014/main" id="{EB019CF2-642E-4E4D-B80E-9E16EBF98378}"/>
              </a:ext>
            </a:extLst>
          </p:cNvPr>
          <p:cNvSpPr/>
          <p:nvPr/>
        </p:nvSpPr>
        <p:spPr>
          <a:xfrm flipV="1">
            <a:off x="6121971" y="1029181"/>
            <a:ext cx="5820438" cy="113829"/>
          </a:xfrm>
          <a:custGeom>
            <a:avLst/>
            <a:gdLst/>
            <a:ahLst/>
            <a:cxnLst/>
            <a:rect l="l" t="t" r="r" b="b"/>
            <a:pathLst>
              <a:path w="11171555">
                <a:moveTo>
                  <a:pt x="0" y="0"/>
                </a:moveTo>
                <a:lnTo>
                  <a:pt x="11171237" y="0"/>
                </a:lnTo>
              </a:path>
            </a:pathLst>
          </a:custGeom>
          <a:ln w="3175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914217">
              <a:defRPr/>
            </a:pPr>
            <a:endParaRPr sz="2200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EA38395-5A1D-415A-AFA4-BF47D45F7D05}"/>
              </a:ext>
            </a:extLst>
          </p:cNvPr>
          <p:cNvSpPr txBox="1"/>
          <p:nvPr/>
        </p:nvSpPr>
        <p:spPr>
          <a:xfrm>
            <a:off x="11438226" y="6517935"/>
            <a:ext cx="38211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8971">
              <a:defRPr/>
            </a:pPr>
            <a:r>
              <a:rPr lang="ru-RU" sz="1333" dirty="0">
                <a:solidFill>
                  <a:prstClr val="black"/>
                </a:solidFill>
                <a:latin typeface="Golos Text VF" pitchFamily="2" charset="0"/>
                <a:ea typeface="Golos Text VF" pitchFamily="2" charset="0"/>
              </a:rPr>
              <a:t>13</a:t>
            </a:r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4F5F8429-3117-4283-B9D1-4F8D6F7E5B7B}"/>
              </a:ext>
            </a:extLst>
          </p:cNvPr>
          <p:cNvSpPr/>
          <p:nvPr/>
        </p:nvSpPr>
        <p:spPr>
          <a:xfrm>
            <a:off x="11759388" y="6545378"/>
            <a:ext cx="60951" cy="312175"/>
          </a:xfrm>
          <a:prstGeom prst="rect">
            <a:avLst/>
          </a:prstGeom>
          <a:solidFill>
            <a:srgbClr val="002B58"/>
          </a:solidFill>
          <a:ln>
            <a:solidFill>
              <a:srgbClr val="002B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971">
              <a:defRPr/>
            </a:pPr>
            <a:endParaRPr lang="ru-RU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2" name="Google Shape;180;p9">
            <a:extLst>
              <a:ext uri="{FF2B5EF4-FFF2-40B4-BE49-F238E27FC236}">
                <a16:creationId xmlns:a16="http://schemas.microsoft.com/office/drawing/2014/main" id="{034D8FA8-87C5-40B8-A952-96C79941E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97" y="5092299"/>
            <a:ext cx="2278883" cy="638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84" tIns="60926" rIns="121884" bIns="60926">
            <a:spAutoFit/>
          </a:bodyPr>
          <a:lstStyle>
            <a:lvl1pPr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8971" eaLnBrk="1" fontAlgn="base" hangingPunct="1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SzPts val="1800"/>
              <a:defRPr/>
            </a:pPr>
            <a:r>
              <a:rPr lang="ru-RU" altLang="ru-RU" sz="1600" b="1" dirty="0">
                <a:solidFill>
                  <a:srgbClr val="002B58"/>
                </a:solidFill>
                <a:latin typeface="+mn-lt"/>
                <a:sym typeface="Verdana" panose="020B0604030504040204" pitchFamily="34" charset="0"/>
              </a:rPr>
              <a:t>Время прохождения диспансеризации: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394EA3D-D435-4A3C-854B-568ABB9911C2}"/>
              </a:ext>
            </a:extLst>
          </p:cNvPr>
          <p:cNvSpPr txBox="1"/>
          <p:nvPr/>
        </p:nvSpPr>
        <p:spPr>
          <a:xfrm>
            <a:off x="2324678" y="5618936"/>
            <a:ext cx="435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от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2509029-219A-4C81-9D87-E0A644D51364}"/>
              </a:ext>
            </a:extLst>
          </p:cNvPr>
          <p:cNvSpPr txBox="1"/>
          <p:nvPr/>
        </p:nvSpPr>
        <p:spPr>
          <a:xfrm>
            <a:off x="3146564" y="5600038"/>
            <a:ext cx="612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дней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2EC57F0A-2F65-4464-B7F5-9BFE4583448D}"/>
              </a:ext>
            </a:extLst>
          </p:cNvPr>
          <p:cNvSpPr txBox="1"/>
          <p:nvPr/>
        </p:nvSpPr>
        <p:spPr>
          <a:xfrm>
            <a:off x="2598834" y="5341275"/>
            <a:ext cx="612919" cy="707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999" b="1" dirty="0">
                <a:solidFill>
                  <a:srgbClr val="002B58"/>
                </a:solidFill>
              </a:rPr>
              <a:t>2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A330C18-A91B-4017-88DF-FA6EBDE3E7DA}"/>
              </a:ext>
            </a:extLst>
          </p:cNvPr>
          <p:cNvSpPr txBox="1"/>
          <p:nvPr/>
        </p:nvSpPr>
        <p:spPr>
          <a:xfrm>
            <a:off x="9558259" y="5655284"/>
            <a:ext cx="8847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дней 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1F2D2A8-4598-4AD8-8B69-781BBDD6916F}"/>
              </a:ext>
            </a:extLst>
          </p:cNvPr>
          <p:cNvSpPr txBox="1"/>
          <p:nvPr/>
        </p:nvSpPr>
        <p:spPr>
          <a:xfrm>
            <a:off x="9055140" y="5435311"/>
            <a:ext cx="382113" cy="707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999" b="1" dirty="0">
                <a:solidFill>
                  <a:srgbClr val="002B58"/>
                </a:solidFill>
              </a:rPr>
              <a:t>2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B13B626-5D1C-4C04-9F95-FB3D6E83E91D}"/>
              </a:ext>
            </a:extLst>
          </p:cNvPr>
          <p:cNvSpPr txBox="1"/>
          <p:nvPr/>
        </p:nvSpPr>
        <p:spPr>
          <a:xfrm>
            <a:off x="8638572" y="5670474"/>
            <a:ext cx="435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до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394EA3D-D435-4A3C-854B-568ABB9911C2}"/>
              </a:ext>
            </a:extLst>
          </p:cNvPr>
          <p:cNvSpPr txBox="1"/>
          <p:nvPr/>
        </p:nvSpPr>
        <p:spPr>
          <a:xfrm>
            <a:off x="3858363" y="5605701"/>
            <a:ext cx="435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до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EC57F0A-2F65-4464-B7F5-9BFE4583448D}"/>
              </a:ext>
            </a:extLst>
          </p:cNvPr>
          <p:cNvSpPr txBox="1"/>
          <p:nvPr/>
        </p:nvSpPr>
        <p:spPr>
          <a:xfrm>
            <a:off x="4184727" y="5338671"/>
            <a:ext cx="612919" cy="707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999" b="1" dirty="0">
                <a:solidFill>
                  <a:srgbClr val="002B58"/>
                </a:solidFill>
              </a:rPr>
              <a:t>2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2509029-219A-4C81-9D87-E0A644D51364}"/>
              </a:ext>
            </a:extLst>
          </p:cNvPr>
          <p:cNvSpPr txBox="1"/>
          <p:nvPr/>
        </p:nvSpPr>
        <p:spPr>
          <a:xfrm>
            <a:off x="4731820" y="5601793"/>
            <a:ext cx="12818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недель</a:t>
            </a:r>
          </a:p>
        </p:txBody>
      </p:sp>
      <p:sp>
        <p:nvSpPr>
          <p:cNvPr id="74" name="Google Shape;180;p9">
            <a:extLst>
              <a:ext uri="{FF2B5EF4-FFF2-40B4-BE49-F238E27FC236}">
                <a16:creationId xmlns:a16="http://schemas.microsoft.com/office/drawing/2014/main" id="{034D8FA8-87C5-40B8-A952-96C79941E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499" y="6152637"/>
            <a:ext cx="5653696" cy="615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84" tIns="60926" rIns="121884" bIns="60926">
            <a:spAutoFit/>
          </a:bodyPr>
          <a:lstStyle>
            <a:lvl1pPr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ru-RU" sz="1600" b="1" dirty="0">
                <a:solidFill>
                  <a:srgbClr val="C00000"/>
                </a:solidFill>
              </a:rPr>
              <a:t>Нет ценности в диспансеризации, мало понимания о своем здоровье</a:t>
            </a:r>
          </a:p>
        </p:txBody>
      </p:sp>
      <p:sp>
        <p:nvSpPr>
          <p:cNvPr id="76" name="Прямоугольник: скругленные углы 10">
            <a:extLst>
              <a:ext uri="{FF2B5EF4-FFF2-40B4-BE49-F238E27FC236}">
                <a16:creationId xmlns:a16="http://schemas.microsoft.com/office/drawing/2014/main" id="{40924EB2-0286-4D7B-9EA2-96798EF3AE8E}"/>
              </a:ext>
            </a:extLst>
          </p:cNvPr>
          <p:cNvSpPr/>
          <p:nvPr/>
        </p:nvSpPr>
        <p:spPr>
          <a:xfrm>
            <a:off x="6996363" y="1608721"/>
            <a:ext cx="949901" cy="37531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/>
              <a:t>Дистанционно</a:t>
            </a:r>
          </a:p>
        </p:txBody>
      </p:sp>
      <p:sp>
        <p:nvSpPr>
          <p:cNvPr id="77" name="Равнобедренный треугольник 76">
            <a:extLst>
              <a:ext uri="{FF2B5EF4-FFF2-40B4-BE49-F238E27FC236}">
                <a16:creationId xmlns:a16="http://schemas.microsoft.com/office/drawing/2014/main" id="{B751A2F4-5127-45D1-80EA-34DB42841718}"/>
              </a:ext>
            </a:extLst>
          </p:cNvPr>
          <p:cNvSpPr/>
          <p:nvPr/>
        </p:nvSpPr>
        <p:spPr>
          <a:xfrm>
            <a:off x="7856364" y="1871393"/>
            <a:ext cx="159997" cy="106518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sp>
        <p:nvSpPr>
          <p:cNvPr id="79" name="Равнобедренный треугольник 78">
            <a:extLst>
              <a:ext uri="{FF2B5EF4-FFF2-40B4-BE49-F238E27FC236}">
                <a16:creationId xmlns:a16="http://schemas.microsoft.com/office/drawing/2014/main" id="{B751A2F4-5127-45D1-80EA-34DB42841718}"/>
              </a:ext>
            </a:extLst>
          </p:cNvPr>
          <p:cNvSpPr/>
          <p:nvPr/>
        </p:nvSpPr>
        <p:spPr>
          <a:xfrm>
            <a:off x="7840224" y="3971145"/>
            <a:ext cx="159997" cy="106518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sp>
        <p:nvSpPr>
          <p:cNvPr id="80" name="Прямоугольник: скругленные углы 10">
            <a:extLst>
              <a:ext uri="{FF2B5EF4-FFF2-40B4-BE49-F238E27FC236}">
                <a16:creationId xmlns:a16="http://schemas.microsoft.com/office/drawing/2014/main" id="{40924EB2-0286-4D7B-9EA2-96798EF3AE8E}"/>
              </a:ext>
            </a:extLst>
          </p:cNvPr>
          <p:cNvSpPr/>
          <p:nvPr/>
        </p:nvSpPr>
        <p:spPr>
          <a:xfrm>
            <a:off x="6304236" y="4264383"/>
            <a:ext cx="1679725" cy="44331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/>
              <a:t>20 минут </a:t>
            </a:r>
          </a:p>
          <a:p>
            <a:pPr algn="ctr"/>
            <a:r>
              <a:rPr lang="ru-RU" sz="900" dirty="0"/>
              <a:t>Без первичного приема</a:t>
            </a:r>
          </a:p>
        </p:txBody>
      </p:sp>
      <p:sp>
        <p:nvSpPr>
          <p:cNvPr id="81" name="Равнобедренный треугольник 80">
            <a:extLst>
              <a:ext uri="{FF2B5EF4-FFF2-40B4-BE49-F238E27FC236}">
                <a16:creationId xmlns:a16="http://schemas.microsoft.com/office/drawing/2014/main" id="{B751A2F4-5127-45D1-80EA-34DB42841718}"/>
              </a:ext>
            </a:extLst>
          </p:cNvPr>
          <p:cNvSpPr/>
          <p:nvPr/>
        </p:nvSpPr>
        <p:spPr>
          <a:xfrm>
            <a:off x="7903962" y="4595984"/>
            <a:ext cx="159997" cy="106518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sp>
        <p:nvSpPr>
          <p:cNvPr id="82" name="Google Shape;180;p9">
            <a:extLst>
              <a:ext uri="{FF2B5EF4-FFF2-40B4-BE49-F238E27FC236}">
                <a16:creationId xmlns:a16="http://schemas.microsoft.com/office/drawing/2014/main" id="{034D8FA8-87C5-40B8-A952-96C79941E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1395" y="5179164"/>
            <a:ext cx="2219837" cy="638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84" tIns="60926" rIns="121884" bIns="60926">
            <a:spAutoFit/>
          </a:bodyPr>
          <a:lstStyle>
            <a:lvl1pPr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8971" eaLnBrk="1" fontAlgn="base" hangingPunct="1">
              <a:lnSpc>
                <a:spcPct val="107000"/>
              </a:lnSpc>
              <a:spcBef>
                <a:spcPct val="0"/>
              </a:spcBef>
              <a:spcAft>
                <a:spcPct val="0"/>
              </a:spcAft>
              <a:buSzPts val="1800"/>
              <a:defRPr/>
            </a:pPr>
            <a:r>
              <a:rPr lang="ru-RU" altLang="ru-RU" sz="1600" b="1" dirty="0">
                <a:solidFill>
                  <a:srgbClr val="002B58"/>
                </a:solidFill>
                <a:latin typeface="+mn-lt"/>
                <a:sym typeface="Verdana" panose="020B0604030504040204" pitchFamily="34" charset="0"/>
              </a:rPr>
              <a:t>Время прохождения диспансеризации:</a:t>
            </a:r>
          </a:p>
        </p:txBody>
      </p:sp>
      <p:sp>
        <p:nvSpPr>
          <p:cNvPr id="87" name="Прямоугольник: скругленные углы 10">
            <a:extLst>
              <a:ext uri="{FF2B5EF4-FFF2-40B4-BE49-F238E27FC236}">
                <a16:creationId xmlns:a16="http://schemas.microsoft.com/office/drawing/2014/main" id="{40924EB2-0286-4D7B-9EA2-96798EF3AE8E}"/>
              </a:ext>
            </a:extLst>
          </p:cNvPr>
          <p:cNvSpPr/>
          <p:nvPr/>
        </p:nvSpPr>
        <p:spPr>
          <a:xfrm>
            <a:off x="6288712" y="3636040"/>
            <a:ext cx="1633234" cy="44331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/>
              <a:t>Проверка эмоционального состояния</a:t>
            </a:r>
          </a:p>
        </p:txBody>
      </p:sp>
      <p:sp>
        <p:nvSpPr>
          <p:cNvPr id="65" name="Google Shape;180;p9">
            <a:extLst>
              <a:ext uri="{FF2B5EF4-FFF2-40B4-BE49-F238E27FC236}">
                <a16:creationId xmlns:a16="http://schemas.microsoft.com/office/drawing/2014/main" id="{034D8FA8-87C5-40B8-A952-96C79941E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1778" y="5986262"/>
            <a:ext cx="5903288" cy="861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84" tIns="60926" rIns="121884" bIns="60926">
            <a:spAutoFit/>
          </a:bodyPr>
          <a:lstStyle>
            <a:lvl1pPr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eaLnBrk="0" hangingPunct="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ru-RU" sz="1600" dirty="0">
                <a:solidFill>
                  <a:schemeClr val="accent6">
                    <a:lumMod val="75000"/>
                  </a:schemeClr>
                </a:solidFill>
              </a:rPr>
              <a:t>Время прохождения 1 этапа – 1 час (непосредственное пребывание), есть понимание уровня своего физического и эмоционального здоровья и что делать дальше. </a:t>
            </a:r>
          </a:p>
        </p:txBody>
      </p:sp>
      <p:pic>
        <p:nvPicPr>
          <p:cNvPr id="66" name="Picture 3">
            <a:extLst>
              <a:ext uri="{FF2B5EF4-FFF2-40B4-BE49-F238E27FC236}">
                <a16:creationId xmlns:a16="http://schemas.microsoft.com/office/drawing/2014/main" id="{4D63403A-DA82-47F5-9E59-1A81A42AFC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622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318228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Апробация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32" name="Shape 426">
            <a:extLst>
              <a:ext uri="{FF2B5EF4-FFF2-40B4-BE49-F238E27FC236}">
                <a16:creationId xmlns:a16="http://schemas.microsoft.com/office/drawing/2014/main" id="{25E3255A-4041-4B4D-9B58-6CA3F0222D47}"/>
              </a:ext>
            </a:extLst>
          </p:cNvPr>
          <p:cNvSpPr/>
          <p:nvPr/>
        </p:nvSpPr>
        <p:spPr>
          <a:xfrm>
            <a:off x="301534" y="5322245"/>
            <a:ext cx="11415162" cy="344507"/>
          </a:xfrm>
          <a:prstGeom prst="rect">
            <a:avLst/>
          </a:prstGeom>
          <a:solidFill>
            <a:srgbClr val="A72E88"/>
          </a:solidFill>
          <a:ln w="25400">
            <a:solidFill>
              <a:srgbClr val="002B58"/>
            </a:solidFill>
            <a:prstDash val="solid"/>
          </a:ln>
        </p:spPr>
        <p:txBody>
          <a:bodyPr lIns="45714" tIns="22857" rIns="45714" bIns="22857" anchor="ctr"/>
          <a:lstStyle/>
          <a:p>
            <a:pPr algn="ctr"/>
            <a:r>
              <a:rPr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Какие дополнительные идеи появились</a:t>
            </a:r>
            <a:endParaRPr sz="900">
              <a:solidFill>
                <a:schemeClr val="lt1"/>
              </a:solidFill>
            </a:endParaRPr>
          </a:p>
        </p:txBody>
      </p:sp>
      <p:sp>
        <p:nvSpPr>
          <p:cNvPr id="33" name="Shape 433">
            <a:extLst>
              <a:ext uri="{FF2B5EF4-FFF2-40B4-BE49-F238E27FC236}">
                <a16:creationId xmlns:a16="http://schemas.microsoft.com/office/drawing/2014/main" id="{2C0F2BBC-A2C4-40FA-B652-199C94603259}"/>
              </a:ext>
            </a:extLst>
          </p:cNvPr>
          <p:cNvSpPr/>
          <p:nvPr/>
        </p:nvSpPr>
        <p:spPr>
          <a:xfrm>
            <a:off x="11759387" y="6545378"/>
            <a:ext cx="60950" cy="312175"/>
          </a:xfrm>
          <a:prstGeom prst="rect">
            <a:avLst/>
          </a:prstGeom>
          <a:solidFill>
            <a:srgbClr val="002B58"/>
          </a:solidFill>
          <a:ln w="25400">
            <a:solidFill>
              <a:srgbClr val="002B58"/>
            </a:solidFill>
            <a:prstDash val="solid"/>
          </a:ln>
        </p:spPr>
        <p:txBody>
          <a:bodyPr lIns="45714" tIns="22857" rIns="45714" bIns="22857" anchor="ctr"/>
          <a:lstStyle/>
          <a:p>
            <a:pPr algn="ctr"/>
            <a:endParaRPr sz="240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4" name="Shape 434">
            <a:extLst>
              <a:ext uri="{FF2B5EF4-FFF2-40B4-BE49-F238E27FC236}">
                <a16:creationId xmlns:a16="http://schemas.microsoft.com/office/drawing/2014/main" id="{4BAAC716-67B0-47B6-BE4E-6EAF8223B7A4}"/>
              </a:ext>
            </a:extLst>
          </p:cNvPr>
          <p:cNvSpPr txBox="1"/>
          <p:nvPr/>
        </p:nvSpPr>
        <p:spPr>
          <a:xfrm>
            <a:off x="11438225" y="6517935"/>
            <a:ext cx="382113" cy="251281"/>
          </a:xfrm>
          <a:prstGeom prst="rect">
            <a:avLst/>
          </a:prstGeom>
          <a:noFill/>
        </p:spPr>
        <p:txBody>
          <a:bodyPr wrap="square" lIns="45714" tIns="22857" rIns="45714" bIns="22857">
            <a:spAutoFit/>
          </a:bodyPr>
          <a:lstStyle/>
          <a:p>
            <a:r>
              <a:rPr sz="1333">
                <a:solidFill>
                  <a:srgbClr val="000000"/>
                </a:solidFill>
                <a:latin typeface="Golos Text VF"/>
                <a:ea typeface="Golos Text VF"/>
                <a:cs typeface="Golos Text VF"/>
              </a:rPr>
              <a:t>14</a:t>
            </a:r>
          </a:p>
        </p:txBody>
      </p:sp>
      <p:grpSp>
        <p:nvGrpSpPr>
          <p:cNvPr id="35" name="Shape 435">
            <a:extLst>
              <a:ext uri="{FF2B5EF4-FFF2-40B4-BE49-F238E27FC236}">
                <a16:creationId xmlns:a16="http://schemas.microsoft.com/office/drawing/2014/main" id="{CC94647E-357E-4EBF-8EC4-E5EE95340026}"/>
              </a:ext>
            </a:extLst>
          </p:cNvPr>
          <p:cNvGrpSpPr/>
          <p:nvPr/>
        </p:nvGrpSpPr>
        <p:grpSpPr>
          <a:xfrm>
            <a:off x="301533" y="1493900"/>
            <a:ext cx="5452053" cy="1919561"/>
            <a:chOff x="0" y="0"/>
            <a:chExt cx="10905525" cy="3839621"/>
          </a:xfrm>
        </p:grpSpPr>
        <p:sp>
          <p:nvSpPr>
            <p:cNvPr id="36" name="Shape 436">
              <a:extLst>
                <a:ext uri="{FF2B5EF4-FFF2-40B4-BE49-F238E27FC236}">
                  <a16:creationId xmlns:a16="http://schemas.microsoft.com/office/drawing/2014/main" id="{6BB2166D-1C59-4A02-8A17-D90257146874}"/>
                </a:ext>
              </a:extLst>
            </p:cNvPr>
            <p:cNvSpPr/>
            <p:nvPr/>
          </p:nvSpPr>
          <p:spPr>
            <a:xfrm>
              <a:off x="0" y="0"/>
              <a:ext cx="10871467" cy="646332"/>
            </a:xfrm>
            <a:prstGeom prst="rect">
              <a:avLst/>
            </a:prstGeom>
            <a:solidFill>
              <a:srgbClr val="A72E88"/>
            </a:solidFill>
            <a:ln>
              <a:noFill/>
            </a:ln>
          </p:spPr>
          <p:txBody>
            <a:bodyPr lIns="45714" tIns="22857" rIns="45714" bIns="22857" anchor="ctr"/>
            <a:lstStyle/>
            <a:p>
              <a:pPr algn="ctr"/>
              <a:r>
                <a:rPr b="1" dirty="0" err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Как</a:t>
              </a:r>
              <a:r>
                <a:rPr b="1" dirty="0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 </a:t>
              </a:r>
              <a:r>
                <a:rPr b="1" dirty="0" err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тестировали</a:t>
              </a:r>
              <a:endParaRPr b="1" dirty="0">
                <a:solidFill>
                  <a:srgbClr val="FFFFFF"/>
                </a:solid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37" name="Shape 437">
              <a:extLst>
                <a:ext uri="{FF2B5EF4-FFF2-40B4-BE49-F238E27FC236}">
                  <a16:creationId xmlns:a16="http://schemas.microsoft.com/office/drawing/2014/main" id="{7F2EE480-7B18-4364-B2AE-C06304749D4A}"/>
                </a:ext>
              </a:extLst>
            </p:cNvPr>
            <p:cNvSpPr txBox="1"/>
            <p:nvPr/>
          </p:nvSpPr>
          <p:spPr>
            <a:xfrm>
              <a:off x="34060" y="976939"/>
              <a:ext cx="10871465" cy="2862682"/>
            </a:xfrm>
            <a:prstGeom prst="rect">
              <a:avLst/>
            </a:prstGeom>
            <a:noFill/>
          </p:spPr>
          <p:txBody>
            <a:bodyPr wrap="square" lIns="45714" tIns="22857" rIns="45714" bIns="22857">
              <a:spAutoFit/>
            </a:bodyPr>
            <a:lstStyle/>
            <a:p>
              <a:r>
                <a:rPr lang="ru-RU" dirty="0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Тестировали диагностику эмоционального здоровья по 4 тестам. 10 мужчин прошли тесты и дали обратную связь по каждому тесту и свое отношение, если бы такое тестирование прошли в рамках диспансеризации.</a:t>
              </a:r>
              <a:endParaRPr dirty="0">
                <a:solidFill>
                  <a:srgbClr val="000000"/>
                </a:solidFill>
                <a:latin typeface="Arial"/>
                <a:ea typeface="Arial"/>
                <a:cs typeface="Arial"/>
              </a:endParaRPr>
            </a:p>
          </p:txBody>
        </p:sp>
      </p:grpSp>
      <p:grpSp>
        <p:nvGrpSpPr>
          <p:cNvPr id="38" name="Shape 438">
            <a:extLst>
              <a:ext uri="{FF2B5EF4-FFF2-40B4-BE49-F238E27FC236}">
                <a16:creationId xmlns:a16="http://schemas.microsoft.com/office/drawing/2014/main" id="{90B00C60-0814-48E1-A45F-624093129EE7}"/>
              </a:ext>
            </a:extLst>
          </p:cNvPr>
          <p:cNvGrpSpPr/>
          <p:nvPr/>
        </p:nvGrpSpPr>
        <p:grpSpPr>
          <a:xfrm>
            <a:off x="6281669" y="1493900"/>
            <a:ext cx="5477718" cy="573049"/>
            <a:chOff x="0" y="0"/>
            <a:chExt cx="10956863" cy="1146248"/>
          </a:xfrm>
        </p:grpSpPr>
        <p:sp>
          <p:nvSpPr>
            <p:cNvPr id="39" name="Shape 439">
              <a:extLst>
                <a:ext uri="{FF2B5EF4-FFF2-40B4-BE49-F238E27FC236}">
                  <a16:creationId xmlns:a16="http://schemas.microsoft.com/office/drawing/2014/main" id="{15634E95-5D8B-47CB-B68F-D249A4B2C4E4}"/>
                </a:ext>
              </a:extLst>
            </p:cNvPr>
            <p:cNvSpPr/>
            <p:nvPr/>
          </p:nvSpPr>
          <p:spPr>
            <a:xfrm>
              <a:off x="0" y="0"/>
              <a:ext cx="10871466" cy="646332"/>
            </a:xfrm>
            <a:prstGeom prst="rect">
              <a:avLst/>
            </a:prstGeom>
            <a:solidFill>
              <a:srgbClr val="A72E88"/>
            </a:solidFill>
            <a:ln w="25400">
              <a:solidFill>
                <a:srgbClr val="002B58"/>
              </a:solidFill>
              <a:prstDash val="solid"/>
            </a:ln>
          </p:spPr>
          <p:txBody>
            <a:bodyPr lIns="45714" tIns="22857" rIns="45714" bIns="22857" anchor="ctr"/>
            <a:lstStyle/>
            <a:p>
              <a:pPr algn="ctr"/>
              <a:r>
                <a:rPr b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Отзывы и комментарии</a:t>
              </a:r>
            </a:p>
          </p:txBody>
        </p:sp>
        <p:sp>
          <p:nvSpPr>
            <p:cNvPr id="40" name="Shape 440">
              <a:extLst>
                <a:ext uri="{FF2B5EF4-FFF2-40B4-BE49-F238E27FC236}">
                  <a16:creationId xmlns:a16="http://schemas.microsoft.com/office/drawing/2014/main" id="{49CEBF35-4576-4FE5-945A-245760643395}"/>
                </a:ext>
              </a:extLst>
            </p:cNvPr>
            <p:cNvSpPr txBox="1"/>
            <p:nvPr/>
          </p:nvSpPr>
          <p:spPr>
            <a:xfrm>
              <a:off x="7935820" y="807662"/>
              <a:ext cx="3021043" cy="338586"/>
            </a:xfrm>
            <a:prstGeom prst="rect">
              <a:avLst/>
            </a:prstGeom>
            <a:noFill/>
          </p:spPr>
          <p:txBody>
            <a:bodyPr wrap="square" lIns="45714" tIns="22857" rIns="45714" bIns="22857">
              <a:spAutoFit/>
            </a:bodyPr>
            <a:lstStyle/>
            <a:p>
              <a:pPr algn="ctr"/>
              <a:r>
                <a:rPr lang="ru-RU" sz="800" dirty="0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Ссылка на обратную связь</a:t>
              </a:r>
              <a:endParaRPr sz="800" dirty="0"/>
            </a:p>
          </p:txBody>
        </p:sp>
      </p:grpSp>
      <p:grpSp>
        <p:nvGrpSpPr>
          <p:cNvPr id="41" name="Shape 441">
            <a:extLst>
              <a:ext uri="{FF2B5EF4-FFF2-40B4-BE49-F238E27FC236}">
                <a16:creationId xmlns:a16="http://schemas.microsoft.com/office/drawing/2014/main" id="{C34874E2-3F46-4D6C-8397-D52F5D4FE0BC}"/>
              </a:ext>
            </a:extLst>
          </p:cNvPr>
          <p:cNvGrpSpPr/>
          <p:nvPr/>
        </p:nvGrpSpPr>
        <p:grpSpPr>
          <a:xfrm>
            <a:off x="301533" y="3642144"/>
            <a:ext cx="11415162" cy="1574612"/>
            <a:chOff x="0" y="0"/>
            <a:chExt cx="22833296" cy="3149635"/>
          </a:xfrm>
        </p:grpSpPr>
        <p:sp>
          <p:nvSpPr>
            <p:cNvPr id="42" name="Shape 442">
              <a:extLst>
                <a:ext uri="{FF2B5EF4-FFF2-40B4-BE49-F238E27FC236}">
                  <a16:creationId xmlns:a16="http://schemas.microsoft.com/office/drawing/2014/main" id="{1066E0F4-4371-48A8-9F77-0AD3E64C1D1E}"/>
                </a:ext>
              </a:extLst>
            </p:cNvPr>
            <p:cNvSpPr/>
            <p:nvPr/>
          </p:nvSpPr>
          <p:spPr>
            <a:xfrm>
              <a:off x="0" y="0"/>
              <a:ext cx="22833296" cy="689103"/>
            </a:xfrm>
            <a:prstGeom prst="rect">
              <a:avLst/>
            </a:prstGeom>
            <a:solidFill>
              <a:srgbClr val="A72E88"/>
            </a:solidFill>
            <a:ln w="25400">
              <a:solidFill>
                <a:srgbClr val="002B58"/>
              </a:solidFill>
              <a:prstDash val="solid"/>
            </a:ln>
          </p:spPr>
          <p:txBody>
            <a:bodyPr lIns="45714" tIns="22857" rIns="45714" bIns="22857" anchor="ctr"/>
            <a:lstStyle/>
            <a:p>
              <a:pPr algn="ctr"/>
              <a:r>
                <a:rPr b="1" dirty="0" err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Что</a:t>
              </a:r>
              <a:r>
                <a:rPr b="1" dirty="0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 </a:t>
              </a:r>
              <a:r>
                <a:rPr b="1" dirty="0" err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показало</a:t>
              </a:r>
              <a:r>
                <a:rPr b="1" dirty="0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 </a:t>
              </a:r>
              <a:r>
                <a:rPr b="1" dirty="0" err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эффекты</a:t>
              </a:r>
              <a:r>
                <a:rPr b="1" dirty="0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, </a:t>
              </a:r>
              <a:r>
                <a:rPr b="1" dirty="0" err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было</a:t>
              </a:r>
              <a:r>
                <a:rPr b="1" dirty="0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 </a:t>
              </a:r>
              <a:r>
                <a:rPr b="1" dirty="0" err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значимо</a:t>
              </a:r>
              <a:r>
                <a:rPr b="1" dirty="0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, </a:t>
              </a:r>
              <a:r>
                <a:rPr b="1" dirty="0" err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может</a:t>
              </a:r>
              <a:r>
                <a:rPr b="1" dirty="0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 </a:t>
              </a:r>
              <a:r>
                <a:rPr b="1" dirty="0" err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быть</a:t>
              </a:r>
              <a:r>
                <a:rPr b="1" dirty="0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 </a:t>
              </a:r>
              <a:r>
                <a:rPr b="1" dirty="0" err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рекомендовано</a:t>
              </a:r>
              <a:r>
                <a:rPr b="1" dirty="0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 к </a:t>
              </a:r>
              <a:r>
                <a:rPr b="1" dirty="0" err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тиражированию</a:t>
              </a:r>
              <a:r>
                <a:rPr b="1" dirty="0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 (</a:t>
              </a:r>
              <a:r>
                <a:rPr b="1" dirty="0" err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сработало</a:t>
              </a:r>
              <a:r>
                <a:rPr b="1" dirty="0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)</a:t>
              </a:r>
              <a:endParaRPr sz="900" dirty="0">
                <a:solidFill>
                  <a:schemeClr val="lt1"/>
                </a:solidFill>
              </a:endParaRPr>
            </a:p>
          </p:txBody>
        </p:sp>
        <p:sp>
          <p:nvSpPr>
            <p:cNvPr id="43" name="Shape 443">
              <a:extLst>
                <a:ext uri="{FF2B5EF4-FFF2-40B4-BE49-F238E27FC236}">
                  <a16:creationId xmlns:a16="http://schemas.microsoft.com/office/drawing/2014/main" id="{604159E4-45DF-44C4-A496-96D8547C3152}"/>
                </a:ext>
              </a:extLst>
            </p:cNvPr>
            <p:cNvSpPr txBox="1"/>
            <p:nvPr/>
          </p:nvSpPr>
          <p:spPr>
            <a:xfrm>
              <a:off x="34060" y="653509"/>
              <a:ext cx="22666162" cy="249612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5714" tIns="22857" rIns="45714" bIns="22857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ru-RU" dirty="0">
                  <a:solidFill>
                    <a:srgbClr val="000000"/>
                  </a:solidFill>
                  <a:highlight>
                    <a:srgbClr val="FFFFFF"/>
                  </a:highlight>
                  <a:latin typeface="Arial"/>
                  <a:ea typeface="Arial"/>
                  <a:cs typeface="Arial"/>
                </a:rPr>
                <a:t>Больше всего дали понимание мужчинам о своем эмоциональном состоянии тесты </a:t>
              </a:r>
              <a:r>
                <a:rPr lang="ru-RU" dirty="0">
                  <a:highlight>
                    <a:srgbClr val="FFFFFF"/>
                  </a:highlight>
                </a:rPr>
                <a:t>шкала депрессии Бека и шкала тревог Спилберг-Ханина, но они все равно не дают полной картины эмоционального состояния и есть возможность дать «социально-одобряемые» ответы</a:t>
              </a:r>
              <a:r>
                <a:rPr lang="ru-RU" dirty="0">
                  <a:solidFill>
                    <a:srgbClr val="000000"/>
                  </a:solidFill>
                  <a:highlight>
                    <a:srgbClr val="FFFFFF"/>
                  </a:highlight>
                  <a:latin typeface="Arial"/>
                  <a:ea typeface="Arial"/>
                  <a:cs typeface="Arial"/>
                </a:rPr>
                <a:t> </a:t>
              </a:r>
              <a:endParaRPr sz="900" dirty="0"/>
            </a:p>
          </p:txBody>
        </p:sp>
      </p:grpSp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D0399444-6DF5-4BAA-944B-6506ABFFA5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2602" y="2047080"/>
            <a:ext cx="1510325" cy="1522554"/>
          </a:xfrm>
          <a:prstGeom prst="rect">
            <a:avLst/>
          </a:prstGeom>
        </p:spPr>
      </p:pic>
      <p:sp>
        <p:nvSpPr>
          <p:cNvPr id="45" name="Shape 437">
            <a:extLst>
              <a:ext uri="{FF2B5EF4-FFF2-40B4-BE49-F238E27FC236}">
                <a16:creationId xmlns:a16="http://schemas.microsoft.com/office/drawing/2014/main" id="{8E965AA9-EED3-478A-A207-F132C4263D9E}"/>
              </a:ext>
            </a:extLst>
          </p:cNvPr>
          <p:cNvSpPr txBox="1"/>
          <p:nvPr/>
        </p:nvSpPr>
        <p:spPr>
          <a:xfrm>
            <a:off x="6281669" y="1899471"/>
            <a:ext cx="4054806" cy="1800487"/>
          </a:xfrm>
          <a:prstGeom prst="rect">
            <a:avLst/>
          </a:prstGeom>
          <a:noFill/>
        </p:spPr>
        <p:txBody>
          <a:bodyPr wrap="square" lIns="45714" tIns="22857" rIns="45714" bIns="22857">
            <a:spAutoFit/>
          </a:bodyPr>
          <a:lstStyle/>
          <a:p>
            <a:r>
              <a:rPr lang="ru-RU" sz="1200" b="1" i="1" dirty="0"/>
              <a:t>Евгений, 42 года: </a:t>
            </a:r>
            <a:r>
              <a:rPr lang="ru-RU" sz="1200" i="1" dirty="0"/>
              <a:t>«Лично мне было полезно, выяснил, что я зашел в красную зону, не зря начал пить магний»</a:t>
            </a:r>
            <a:endParaRPr lang="ru-RU" sz="1200" i="1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r>
              <a:rPr lang="ru-RU" sz="1200" b="1" i="1" dirty="0"/>
              <a:t>Максим, 35 лет: </a:t>
            </a:r>
            <a:r>
              <a:rPr lang="ru-RU" sz="1200" i="1" dirty="0"/>
              <a:t>«Мужика заставить выполнять может только, если сильно прижмёт, в остальных случаях русский авось. Или жена продуманная»</a:t>
            </a:r>
          </a:p>
          <a:p>
            <a:r>
              <a:rPr lang="ru-RU" sz="1200" b="1" i="1" dirty="0"/>
              <a:t>Михаил, 31 год: </a:t>
            </a:r>
            <a:r>
              <a:rPr lang="ru-RU" sz="1200" i="1" dirty="0"/>
              <a:t>«Это была бы самая лучшая диспансеризация. Учитывая то, что часто приходится сидеть в очередях. Или стоять»</a:t>
            </a:r>
            <a:endParaRPr lang="ru-RU" sz="1200" i="1" dirty="0">
              <a:solidFill>
                <a:srgbClr val="000000"/>
              </a:solidFill>
              <a:ea typeface="Arial"/>
              <a:cs typeface="Arial"/>
            </a:endParaRPr>
          </a:p>
          <a:p>
            <a:endParaRPr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6" name="Shape 437">
            <a:extLst>
              <a:ext uri="{FF2B5EF4-FFF2-40B4-BE49-F238E27FC236}">
                <a16:creationId xmlns:a16="http://schemas.microsoft.com/office/drawing/2014/main" id="{62408BE7-8B54-4880-A908-A48E137927EF}"/>
              </a:ext>
            </a:extLst>
          </p:cNvPr>
          <p:cNvSpPr txBox="1"/>
          <p:nvPr/>
        </p:nvSpPr>
        <p:spPr>
          <a:xfrm>
            <a:off x="318561" y="5800875"/>
            <a:ext cx="11653989" cy="600158"/>
          </a:xfrm>
          <a:prstGeom prst="rect">
            <a:avLst/>
          </a:prstGeom>
          <a:noFill/>
        </p:spPr>
        <p:txBody>
          <a:bodyPr wrap="square" lIns="45714" tIns="22857" rIns="45714" bIns="22857">
            <a:spAutoFit/>
          </a:bodyPr>
          <a:lstStyle/>
          <a:p>
            <a:r>
              <a:rPr lang="ru-RU" dirty="0">
                <a:solidFill>
                  <a:srgbClr val="000000"/>
                </a:solidFill>
                <a:highlight>
                  <a:srgbClr val="FFFFFF"/>
                </a:highlight>
                <a:ea typeface="Arial"/>
                <a:cs typeface="Arial"/>
              </a:rPr>
              <a:t>Создать с </a:t>
            </a:r>
            <a:r>
              <a:rPr lang="ru-RU" dirty="0" err="1">
                <a:solidFill>
                  <a:srgbClr val="000000"/>
                </a:solidFill>
                <a:highlight>
                  <a:srgbClr val="FFFFFF"/>
                </a:highlight>
                <a:ea typeface="Arial"/>
                <a:cs typeface="Arial"/>
              </a:rPr>
              <a:t>кл.психологами</a:t>
            </a:r>
            <a:r>
              <a:rPr lang="ru-RU" dirty="0">
                <a:solidFill>
                  <a:srgbClr val="000000"/>
                </a:solidFill>
                <a:highlight>
                  <a:srgbClr val="FFFFFF"/>
                </a:highlight>
                <a:ea typeface="Arial"/>
                <a:cs typeface="Arial"/>
              </a:rPr>
              <a:t> тестирование с элементами геймификации, который измеряет эмоциональное состояние, уровень тревожности, а также динамику по активности, аппетиту, мужской потенции.</a:t>
            </a:r>
            <a:endParaRPr lang="ru-RU" sz="900" dirty="0"/>
          </a:p>
        </p:txBody>
      </p:sp>
    </p:spTree>
    <p:extLst>
      <p:ext uri="{BB962C8B-B14F-4D97-AF65-F5344CB8AC3E}">
        <p14:creationId xmlns:p14="http://schemas.microsoft.com/office/powerpoint/2010/main" val="4042773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481452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grpSp>
        <p:nvGrpSpPr>
          <p:cNvPr id="39" name="Группа 38">
            <a:extLst>
              <a:ext uri="{FF2B5EF4-FFF2-40B4-BE49-F238E27FC236}">
                <a16:creationId xmlns:a16="http://schemas.microsoft.com/office/drawing/2014/main" id="{B93739F4-3F28-4021-8408-E17EC708EA58}"/>
              </a:ext>
            </a:extLst>
          </p:cNvPr>
          <p:cNvGrpSpPr/>
          <p:nvPr/>
        </p:nvGrpSpPr>
        <p:grpSpPr bwMode="auto">
          <a:xfrm>
            <a:off x="488172" y="1358691"/>
            <a:ext cx="11331608" cy="3177843"/>
            <a:chOff x="242894" y="173953"/>
            <a:chExt cx="11333083" cy="3178257"/>
          </a:xfrm>
        </p:grpSpPr>
        <p:sp>
          <p:nvSpPr>
            <p:cNvPr id="40" name="Прямоугольник 39">
              <a:extLst>
                <a:ext uri="{FF2B5EF4-FFF2-40B4-BE49-F238E27FC236}">
                  <a16:creationId xmlns:a16="http://schemas.microsoft.com/office/drawing/2014/main" id="{49149038-6DC8-468A-A9A1-CAFDBC403357}"/>
                </a:ext>
              </a:extLst>
            </p:cNvPr>
            <p:cNvSpPr/>
            <p:nvPr/>
          </p:nvSpPr>
          <p:spPr bwMode="auto">
            <a:xfrm>
              <a:off x="242895" y="173953"/>
              <a:ext cx="11333082" cy="320742"/>
            </a:xfrm>
            <a:prstGeom prst="rect">
              <a:avLst/>
            </a:prstGeom>
            <a:solidFill>
              <a:srgbClr val="A72E88"/>
            </a:solidFill>
            <a:ln>
              <a:solidFill>
                <a:srgbClr val="002B5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17">
                <a:defRPr/>
              </a:pPr>
              <a:r>
                <a:rPr lang="ru-RU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Ожидаемые результаты</a:t>
              </a:r>
              <a:endParaRPr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80FAE1F-82CD-4373-B656-F9B66A39C69E}"/>
                </a:ext>
              </a:extLst>
            </p:cNvPr>
            <p:cNvSpPr txBox="1"/>
            <p:nvPr/>
          </p:nvSpPr>
          <p:spPr bwMode="auto">
            <a:xfrm>
              <a:off x="242894" y="402300"/>
              <a:ext cx="11333081" cy="29499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defTabSz="914217">
                <a:lnSpc>
                  <a:spcPct val="150000"/>
                </a:lnSpc>
                <a:buClr>
                  <a:prstClr val="black"/>
                </a:buClr>
                <a:buSzPts val="2400"/>
                <a:defRPr/>
              </a:pPr>
              <a:r>
                <a:rPr lang="ru-RU" dirty="0">
                  <a:solidFill>
                    <a:prstClr val="black"/>
                  </a:solidFill>
                  <a:highlight>
                    <a:srgbClr val="FFFFFF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1. Повышение уровня эмоционального здоровья – снижение тревожности</a:t>
              </a:r>
            </a:p>
            <a:p>
              <a:pPr defTabSz="914217">
                <a:lnSpc>
                  <a:spcPct val="150000"/>
                </a:lnSpc>
                <a:buClr>
                  <a:prstClr val="black"/>
                </a:buClr>
                <a:buSzPts val="2400"/>
                <a:defRPr/>
              </a:pPr>
              <a:r>
                <a:rPr lang="ru-RU" dirty="0">
                  <a:solidFill>
                    <a:prstClr val="black"/>
                  </a:solidFill>
                  <a:highlight>
                    <a:srgbClr val="FFFFFF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2. Появление статистики уровня эмоционального здоровья человека</a:t>
              </a:r>
            </a:p>
            <a:p>
              <a:pPr defTabSz="914217">
                <a:lnSpc>
                  <a:spcPct val="150000"/>
                </a:lnSpc>
                <a:buClr>
                  <a:prstClr val="black"/>
                </a:buClr>
                <a:buSzPts val="2400"/>
                <a:defRPr/>
              </a:pPr>
              <a:r>
                <a:rPr lang="ru-RU" dirty="0">
                  <a:solidFill>
                    <a:prstClr val="black"/>
                  </a:solidFill>
                  <a:highlight>
                    <a:srgbClr val="FFFFFF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3. Повышение количества мужчин, прошедших качественную диспансеризацию и улучшивших свое здоровье в рамках рабочего времени</a:t>
              </a:r>
            </a:p>
            <a:p>
              <a:pPr defTabSz="914217">
                <a:lnSpc>
                  <a:spcPct val="150000"/>
                </a:lnSpc>
                <a:buClr>
                  <a:prstClr val="black"/>
                </a:buClr>
                <a:buSzPts val="2400"/>
                <a:defRPr/>
              </a:pPr>
              <a:r>
                <a:rPr lang="ru-RU" dirty="0">
                  <a:solidFill>
                    <a:prstClr val="black"/>
                  </a:solidFill>
                  <a:highlight>
                    <a:srgbClr val="FFFFFF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4. Понимание у человека о состоянии его здоровья и что делать дальше</a:t>
              </a:r>
            </a:p>
            <a:p>
              <a:pPr defTabSz="914217">
                <a:lnSpc>
                  <a:spcPct val="150000"/>
                </a:lnSpc>
                <a:buClr>
                  <a:prstClr val="black"/>
                </a:buClr>
                <a:buSzPts val="2400"/>
                <a:defRPr/>
              </a:pPr>
              <a:r>
                <a:rPr lang="ru-RU" dirty="0">
                  <a:solidFill>
                    <a:prstClr val="black"/>
                  </a:solidFill>
                  <a:highlight>
                    <a:srgbClr val="FFFFFF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5. Оптимизация времени прохождения диспансеризации</a:t>
              </a:r>
            </a:p>
            <a:p>
              <a:pPr defTabSz="914217">
                <a:lnSpc>
                  <a:spcPct val="150000"/>
                </a:lnSpc>
                <a:buClr>
                  <a:prstClr val="black"/>
                </a:buClr>
                <a:buSzPts val="2400"/>
                <a:defRPr/>
              </a:pPr>
              <a:endParaRPr lang="ru-RU" dirty="0">
                <a:solidFill>
                  <a:prstClr val="black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4A2A62ED-75EC-4303-9B49-24840F2EA745}"/>
              </a:ext>
            </a:extLst>
          </p:cNvPr>
          <p:cNvGrpSpPr/>
          <p:nvPr/>
        </p:nvGrpSpPr>
        <p:grpSpPr bwMode="auto">
          <a:xfrm>
            <a:off x="488732" y="4061295"/>
            <a:ext cx="11331608" cy="2228452"/>
            <a:chOff x="242894" y="173953"/>
            <a:chExt cx="11333083" cy="2228742"/>
          </a:xfrm>
        </p:grpSpPr>
        <p:sp>
          <p:nvSpPr>
            <p:cNvPr id="43" name="Прямоугольник 42">
              <a:extLst>
                <a:ext uri="{FF2B5EF4-FFF2-40B4-BE49-F238E27FC236}">
                  <a16:creationId xmlns:a16="http://schemas.microsoft.com/office/drawing/2014/main" id="{E409311F-1851-4FD8-B41B-8BF11D877FAF}"/>
                </a:ext>
              </a:extLst>
            </p:cNvPr>
            <p:cNvSpPr/>
            <p:nvPr/>
          </p:nvSpPr>
          <p:spPr bwMode="auto">
            <a:xfrm>
              <a:off x="242895" y="173953"/>
              <a:ext cx="11333082" cy="320742"/>
            </a:xfrm>
            <a:prstGeom prst="rect">
              <a:avLst/>
            </a:prstGeom>
            <a:solidFill>
              <a:srgbClr val="A72E88"/>
            </a:solidFill>
            <a:ln>
              <a:solidFill>
                <a:srgbClr val="002B5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17">
                <a:defRPr/>
              </a:pPr>
              <a:r>
                <a:rPr lang="ru-RU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Метрики успеха</a:t>
              </a:r>
              <a:endParaRPr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3E5D5BE5-614F-471B-82EF-E2776A438686}"/>
                </a:ext>
              </a:extLst>
            </p:cNvPr>
            <p:cNvSpPr txBox="1"/>
            <p:nvPr/>
          </p:nvSpPr>
          <p:spPr bwMode="auto">
            <a:xfrm>
              <a:off x="242894" y="699444"/>
              <a:ext cx="11333081" cy="170325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defTabSz="914217">
                <a:lnSpc>
                  <a:spcPct val="150000"/>
                </a:lnSpc>
                <a:buClr>
                  <a:prstClr val="black"/>
                </a:buClr>
                <a:buSzPts val="2400"/>
                <a:defRPr/>
              </a:pPr>
              <a:r>
                <a:rPr lang="ru-RU" dirty="0">
                  <a:solidFill>
                    <a:prstClr val="black"/>
                  </a:solidFill>
                  <a:highlight>
                    <a:srgbClr val="FFFFFF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1. Заинтересованный главный врач районной больницы (наш </a:t>
              </a:r>
              <a:r>
                <a:rPr lang="ru-RU" dirty="0" err="1">
                  <a:solidFill>
                    <a:prstClr val="black"/>
                  </a:solidFill>
                  <a:highlight>
                    <a:srgbClr val="FFFFFF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амбассадор</a:t>
              </a:r>
              <a:r>
                <a:rPr lang="ru-RU" dirty="0">
                  <a:solidFill>
                    <a:prstClr val="black"/>
                  </a:solidFill>
                  <a:highlight>
                    <a:srgbClr val="FFFFFF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, проходил обучение по сервис-дизайну)</a:t>
              </a:r>
            </a:p>
            <a:p>
              <a:pPr defTabSz="914217">
                <a:lnSpc>
                  <a:spcPct val="150000"/>
                </a:lnSpc>
                <a:buClr>
                  <a:prstClr val="black"/>
                </a:buClr>
                <a:buSzPts val="2400"/>
                <a:defRPr/>
              </a:pPr>
              <a:r>
                <a:rPr lang="ru-RU" dirty="0">
                  <a:solidFill>
                    <a:prstClr val="black"/>
                  </a:solidFill>
                  <a:highlight>
                    <a:srgbClr val="FFFFFF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2. Больше прохождений диспансеризации – больше поступление от ОМС в поликлиники</a:t>
              </a:r>
            </a:p>
            <a:p>
              <a:pPr defTabSz="914217">
                <a:lnSpc>
                  <a:spcPct val="150000"/>
                </a:lnSpc>
                <a:buClr>
                  <a:prstClr val="black"/>
                </a:buClr>
                <a:buSzPts val="2400"/>
                <a:defRPr/>
              </a:pPr>
              <a:r>
                <a:rPr lang="ru-RU" dirty="0">
                  <a:solidFill>
                    <a:prstClr val="black"/>
                  </a:solidFill>
                  <a:highlight>
                    <a:srgbClr val="FFFFFF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3. Меньше времени на диспансеризацию – больше экономический эффект </a:t>
              </a:r>
              <a:r>
                <a:rPr lang="ru-RU">
                  <a:solidFill>
                    <a:prstClr val="black"/>
                  </a:solidFill>
                  <a:highlight>
                    <a:srgbClr val="FFFFFF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для региона</a:t>
              </a:r>
              <a:endParaRPr lang="ru-RU" dirty="0">
                <a:solidFill>
                  <a:prstClr val="black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5554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3B4EC6-9801-A646-9E70-2AE8325B5C6E}"/>
              </a:ext>
            </a:extLst>
          </p:cNvPr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id="{DC3B501B-B269-614F-917B-772DB15CA874}"/>
              </a:ext>
            </a:extLst>
          </p:cNvPr>
          <p:cNvSpPr/>
          <p:nvPr/>
        </p:nvSpPr>
        <p:spPr>
          <a:xfrm>
            <a:off x="599091" y="1952331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Социальная сеть </a:t>
            </a:r>
            <a:r>
              <a:rPr lang="ru-RU" dirty="0" err="1"/>
              <a:t>Вк</a:t>
            </a:r>
            <a:endParaRPr lang="ru-RU" dirty="0"/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id="{7C7832D9-CBDF-B945-8F10-B649688DA286}"/>
              </a:ext>
            </a:extLst>
          </p:cNvPr>
          <p:cNvSpPr/>
          <p:nvPr/>
        </p:nvSpPr>
        <p:spPr>
          <a:xfrm>
            <a:off x="3265289" y="1952331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Группа регионального сервисного уполномоченного </a:t>
            </a:r>
            <a:r>
              <a:rPr lang="en-US" dirty="0">
                <a:hlinkClick r:id="rId3"/>
              </a:rPr>
              <a:t>https://vk.com/rsu174</a:t>
            </a:r>
            <a:r>
              <a:rPr lang="ru-RU" dirty="0"/>
              <a:t> </a:t>
            </a:r>
          </a:p>
          <a:p>
            <a:r>
              <a:rPr lang="ru-RU" dirty="0"/>
              <a:t>Группа АНО «Союз родителей» </a:t>
            </a:r>
            <a:r>
              <a:rPr lang="en-US" dirty="0">
                <a:hlinkClick r:id="rId4"/>
              </a:rPr>
              <a:t>https://vk.com/mirmampap</a:t>
            </a:r>
            <a:r>
              <a:rPr lang="ru-RU" dirty="0"/>
              <a:t> </a:t>
            </a:r>
          </a:p>
          <a:p>
            <a:r>
              <a:rPr lang="ru-RU" dirty="0"/>
              <a:t>Группа Семейного портала Челябинской области </a:t>
            </a:r>
            <a:r>
              <a:rPr lang="en-US" dirty="0">
                <a:hlinkClick r:id="rId5"/>
              </a:rPr>
              <a:t>https://vk.com/portal_174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/>
              <a:t>Паблик «Наш Челябинск» </a:t>
            </a:r>
            <a:r>
              <a:rPr lang="en-US" dirty="0">
                <a:hlinkClick r:id="rId6"/>
              </a:rPr>
              <a:t>https</a:t>
            </a:r>
            <a:r>
              <a:rPr lang="ru-RU" dirty="0">
                <a:hlinkClick r:id="rId6"/>
              </a:rPr>
              <a:t>://</a:t>
            </a:r>
            <a:r>
              <a:rPr lang="en-US" dirty="0">
                <a:hlinkClick r:id="rId6"/>
              </a:rPr>
              <a:t>vk.com/</a:t>
            </a:r>
            <a:r>
              <a:rPr lang="en-US" dirty="0" err="1">
                <a:hlinkClick r:id="rId6"/>
              </a:rPr>
              <a:t>nashchelyabinck</a:t>
            </a:r>
            <a:r>
              <a:rPr lang="en-US" dirty="0"/>
              <a:t> </a:t>
            </a:r>
            <a:r>
              <a:rPr lang="ru-RU" dirty="0"/>
              <a:t> </a:t>
            </a:r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id="{80EBE8EA-8E2C-004C-ABBC-D37E06429DD1}"/>
              </a:ext>
            </a:extLst>
          </p:cNvPr>
          <p:cNvSpPr/>
          <p:nvPr/>
        </p:nvSpPr>
        <p:spPr>
          <a:xfrm>
            <a:off x="599091" y="3392745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Социальная сеть </a:t>
            </a:r>
            <a:r>
              <a:rPr lang="ru-RU" dirty="0" err="1"/>
              <a:t>Телеграм</a:t>
            </a:r>
            <a:endParaRPr lang="ru-RU" dirty="0"/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:a16="http://schemas.microsoft.com/office/drawing/2014/main" id="{475633CC-A75F-0848-98FF-DB9865A7CF51}"/>
              </a:ext>
            </a:extLst>
          </p:cNvPr>
          <p:cNvSpPr/>
          <p:nvPr/>
        </p:nvSpPr>
        <p:spPr>
          <a:xfrm>
            <a:off x="3265289" y="3392745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err="1"/>
              <a:t>Телеграм</a:t>
            </a:r>
            <a:r>
              <a:rPr lang="ru-RU" dirty="0"/>
              <a:t>-канал РСУ </a:t>
            </a:r>
            <a:r>
              <a:rPr lang="en-US" dirty="0">
                <a:hlinkClick r:id="rId7"/>
              </a:rPr>
              <a:t>https://t.me/rsu174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 err="1"/>
              <a:t>Телеграм</a:t>
            </a:r>
            <a:r>
              <a:rPr lang="ru-RU" dirty="0"/>
              <a:t>-канал Минздрав Челябинской области «</a:t>
            </a:r>
            <a:r>
              <a:rPr lang="ru-RU" dirty="0" err="1"/>
              <a:t>Минздравствуйте</a:t>
            </a:r>
            <a:r>
              <a:rPr lang="ru-RU" dirty="0"/>
              <a:t>» </a:t>
            </a:r>
            <a:r>
              <a:rPr lang="en-US" dirty="0">
                <a:hlinkClick r:id="rId8"/>
              </a:rPr>
              <a:t>https://t.me/minzdravstvuite</a:t>
            </a:r>
            <a:r>
              <a:rPr lang="ru-RU" dirty="0"/>
              <a:t> </a:t>
            </a:r>
          </a:p>
          <a:p>
            <a:r>
              <a:rPr lang="ru-RU" dirty="0"/>
              <a:t>Личный </a:t>
            </a:r>
            <a:r>
              <a:rPr lang="ru-RU" dirty="0" err="1"/>
              <a:t>телеграм</a:t>
            </a:r>
            <a:r>
              <a:rPr lang="ru-RU" dirty="0"/>
              <a:t>-канал главного врача </a:t>
            </a:r>
            <a:r>
              <a:rPr lang="en-US" dirty="0">
                <a:hlinkClick r:id="rId9"/>
              </a:rPr>
              <a:t>https://t.me/dmitrykireev_doc</a:t>
            </a:r>
            <a:r>
              <a:rPr lang="ru-RU" dirty="0"/>
              <a:t> </a:t>
            </a:r>
          </a:p>
        </p:txBody>
      </p:sp>
      <p:sp>
        <p:nvSpPr>
          <p:cNvPr id="12" name="Прямоугольник: скругленные углы 25">
            <a:extLst>
              <a:ext uri="{FF2B5EF4-FFF2-40B4-BE49-F238E27FC236}">
                <a16:creationId xmlns:a16="http://schemas.microsoft.com/office/drawing/2014/main" id="{63CFB881-8CB1-C745-BF4E-362C9249D0BD}"/>
              </a:ext>
            </a:extLst>
          </p:cNvPr>
          <p:cNvSpPr/>
          <p:nvPr/>
        </p:nvSpPr>
        <p:spPr>
          <a:xfrm>
            <a:off x="599091" y="4833159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Семейный портал Челябинской области</a:t>
            </a:r>
          </a:p>
        </p:txBody>
      </p:sp>
      <p:sp>
        <p:nvSpPr>
          <p:cNvPr id="13" name="Прямоугольник: скругленные углы 26">
            <a:extLst>
              <a:ext uri="{FF2B5EF4-FFF2-40B4-BE49-F238E27FC236}">
                <a16:creationId xmlns:a16="http://schemas.microsoft.com/office/drawing/2014/main" id="{10F1AE2E-6180-1A4D-92DD-CE5FFD87B989}"/>
              </a:ext>
            </a:extLst>
          </p:cNvPr>
          <p:cNvSpPr/>
          <p:nvPr/>
        </p:nvSpPr>
        <p:spPr>
          <a:xfrm>
            <a:off x="3265289" y="4833159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>
                <a:hlinkClick r:id="rId10"/>
              </a:rPr>
              <a:t>семейныйпортал174.рф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1843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1F3F78-4164-C442-B1F3-0D24135B3721}"/>
              </a:ext>
            </a:extLst>
          </p:cNvPr>
          <p:cNvSpPr txBox="1"/>
          <p:nvPr/>
        </p:nvSpPr>
        <p:spPr>
          <a:xfrm>
            <a:off x="599090" y="588577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</a:p>
        </p:txBody>
      </p:sp>
      <p:sp>
        <p:nvSpPr>
          <p:cNvPr id="25" name="Text 3">
            <a:extLst>
              <a:ext uri="{FF2B5EF4-FFF2-40B4-BE49-F238E27FC236}">
                <a16:creationId xmlns:a16="http://schemas.microsoft.com/office/drawing/2014/main" id="{1E881EEC-E9D3-43CF-AB6A-1B3592DAD68E}"/>
              </a:ext>
            </a:extLst>
          </p:cNvPr>
          <p:cNvSpPr/>
          <p:nvPr/>
        </p:nvSpPr>
        <p:spPr>
          <a:xfrm>
            <a:off x="1325880" y="3377721"/>
            <a:ext cx="10075164" cy="34487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R="0" lvl="0" algn="l" defTabSz="9144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600" dirty="0">
                <a:latin typeface="Arial"/>
                <a:ea typeface="PF BeauSans Pro SemiBold" pitchFamily="34" charset="-122"/>
              </a:rPr>
              <a:t>Содействие во включении диагностики эмоционального здоровья в рамках диспансеризации и создание необходимых условий для его улучшения на федеральном уровне</a:t>
            </a:r>
          </a:p>
          <a:p>
            <a:pPr marR="0" lvl="0" algn="l" defTabSz="9144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1600" dirty="0">
              <a:latin typeface="Arial"/>
              <a:ea typeface="PF BeauSans Pro SemiBold" pitchFamily="34" charset="-122"/>
            </a:endParaRPr>
          </a:p>
          <a:p>
            <a:pPr marR="0" lvl="0" algn="l" defTabSz="9144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600" dirty="0">
                <a:latin typeface="Arial"/>
                <a:ea typeface="PF BeauSans Pro SemiBold" pitchFamily="34" charset="-122"/>
              </a:rPr>
              <a:t>Экспертные рекомендации и письма поддержки об актуальности проекта в РОИВ Челябинской области и других регионов</a:t>
            </a:r>
          </a:p>
          <a:p>
            <a:pPr marR="0" lvl="0" algn="l" defTabSz="9144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1600" dirty="0">
              <a:latin typeface="Arial"/>
              <a:ea typeface="PF BeauSans Pro SemiBold" pitchFamily="34" charset="-122"/>
            </a:endParaRPr>
          </a:p>
          <a:p>
            <a:pPr marR="0" lvl="0" algn="l" defTabSz="9144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600" dirty="0">
                <a:latin typeface="Arial"/>
                <a:ea typeface="PF BeauSans Pro SemiBold" pitchFamily="34" charset="-122"/>
              </a:rPr>
              <a:t>Возможность передавать и делиться опытом нашей идеи/проекта на разных федеральных площадках по направлению социального развития и развития человеческого капитала</a:t>
            </a:r>
          </a:p>
          <a:p>
            <a:pPr marR="0" lvl="0" algn="l" defTabSz="9144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1600" dirty="0">
              <a:latin typeface="Arial"/>
              <a:ea typeface="PF BeauSans Pro SemiBold" pitchFamily="34" charset="-122"/>
            </a:endParaRPr>
          </a:p>
          <a:p>
            <a:pPr marR="0" lvl="0" algn="l" defTabSz="914400" rtl="0" eaLnBrk="1" fontAlgn="auto" latinLnBrk="0" hangingPunct="1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PF BeauSans Pro SemiBold" pitchFamily="34" charset="-122"/>
              </a:rPr>
              <a:t>Включение</a:t>
            </a:r>
            <a:r>
              <a:rPr lang="ru-RU" sz="1600" dirty="0">
                <a:latin typeface="Arial"/>
                <a:ea typeface="PF BeauSans Pro SemiBold" pitchFamily="34" charset="-122"/>
              </a:rPr>
              <a:t> проработки жизненной ситуации «</a:t>
            </a:r>
            <a:r>
              <a:rPr lang="ru-RU" sz="1600" dirty="0" err="1">
                <a:latin typeface="Arial"/>
                <a:ea typeface="PF BeauSans Pro SemiBold" pitchFamily="34" charset="-122"/>
              </a:rPr>
              <a:t>Человекоцентричная</a:t>
            </a:r>
            <a:r>
              <a:rPr lang="ru-RU" sz="1600" dirty="0">
                <a:latin typeface="Arial"/>
                <a:ea typeface="PF BeauSans Pro SemiBold" pitchFamily="34" charset="-122"/>
              </a:rPr>
              <a:t> корпоративная среда в учреждениях здравоохранения» в работу РСУ в регионах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</a:endParaRPr>
          </a:p>
        </p:txBody>
      </p:sp>
      <p:sp>
        <p:nvSpPr>
          <p:cNvPr id="26" name="Прямоугольник: скругленные углы 19">
            <a:extLst>
              <a:ext uri="{FF2B5EF4-FFF2-40B4-BE49-F238E27FC236}">
                <a16:creationId xmlns:a16="http://schemas.microsoft.com/office/drawing/2014/main" id="{ACF88ECF-3D49-449C-A0C7-76F200F10FC2}"/>
              </a:ext>
            </a:extLst>
          </p:cNvPr>
          <p:cNvSpPr/>
          <p:nvPr/>
        </p:nvSpPr>
        <p:spPr>
          <a:xfrm>
            <a:off x="698807" y="2529741"/>
            <a:ext cx="3058509" cy="66737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Запрос на поддержку</a:t>
            </a:r>
          </a:p>
        </p:txBody>
      </p:sp>
      <p:sp>
        <p:nvSpPr>
          <p:cNvPr id="27" name="Овал 2">
            <a:extLst>
              <a:ext uri="{FF2B5EF4-FFF2-40B4-BE49-F238E27FC236}">
                <a16:creationId xmlns:a16="http://schemas.microsoft.com/office/drawing/2014/main" id="{64130939-A045-4764-82A6-A4EBD513D52B}"/>
              </a:ext>
            </a:extLst>
          </p:cNvPr>
          <p:cNvSpPr/>
          <p:nvPr/>
        </p:nvSpPr>
        <p:spPr>
          <a:xfrm>
            <a:off x="827485" y="3400471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">
            <a:extLst>
              <a:ext uri="{FF2B5EF4-FFF2-40B4-BE49-F238E27FC236}">
                <a16:creationId xmlns:a16="http://schemas.microsoft.com/office/drawing/2014/main" id="{8D75A1B7-4FD8-4E80-B95A-EEAD7E735111}"/>
              </a:ext>
            </a:extLst>
          </p:cNvPr>
          <p:cNvSpPr/>
          <p:nvPr/>
        </p:nvSpPr>
        <p:spPr>
          <a:xfrm>
            <a:off x="822866" y="4139232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">
            <a:extLst>
              <a:ext uri="{FF2B5EF4-FFF2-40B4-BE49-F238E27FC236}">
                <a16:creationId xmlns:a16="http://schemas.microsoft.com/office/drawing/2014/main" id="{EB097578-525C-4B3B-95D3-2F91A6A889CD}"/>
              </a:ext>
            </a:extLst>
          </p:cNvPr>
          <p:cNvSpPr/>
          <p:nvPr/>
        </p:nvSpPr>
        <p:spPr>
          <a:xfrm>
            <a:off x="822865" y="4877993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">
            <a:extLst>
              <a:ext uri="{FF2B5EF4-FFF2-40B4-BE49-F238E27FC236}">
                <a16:creationId xmlns:a16="http://schemas.microsoft.com/office/drawing/2014/main" id="{356658CF-CAC5-4A97-B09B-8158515CE489}"/>
              </a:ext>
            </a:extLst>
          </p:cNvPr>
          <p:cNvSpPr/>
          <p:nvPr/>
        </p:nvSpPr>
        <p:spPr>
          <a:xfrm>
            <a:off x="822864" y="557331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07BE525-A335-49F2-B2E7-CE324DDF6559}"/>
              </a:ext>
            </a:extLst>
          </p:cNvPr>
          <p:cNvSpPr txBox="1"/>
          <p:nvPr/>
        </p:nvSpPr>
        <p:spPr>
          <a:xfrm>
            <a:off x="599090" y="1202426"/>
            <a:ext cx="4232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Команда, информационные ресурсы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5F7F1F7-F9C0-441F-A833-48A7F4A4CF9E}"/>
              </a:ext>
            </a:extLst>
          </p:cNvPr>
          <p:cNvSpPr txBox="1"/>
          <p:nvPr/>
        </p:nvSpPr>
        <p:spPr>
          <a:xfrm>
            <a:off x="599090" y="1601810"/>
            <a:ext cx="4281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Партнерские ресурсы для пилотирования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4110713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C12802-D0DB-8349-B613-80C69CA111E6}"/>
              </a:ext>
            </a:extLst>
          </p:cNvPr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Команда проекта</a:t>
            </a:r>
          </a:p>
        </p:txBody>
      </p:sp>
      <p:sp>
        <p:nvSpPr>
          <p:cNvPr id="8" name="Овал 2">
            <a:extLst>
              <a:ext uri="{FF2B5EF4-FFF2-40B4-BE49-F238E27FC236}">
                <a16:creationId xmlns:a16="http://schemas.microsoft.com/office/drawing/2014/main" id="{542E1A9A-5B69-4C48-93D1-12245F700B90}"/>
              </a:ext>
            </a:extLst>
          </p:cNvPr>
          <p:cNvSpPr/>
          <p:nvPr/>
        </p:nvSpPr>
        <p:spPr>
          <a:xfrm>
            <a:off x="661697" y="1771901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0" name="Овал 28">
            <a:extLst>
              <a:ext uri="{FF2B5EF4-FFF2-40B4-BE49-F238E27FC236}">
                <a16:creationId xmlns:a16="http://schemas.microsoft.com/office/drawing/2014/main" id="{6F5EF453-8BA8-5248-948E-4677620C92AA}"/>
              </a:ext>
            </a:extLst>
          </p:cNvPr>
          <p:cNvSpPr/>
          <p:nvPr/>
        </p:nvSpPr>
        <p:spPr>
          <a:xfrm>
            <a:off x="6486024" y="1751096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1" name="Овал 44">
            <a:extLst>
              <a:ext uri="{FF2B5EF4-FFF2-40B4-BE49-F238E27FC236}">
                <a16:creationId xmlns:a16="http://schemas.microsoft.com/office/drawing/2014/main" id="{0B6F7701-9B13-7B4F-9324-61FA8FD05061}"/>
              </a:ext>
            </a:extLst>
          </p:cNvPr>
          <p:cNvSpPr/>
          <p:nvPr/>
        </p:nvSpPr>
        <p:spPr>
          <a:xfrm>
            <a:off x="6486024" y="3393010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3E1AB8-A27C-0540-B40E-DDBEBC322F07}"/>
              </a:ext>
            </a:extLst>
          </p:cNvPr>
          <p:cNvSpPr txBox="1"/>
          <p:nvPr/>
        </p:nvSpPr>
        <p:spPr>
          <a:xfrm>
            <a:off x="2285632" y="1792572"/>
            <a:ext cx="40809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Кирюшина Оксана Михайловна</a:t>
            </a:r>
          </a:p>
          <a:p>
            <a:r>
              <a:rPr lang="ru-RU" sz="1400" dirty="0"/>
              <a:t>Региональный сервисный уполномоченный Челябинской области, Россия, Челябинская область, </a:t>
            </a:r>
            <a:r>
              <a:rPr lang="ru-RU" sz="1400" dirty="0" err="1"/>
              <a:t>г.Челябинск</a:t>
            </a:r>
            <a:r>
              <a:rPr lang="ru-RU" sz="1400" dirty="0"/>
              <a:t>. Год рождения 1985</a:t>
            </a:r>
          </a:p>
          <a:p>
            <a:r>
              <a:rPr lang="ru-RU" sz="1400" dirty="0"/>
              <a:t>Основатель АНО «Союз родителей», опыт руководства НКО 7 лет, эксперт в социальном проектировании, Единой технологии (сервис-дизайн + бережливое производство), эксперт грантовых конкурсов.</a:t>
            </a:r>
          </a:p>
          <a:p>
            <a:r>
              <a:rPr lang="ru-RU" sz="1400" dirty="0"/>
              <a:t>Член Общественного совета при Уполномоченном при Президенте РФ по правам ребенка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D5AE49-FCC8-D949-836F-A74AD3355702}"/>
              </a:ext>
            </a:extLst>
          </p:cNvPr>
          <p:cNvSpPr txBox="1"/>
          <p:nvPr/>
        </p:nvSpPr>
        <p:spPr>
          <a:xfrm>
            <a:off x="8177334" y="1789598"/>
            <a:ext cx="342608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Черемных Ольга Юрьевна</a:t>
            </a:r>
          </a:p>
          <a:p>
            <a:r>
              <a:rPr lang="ru-RU" sz="1400" dirty="0"/>
              <a:t>Начальник службы проектирования процессов оказания услуг Министерства социальных отношений Челябинской области, Россия, Челябинская область, Челябинск, год рождения 1984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86B73B-7217-4A43-8A68-5F8E11397A44}"/>
              </a:ext>
            </a:extLst>
          </p:cNvPr>
          <p:cNvSpPr txBox="1"/>
          <p:nvPr/>
        </p:nvSpPr>
        <p:spPr>
          <a:xfrm>
            <a:off x="8177334" y="3470012"/>
            <a:ext cx="342608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Кирюшин Игорь Анатольевич</a:t>
            </a:r>
          </a:p>
          <a:p>
            <a:r>
              <a:rPr lang="ru-RU" sz="1400" dirty="0"/>
              <a:t>Ведущий специалист-эксперт службы проектирования процессов оказания услуг Министерства социальных отношений Челябинской области, Россия, Челябинская область, Челябинск, год рождения 1982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A5C35F-2BAF-3D4B-ACCF-DC530FD2EB68}"/>
              </a:ext>
            </a:extLst>
          </p:cNvPr>
          <p:cNvSpPr txBox="1"/>
          <p:nvPr/>
        </p:nvSpPr>
        <p:spPr>
          <a:xfrm>
            <a:off x="647156" y="1253734"/>
            <a:ext cx="3038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Руководитель проекта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8F5C6B-9DA1-054C-BDF6-066529B98D57}"/>
              </a:ext>
            </a:extLst>
          </p:cNvPr>
          <p:cNvSpPr txBox="1"/>
          <p:nvPr/>
        </p:nvSpPr>
        <p:spPr>
          <a:xfrm>
            <a:off x="6427263" y="1248071"/>
            <a:ext cx="3533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B9D04A"/>
                </a:solidFill>
                <a:latin typeface="Playfair Display SemiBold" pitchFamily="2" charset="-52"/>
              </a:rPr>
              <a:t>Ключевые члены команды</a:t>
            </a:r>
          </a:p>
        </p:txBody>
      </p:sp>
      <p:pic>
        <p:nvPicPr>
          <p:cNvPr id="18" name="Picture 2">
            <a:extLst>
              <a:ext uri="{FF2B5EF4-FFF2-40B4-BE49-F238E27FC236}">
                <a16:creationId xmlns:a16="http://schemas.microsoft.com/office/drawing/2014/main" id="{6216FEF7-5BEE-4C59-829B-4031F1044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85" y="1763984"/>
            <a:ext cx="1359218" cy="1359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4">
            <a:extLst>
              <a:ext uri="{FF2B5EF4-FFF2-40B4-BE49-F238E27FC236}">
                <a16:creationId xmlns:a16="http://schemas.microsoft.com/office/drawing/2014/main" id="{F7F60263-06B3-46B2-A001-B2990DDFE3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6024" y="1762763"/>
            <a:ext cx="1384995" cy="1384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CCE70264-047A-498A-BA30-E771A9CAD7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232" y="3393010"/>
            <a:ext cx="1395787" cy="139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24CFAE8B-0BCD-48F5-B374-329F7C5EDAAB}"/>
              </a:ext>
            </a:extLst>
          </p:cNvPr>
          <p:cNvSpPr txBox="1"/>
          <p:nvPr/>
        </p:nvSpPr>
        <p:spPr>
          <a:xfrm>
            <a:off x="8177334" y="5353919"/>
            <a:ext cx="34260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Киреев Дмитрий Вячеславович</a:t>
            </a:r>
          </a:p>
          <a:p>
            <a:r>
              <a:rPr lang="ru-RU" sz="1400" dirty="0"/>
              <a:t>Главный врач Районной больницы село </a:t>
            </a:r>
            <a:r>
              <a:rPr lang="ru-RU" sz="1400" dirty="0" err="1"/>
              <a:t>Долгодеревнское</a:t>
            </a:r>
            <a:r>
              <a:rPr lang="ru-RU" sz="1400" dirty="0"/>
              <a:t>, Россия, Челябинская область, Челябинск</a:t>
            </a:r>
          </a:p>
        </p:txBody>
      </p:sp>
    </p:spTree>
    <p:extLst>
      <p:ext uri="{BB962C8B-B14F-4D97-AF65-F5344CB8AC3E}">
        <p14:creationId xmlns:p14="http://schemas.microsoft.com/office/powerpoint/2010/main" val="162178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4629815-4A90-4FFB-886E-5EB62B152656}"/>
              </a:ext>
            </a:extLst>
          </p:cNvPr>
          <p:cNvSpPr txBox="1"/>
          <p:nvPr/>
        </p:nvSpPr>
        <p:spPr bwMode="auto">
          <a:xfrm>
            <a:off x="2238970" y="5895190"/>
            <a:ext cx="10301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>
              <a:defRPr/>
            </a:pPr>
            <a:endParaRPr lang="ru-RU">
              <a:solidFill>
                <a:srgbClr val="4472C4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8AA6E73F-CBCA-4F77-97E9-799CCEED87D8}"/>
              </a:ext>
            </a:extLst>
          </p:cNvPr>
          <p:cNvGrpSpPr/>
          <p:nvPr/>
        </p:nvGrpSpPr>
        <p:grpSpPr bwMode="auto">
          <a:xfrm>
            <a:off x="449176" y="3715637"/>
            <a:ext cx="11446002" cy="1689908"/>
            <a:chOff x="-20151" y="0"/>
            <a:chExt cx="7444423" cy="1690129"/>
          </a:xfrm>
        </p:grpSpPr>
        <p:sp>
          <p:nvSpPr>
            <p:cNvPr id="31" name="Прямоугольник 30">
              <a:extLst>
                <a:ext uri="{FF2B5EF4-FFF2-40B4-BE49-F238E27FC236}">
                  <a16:creationId xmlns:a16="http://schemas.microsoft.com/office/drawing/2014/main" id="{1677317C-7D57-4685-A79D-B6E8D93CA978}"/>
                </a:ext>
              </a:extLst>
            </p:cNvPr>
            <p:cNvSpPr/>
            <p:nvPr/>
          </p:nvSpPr>
          <p:spPr bwMode="auto">
            <a:xfrm>
              <a:off x="0" y="0"/>
              <a:ext cx="7424272" cy="315416"/>
            </a:xfrm>
            <a:prstGeom prst="rect">
              <a:avLst/>
            </a:prstGeom>
            <a:solidFill>
              <a:srgbClr val="A72E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914217">
                <a:defRPr/>
              </a:pPr>
              <a:r>
                <a:rPr lang="ru-RU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Описание проблемного поля в рамках ЖС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7DED0A5-76E5-44D6-BCF9-CD942623BAE4}"/>
                </a:ext>
              </a:extLst>
            </p:cNvPr>
            <p:cNvSpPr txBox="1"/>
            <p:nvPr/>
          </p:nvSpPr>
          <p:spPr bwMode="auto">
            <a:xfrm>
              <a:off x="-20151" y="335735"/>
              <a:ext cx="7424272" cy="135439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numCol="1" rtlCol="0">
              <a:spAutoFit/>
            </a:bodyPr>
            <a:lstStyle/>
            <a:p>
              <a:pPr defTabSz="914217">
                <a:defRPr/>
              </a:pPr>
              <a:r>
                <a:rPr lang="ru-RU" sz="1400" dirty="0"/>
                <a:t>По данным на июнь 2024 года, средняя продолжительность жизни в Челябинской области — </a:t>
              </a:r>
              <a:r>
                <a:rPr lang="ru-RU" sz="1400" b="1" dirty="0"/>
                <a:t>72,5 года</a:t>
              </a:r>
              <a:r>
                <a:rPr lang="ru-RU" sz="1400" dirty="0"/>
                <a:t>. Мужчины в регионе живут в среднем на 12 лет меньше, чем женщины – 66,7 лет. При этом, мужчины реже, чем женщины проходят регулярные обследования своего здоровья. </a:t>
              </a:r>
              <a:r>
                <a:rPr lang="ru-RU" sz="1400" dirty="0">
                  <a:latin typeface="+mj-lt"/>
                </a:rPr>
                <a:t>По данным на 1 апреля 2025 года, в Челябинской области постоянно проживают </a:t>
              </a:r>
              <a:r>
                <a:rPr lang="ru-RU" sz="1400" b="1" dirty="0">
                  <a:latin typeface="+mj-lt"/>
                </a:rPr>
                <a:t>1 513 417 мужчин</a:t>
              </a:r>
              <a:r>
                <a:rPr lang="ru-RU" sz="1400" dirty="0">
                  <a:latin typeface="+mj-lt"/>
                </a:rPr>
                <a:t> (43,66%) и </a:t>
              </a:r>
              <a:r>
                <a:rPr lang="ru-RU" sz="1400" b="1" dirty="0">
                  <a:latin typeface="+mj-lt"/>
                </a:rPr>
                <a:t>1 952 952 женщины</a:t>
              </a:r>
              <a:r>
                <a:rPr lang="ru-RU" sz="1400" dirty="0">
                  <a:latin typeface="+mj-lt"/>
                </a:rPr>
                <a:t> (56,34%). При этом рождается больше мальчиков - по данным Госкомитета по делам ЗАГС Челябинской области, в январе 2024 года в регионе родилось </a:t>
              </a:r>
              <a:r>
                <a:rPr lang="ru-RU" sz="1400" b="1" dirty="0">
                  <a:latin typeface="+mj-lt"/>
                </a:rPr>
                <a:t>1 196 девочек</a:t>
              </a:r>
              <a:r>
                <a:rPr lang="ru-RU" sz="1400" dirty="0">
                  <a:latin typeface="+mj-lt"/>
                </a:rPr>
                <a:t> и </a:t>
              </a:r>
              <a:r>
                <a:rPr lang="ru-RU" sz="1400" b="1" dirty="0">
                  <a:latin typeface="+mj-lt"/>
                </a:rPr>
                <a:t>1 297 мальчиков</a:t>
              </a:r>
              <a:endParaRPr lang="ru-RU" sz="1400" dirty="0">
                <a:solidFill>
                  <a:prstClr val="black"/>
                </a:solidFill>
                <a:latin typeface="+mj-lt"/>
                <a:ea typeface="Times New Roman"/>
                <a:cs typeface="Arial" panose="020B0604020202020204" pitchFamily="34" charset="0"/>
              </a:endParaRPr>
            </a:p>
            <a:p>
              <a:pPr marL="285693" indent="-285693" defTabSz="914217">
                <a:buFont typeface="Arial" panose="020B0604020202020204" pitchFamily="34" charset="0"/>
                <a:buChar char="•"/>
                <a:defRPr/>
              </a:pPr>
              <a:endParaRPr lang="ru-RU" sz="12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endParaRPr>
            </a:p>
          </p:txBody>
        </p:sp>
      </p:grp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38A98A9E-8EA5-4B49-9D7D-A1216B3C5A68}"/>
              </a:ext>
            </a:extLst>
          </p:cNvPr>
          <p:cNvSpPr/>
          <p:nvPr/>
        </p:nvSpPr>
        <p:spPr bwMode="auto">
          <a:xfrm>
            <a:off x="480156" y="5197182"/>
            <a:ext cx="11339624" cy="315374"/>
          </a:xfrm>
          <a:prstGeom prst="rect">
            <a:avLst/>
          </a:prstGeom>
          <a:solidFill>
            <a:srgbClr val="A72E88"/>
          </a:solidFill>
          <a:ln>
            <a:solidFill>
              <a:srgbClr val="002B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217">
              <a:defRPr/>
            </a:pP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Ключевой вывод</a:t>
            </a:r>
          </a:p>
        </p:txBody>
      </p:sp>
      <p:grpSp>
        <p:nvGrpSpPr>
          <p:cNvPr id="34" name="Группа 33">
            <a:extLst>
              <a:ext uri="{FF2B5EF4-FFF2-40B4-BE49-F238E27FC236}">
                <a16:creationId xmlns:a16="http://schemas.microsoft.com/office/drawing/2014/main" id="{97C9365A-C7CF-4D3B-9642-C3586D4E4462}"/>
              </a:ext>
            </a:extLst>
          </p:cNvPr>
          <p:cNvGrpSpPr/>
          <p:nvPr/>
        </p:nvGrpSpPr>
        <p:grpSpPr bwMode="auto">
          <a:xfrm>
            <a:off x="480157" y="1340612"/>
            <a:ext cx="11536473" cy="2284414"/>
            <a:chOff x="-1" y="-170775"/>
            <a:chExt cx="9926841" cy="1780998"/>
          </a:xfrm>
        </p:grpSpPr>
        <p:sp>
          <p:nvSpPr>
            <p:cNvPr id="35" name="Прямоугольник 34">
              <a:extLst>
                <a:ext uri="{FF2B5EF4-FFF2-40B4-BE49-F238E27FC236}">
                  <a16:creationId xmlns:a16="http://schemas.microsoft.com/office/drawing/2014/main" id="{22D398DA-F600-4739-8537-8CEF892C1C82}"/>
                </a:ext>
              </a:extLst>
            </p:cNvPr>
            <p:cNvSpPr/>
            <p:nvPr/>
          </p:nvSpPr>
          <p:spPr bwMode="auto">
            <a:xfrm>
              <a:off x="-1" y="-170775"/>
              <a:ext cx="4135933" cy="314064"/>
            </a:xfrm>
            <a:prstGeom prst="rect">
              <a:avLst/>
            </a:prstGeom>
            <a:solidFill>
              <a:srgbClr val="A72E88"/>
            </a:solidFill>
            <a:ln>
              <a:solidFill>
                <a:srgbClr val="002B5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914217">
                <a:defRPr/>
              </a:pPr>
              <a:r>
                <a:rPr lang="ru-RU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Мы провели: 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CCB5D09B-6184-4776-BB30-630865C9FBD1}"/>
                </a:ext>
              </a:extLst>
            </p:cNvPr>
            <p:cNvSpPr txBox="1"/>
            <p:nvPr/>
          </p:nvSpPr>
          <p:spPr bwMode="auto">
            <a:xfrm>
              <a:off x="0" y="265339"/>
              <a:ext cx="4135932" cy="7678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554" indent="-228554" defTabSz="914217">
                <a:buFont typeface="Wingdings" panose="05000000000000000000" pitchFamily="2" charset="2"/>
                <a:buChar char="Ø"/>
                <a:defRPr/>
              </a:pPr>
              <a:r>
                <a:rPr lang="ru-RU" sz="14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25</a:t>
              </a:r>
              <a:r>
                <a: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глубинных интервью с мужчинами и женщинами;</a:t>
              </a:r>
            </a:p>
            <a:p>
              <a:pPr marL="228554" indent="-228554" defTabSz="914217">
                <a:buFont typeface="Wingdings" panose="05000000000000000000" pitchFamily="2" charset="2"/>
                <a:buChar char="Ø"/>
                <a:defRPr/>
              </a:pPr>
              <a:r>
                <a:rPr lang="ru-RU" sz="14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155 </a:t>
              </a:r>
              <a:r>
                <a: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человек приняли участие в онлайн опросе;</a:t>
              </a:r>
            </a:p>
            <a:p>
              <a:pPr marL="228554" indent="-228554" defTabSz="914217">
                <a:buFont typeface="Wingdings" panose="05000000000000000000" pitchFamily="2" charset="2"/>
                <a:buChar char="Ø"/>
                <a:defRPr/>
              </a:pPr>
              <a:r>
                <a:rPr lang="ru-RU" sz="14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встреч с экспертами и врачами разного профиля</a:t>
              </a:r>
            </a:p>
            <a:p>
              <a:pPr marL="228554" indent="-228554" defTabSz="914217">
                <a:buFont typeface="Wingdings" panose="05000000000000000000" pitchFamily="2" charset="2"/>
                <a:buChar char="Ø"/>
                <a:defRPr/>
              </a:pPr>
              <a:r>
                <a:rPr lang="ru-RU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ru-RU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прохождения пути клиента по диспансеризации 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CC7CD42B-99B6-4D3A-918B-CAE2656C9CB2}"/>
                </a:ext>
              </a:extLst>
            </p:cNvPr>
            <p:cNvSpPr txBox="1"/>
            <p:nvPr/>
          </p:nvSpPr>
          <p:spPr bwMode="auto">
            <a:xfrm>
              <a:off x="4242467" y="-141426"/>
              <a:ext cx="5684373" cy="17516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217">
                <a:defRPr/>
              </a:pPr>
              <a:r>
                <a:rPr lang="ru-RU" sz="14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Гипотеза 1. </a:t>
              </a:r>
              <a:r>
                <a: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Возможно когда человек достигает возраста 36-45 лет, у него появляются </a:t>
              </a:r>
              <a:r>
                <a:rPr lang="ru-RU" sz="14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первые признаки различных заболеваний</a:t>
              </a:r>
              <a:r>
                <a: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которые могут ухудшить качество жизни и здоровья, а также в последствии повлиять на сокращение продолжительности жизни</a:t>
              </a:r>
            </a:p>
            <a:p>
              <a:pPr defTabSz="914217">
                <a:defRPr/>
              </a:pPr>
              <a:endPara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defTabSz="914217">
                <a:defRPr/>
              </a:pPr>
              <a:r>
                <a:rPr lang="ru-RU" sz="14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Гипотеза 2. </a:t>
              </a:r>
              <a:r>
                <a: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Человек </a:t>
              </a:r>
              <a:r>
                <a:rPr lang="ru-RU" sz="14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 может в сжатые сроки пройти полное обследование </a:t>
              </a:r>
              <a:r>
                <a: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здоровья в бюджетной организации и уходит в платную</a:t>
              </a:r>
            </a:p>
            <a:p>
              <a:pPr defTabSz="914217">
                <a:defRPr/>
              </a:pPr>
              <a:endPara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defTabSz="914217">
                <a:defRPr/>
              </a:pPr>
              <a:r>
                <a:rPr lang="ru-RU" sz="14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Гипотеза 3. </a:t>
              </a:r>
              <a:r>
                <a: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Эмоциональное и психическое состояние </a:t>
              </a:r>
              <a:r>
                <a:rPr lang="ru-RU" sz="14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оказывает влияние на </a:t>
              </a:r>
              <a:r>
                <a:rPr lang="ru-R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физическое здоровье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29BF49B6-68DC-4086-97E4-609AF2EFABB5}"/>
              </a:ext>
            </a:extLst>
          </p:cNvPr>
          <p:cNvSpPr txBox="1"/>
          <p:nvPr/>
        </p:nvSpPr>
        <p:spPr bwMode="auto">
          <a:xfrm>
            <a:off x="480159" y="2903034"/>
            <a:ext cx="13888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>
              <a:defRPr/>
            </a:pP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 онлайн-опроса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9BFA052-EF3E-4664-9A97-24F99B97A068}"/>
              </a:ext>
            </a:extLst>
          </p:cNvPr>
          <p:cNvSpPr txBox="1"/>
          <p:nvPr/>
        </p:nvSpPr>
        <p:spPr bwMode="auto">
          <a:xfrm>
            <a:off x="480156" y="5548987"/>
            <a:ext cx="107197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>
              <a:defRPr/>
            </a:pP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«На 10 девчонок по статистике 8 ребят»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Мужчин меньше, живут меньше и обследуют свое здоровье реже</a:t>
            </a:r>
          </a:p>
          <a:p>
            <a:pPr defTabSz="914217">
              <a:defRPr/>
            </a:pP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Эмоциональное состояние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уровень стресса оказывает значительное влияние на здоровье, качество и продолжительность жизни человека, но 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диагностируется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рамках диспансеризации. </a:t>
            </a:r>
          </a:p>
          <a:p>
            <a:pPr defTabSz="914217">
              <a:defRPr/>
            </a:pP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прохождения диспансеризации нарушен. Двух дней недостаточно, чтобы пройти все обследования</a:t>
            </a:r>
          </a:p>
        </p:txBody>
      </p:sp>
      <p:pic>
        <p:nvPicPr>
          <p:cNvPr id="52" name="Рисунок 51">
            <a:extLst>
              <a:ext uri="{FF2B5EF4-FFF2-40B4-BE49-F238E27FC236}">
                <a16:creationId xmlns:a16="http://schemas.microsoft.com/office/drawing/2014/main" id="{312DDD16-0091-4C73-977F-D47D9562E0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0145" y="2806381"/>
            <a:ext cx="902382" cy="898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474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9DC5321C-4217-4035-A971-292AA23163ED}"/>
              </a:ext>
            </a:extLst>
          </p:cNvPr>
          <p:cNvSpPr/>
          <p:nvPr/>
        </p:nvSpPr>
        <p:spPr>
          <a:xfrm>
            <a:off x="599090" y="5123072"/>
            <a:ext cx="4482946" cy="1556114"/>
          </a:xfrm>
          <a:prstGeom prst="rect">
            <a:avLst/>
          </a:prstGeom>
          <a:solidFill>
            <a:schemeClr val="bg1">
              <a:lumMod val="50000"/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0DC673F0-1CE4-4776-A36E-F20D74477FE1}"/>
              </a:ext>
            </a:extLst>
          </p:cNvPr>
          <p:cNvSpPr/>
          <p:nvPr/>
        </p:nvSpPr>
        <p:spPr>
          <a:xfrm>
            <a:off x="4964483" y="5259887"/>
            <a:ext cx="3077453" cy="1152847"/>
          </a:xfrm>
          <a:prstGeom prst="rect">
            <a:avLst/>
          </a:prstGeom>
          <a:solidFill>
            <a:srgbClr val="FF810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9350D57D-6E2E-4A7F-81A9-EDB56FE0AB04}"/>
              </a:ext>
            </a:extLst>
          </p:cNvPr>
          <p:cNvSpPr/>
          <p:nvPr/>
        </p:nvSpPr>
        <p:spPr>
          <a:xfrm>
            <a:off x="8038288" y="5395902"/>
            <a:ext cx="3590994" cy="1016831"/>
          </a:xfrm>
          <a:prstGeom prst="rect">
            <a:avLst/>
          </a:prstGeom>
          <a:solidFill>
            <a:schemeClr val="accent6">
              <a:lumMod val="60000"/>
              <a:lumOff val="4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4EBF1D2-C108-4D89-BE9C-61EF8AA697CA}"/>
              </a:ext>
            </a:extLst>
          </p:cNvPr>
          <p:cNvSpPr txBox="1"/>
          <p:nvPr/>
        </p:nvSpPr>
        <p:spPr bwMode="auto">
          <a:xfrm>
            <a:off x="1099923" y="5170693"/>
            <a:ext cx="2839691" cy="769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>
              <a:defRPr/>
            </a:pPr>
            <a:r>
              <a:rPr lang="ru-RU" sz="4399" b="1" dirty="0">
                <a:solidFill>
                  <a:srgbClr val="002B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72,</a:t>
            </a:r>
            <a:r>
              <a:rPr lang="en-US" sz="4399" b="1" dirty="0">
                <a:solidFill>
                  <a:srgbClr val="002B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399" b="1" dirty="0">
                <a:solidFill>
                  <a:srgbClr val="002B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2B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sz="1600" dirty="0">
              <a:solidFill>
                <a:srgbClr val="4472C4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C5BE13F7-7358-4FC6-912B-66D27AFD0E3F}"/>
              </a:ext>
            </a:extLst>
          </p:cNvPr>
          <p:cNvSpPr/>
          <p:nvPr/>
        </p:nvSpPr>
        <p:spPr bwMode="auto">
          <a:xfrm>
            <a:off x="756174" y="4770440"/>
            <a:ext cx="6319858" cy="289272"/>
          </a:xfrm>
          <a:prstGeom prst="rect">
            <a:avLst/>
          </a:prstGeom>
          <a:solidFill>
            <a:srgbClr val="002B58"/>
          </a:solidFill>
          <a:ln>
            <a:solidFill>
              <a:srgbClr val="002B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217">
              <a:defRPr/>
            </a:pP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Статистические данные </a:t>
            </a:r>
            <a:endParaRPr lang="ru-RU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2C72D9B1-26EA-4690-A854-D6A6E2C0CB4F}"/>
              </a:ext>
            </a:extLst>
          </p:cNvPr>
          <p:cNvSpPr/>
          <p:nvPr/>
        </p:nvSpPr>
        <p:spPr>
          <a:xfrm>
            <a:off x="1159014" y="5755856"/>
            <a:ext cx="333620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217"/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Ожидаемая продолжительность жизни в Челябинской области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698B44CB-1E09-4BF3-A8DF-DD0428E6D4E3}"/>
              </a:ext>
            </a:extLst>
          </p:cNvPr>
          <p:cNvSpPr/>
          <p:nvPr/>
        </p:nvSpPr>
        <p:spPr>
          <a:xfrm>
            <a:off x="5314533" y="5262302"/>
            <a:ext cx="953897" cy="553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/>
            <a:r>
              <a:rPr lang="ru-RU" sz="2999" b="1" dirty="0">
                <a:solidFill>
                  <a:srgbClr val="002B58">
                    <a:alpha val="88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75,9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7229EA90-553E-488E-A4CD-82453D4617C5}"/>
              </a:ext>
            </a:extLst>
          </p:cNvPr>
          <p:cNvSpPr/>
          <p:nvPr/>
        </p:nvSpPr>
        <p:spPr>
          <a:xfrm>
            <a:off x="5453133" y="5654424"/>
            <a:ext cx="25888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217"/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в регионах-лидерах по данным РКЖ 2024</a:t>
            </a:r>
            <a:endParaRPr lang="ru-RU" dirty="0">
              <a:solidFill>
                <a:schemeClr val="tx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39A35162-0DDA-4762-8A1D-C63F4A4DF646}"/>
              </a:ext>
            </a:extLst>
          </p:cNvPr>
          <p:cNvSpPr/>
          <p:nvPr/>
        </p:nvSpPr>
        <p:spPr>
          <a:xfrm>
            <a:off x="8331069" y="5732507"/>
            <a:ext cx="32982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217"/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ТОП – 3 регионов долгожителей – Ингушетия, Дагестан, Москва</a:t>
            </a:r>
            <a:endParaRPr lang="ru-RU" sz="1600" b="1" dirty="0">
              <a:solidFill>
                <a:schemeClr val="tx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319369D7-B195-4E4F-9DF0-0B4391BBA4A2}"/>
              </a:ext>
            </a:extLst>
          </p:cNvPr>
          <p:cNvSpPr/>
          <p:nvPr/>
        </p:nvSpPr>
        <p:spPr>
          <a:xfrm>
            <a:off x="8331069" y="5466001"/>
            <a:ext cx="953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/>
            <a:r>
              <a:rPr lang="en-US" sz="2400" b="1" dirty="0">
                <a:solidFill>
                  <a:srgbClr val="002B58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&gt; </a:t>
            </a:r>
            <a:r>
              <a:rPr lang="ru-RU" sz="2400" b="1" dirty="0">
                <a:solidFill>
                  <a:srgbClr val="002B58">
                    <a:alpha val="84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78 </a:t>
            </a:r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24E87A41-A88D-4946-9ABE-28480A9713D9}"/>
              </a:ext>
            </a:extLst>
          </p:cNvPr>
          <p:cNvSpPr/>
          <p:nvPr/>
        </p:nvSpPr>
        <p:spPr>
          <a:xfrm flipH="1">
            <a:off x="6187218" y="5395903"/>
            <a:ext cx="86417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B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  <a:endParaRPr lang="ru-RU" sz="1600" b="1" dirty="0">
              <a:solidFill>
                <a:srgbClr val="002B58"/>
              </a:solidFill>
            </a:endParaRPr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346269F0-1F90-4099-AC25-6F4710449F64}"/>
              </a:ext>
            </a:extLst>
          </p:cNvPr>
          <p:cNvSpPr/>
          <p:nvPr/>
        </p:nvSpPr>
        <p:spPr>
          <a:xfrm flipH="1">
            <a:off x="9027972" y="5552140"/>
            <a:ext cx="8625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2B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  <a:endParaRPr lang="ru-RU" sz="1400" b="1" dirty="0">
              <a:solidFill>
                <a:srgbClr val="002B58"/>
              </a:solidFill>
            </a:endParaRPr>
          </a:p>
        </p:txBody>
      </p:sp>
      <p:sp>
        <p:nvSpPr>
          <p:cNvPr id="51" name="Альтернативный процесс 24192957">
            <a:extLst>
              <a:ext uri="{FF2B5EF4-FFF2-40B4-BE49-F238E27FC236}">
                <a16:creationId xmlns:a16="http://schemas.microsoft.com/office/drawing/2014/main" id="{18BD0CAD-516F-4531-9B31-2ECC4453F831}"/>
              </a:ext>
            </a:extLst>
          </p:cNvPr>
          <p:cNvSpPr/>
          <p:nvPr/>
        </p:nvSpPr>
        <p:spPr bwMode="auto">
          <a:xfrm>
            <a:off x="8183867" y="1859989"/>
            <a:ext cx="3419555" cy="2159719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4217"/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Мужчины </a:t>
            </a: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любят проверять свое здоровье</a:t>
            </a:r>
          </a:p>
          <a:p>
            <a:pPr defTabSz="914217"/>
            <a:r>
              <a:rPr lang="ru-RU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«Меньше знаешь, крепче спишь»</a:t>
            </a:r>
          </a:p>
          <a:p>
            <a:pPr defTabSz="914217"/>
            <a:r>
              <a:rPr lang="ru-RU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«Пока ничего не нашли - ощущение, что я здоров»</a:t>
            </a:r>
            <a:endParaRPr lang="en-US" i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Альтернативный процесс 24192957">
            <a:extLst>
              <a:ext uri="{FF2B5EF4-FFF2-40B4-BE49-F238E27FC236}">
                <a16:creationId xmlns:a16="http://schemas.microsoft.com/office/drawing/2014/main" id="{4ECB9180-697C-42C2-B4CB-6A7DD99C0BB3}"/>
              </a:ext>
            </a:extLst>
          </p:cNvPr>
          <p:cNvSpPr/>
          <p:nvPr/>
        </p:nvSpPr>
        <p:spPr bwMode="auto">
          <a:xfrm>
            <a:off x="511405" y="1871341"/>
            <a:ext cx="3419555" cy="2159719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4217"/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Эмоциональное и психологическое состояние </a:t>
            </a:r>
            <a:r>
              <a:rPr 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первичнее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чем физическое</a:t>
            </a:r>
          </a:p>
          <a:p>
            <a:pPr defTabSz="914217"/>
            <a:r>
              <a:rPr lang="ru-RU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«Киснем больше от кислых и негативных мыслей, действий, чем от питания»</a:t>
            </a:r>
            <a:endParaRPr lang="en-US" i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Альтернативный процесс 24192957">
            <a:extLst>
              <a:ext uri="{FF2B5EF4-FFF2-40B4-BE49-F238E27FC236}">
                <a16:creationId xmlns:a16="http://schemas.microsoft.com/office/drawing/2014/main" id="{650BCAF4-EDB3-4CC6-86CB-DE82EA04780C}"/>
              </a:ext>
            </a:extLst>
          </p:cNvPr>
          <p:cNvSpPr/>
          <p:nvPr/>
        </p:nvSpPr>
        <p:spPr bwMode="auto">
          <a:xfrm>
            <a:off x="4359790" y="1871341"/>
            <a:ext cx="3419555" cy="2159719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 w="381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/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Бюджетная медицина занимается физическим здоровьем, эмоциональному и психологическому состоянию не уделяют внимания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6448B0A-6ECA-4A71-8317-08216E22301E}"/>
              </a:ext>
            </a:extLst>
          </p:cNvPr>
          <p:cNvSpPr txBox="1"/>
          <p:nvPr/>
        </p:nvSpPr>
        <p:spPr>
          <a:xfrm>
            <a:off x="599090" y="1229959"/>
            <a:ext cx="2553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Playfair Display SemiBold" pitchFamily="2" charset="-52"/>
              </a:rPr>
              <a:t>Наши озарения</a:t>
            </a:r>
          </a:p>
        </p:txBody>
      </p:sp>
    </p:spTree>
    <p:extLst>
      <p:ext uri="{BB962C8B-B14F-4D97-AF65-F5344CB8AC3E}">
        <p14:creationId xmlns:p14="http://schemas.microsoft.com/office/powerpoint/2010/main" val="305355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BFE4FB-DBD4-3046-8961-57C86C99613F}"/>
              </a:ext>
            </a:extLst>
          </p:cNvPr>
          <p:cNvSpPr txBox="1"/>
          <p:nvPr/>
        </p:nvSpPr>
        <p:spPr>
          <a:xfrm>
            <a:off x="599090" y="588577"/>
            <a:ext cx="3568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</a:p>
        </p:txBody>
      </p:sp>
      <p:sp>
        <p:nvSpPr>
          <p:cNvPr id="8" name="Скругленный прямоугольник 9">
            <a:extLst>
              <a:ext uri="{FF2B5EF4-FFF2-40B4-BE49-F238E27FC236}">
                <a16:creationId xmlns:a16="http://schemas.microsoft.com/office/drawing/2014/main" id="{457D4A5B-936C-4C0D-92E3-A6146F892461}"/>
              </a:ext>
            </a:extLst>
          </p:cNvPr>
          <p:cNvSpPr/>
          <p:nvPr/>
        </p:nvSpPr>
        <p:spPr bwMode="auto">
          <a:xfrm>
            <a:off x="4375487" y="990140"/>
            <a:ext cx="7519688" cy="4066645"/>
          </a:xfrm>
          <a:prstGeom prst="roundRect">
            <a:avLst>
              <a:gd name="adj" fmla="val 4240"/>
            </a:avLst>
          </a:prstGeom>
          <a:solidFill>
            <a:schemeClr val="bg1"/>
          </a:solidFill>
          <a:ln w="38100">
            <a:noFill/>
          </a:ln>
          <a:effectLst>
            <a:outerShdw blurRad="444500" dist="50800" dir="5400000" algn="ctr" rotWithShape="0">
              <a:srgbClr val="000000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914217">
              <a:defRPr/>
            </a:pPr>
            <a:endParaRPr sz="15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693" indent="-285693" defTabSz="914217"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Александр, 42 года, женат, двое детей, руководитель среднего звена в коммерческой организации (или предприниматель), единственный водитель в семье, доход выше среднего</a:t>
            </a:r>
          </a:p>
          <a:p>
            <a:pPr marL="285693" indent="-285693" defTabSz="914217">
              <a:buFont typeface="Arial" panose="020B0604020202020204" pitchFamily="34" charset="0"/>
              <a:buChar char="•"/>
              <a:defRPr/>
            </a:pPr>
            <a:endParaRPr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693" indent="-285693" defTabSz="914217"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Есть проблемы со здоровьем, чувствует постоянный недосып и усталость, часто испытывает эмоциональный стресс (нет уверенности в будущем, например, могут забрать на СВО)</a:t>
            </a:r>
          </a:p>
          <a:p>
            <a:pPr marL="285693" indent="-285693" defTabSz="914217">
              <a:buFont typeface="Arial" panose="020B0604020202020204" pitchFamily="34" charset="0"/>
              <a:buChar char="•"/>
              <a:defRPr/>
            </a:pPr>
            <a:endParaRPr lang="ru-RU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693" indent="-285693" defTabSz="914217"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Хочет переломить ситуацию и заняться своим здоровьем, спортом, бросить вредные привычки, но не хватает сил, а иногда и желания</a:t>
            </a:r>
          </a:p>
          <a:p>
            <a:pPr defTabSz="914217">
              <a:defRPr/>
            </a:pPr>
            <a:endParaRPr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217">
              <a:defRPr/>
            </a:pPr>
            <a:endParaRPr lang="ru-R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A0919FFF-9793-4600-A0FF-6E2612088651}"/>
              </a:ext>
            </a:extLst>
          </p:cNvPr>
          <p:cNvGrpSpPr/>
          <p:nvPr/>
        </p:nvGrpSpPr>
        <p:grpSpPr>
          <a:xfrm>
            <a:off x="582096" y="1194683"/>
            <a:ext cx="3336251" cy="3594659"/>
            <a:chOff x="479376" y="1340768"/>
            <a:chExt cx="4092624" cy="4896544"/>
          </a:xfrm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7D6BB7D1-8179-4E10-9425-1B88AECB868B}"/>
                </a:ext>
              </a:extLst>
            </p:cNvPr>
            <p:cNvSpPr/>
            <p:nvPr/>
          </p:nvSpPr>
          <p:spPr>
            <a:xfrm>
              <a:off x="479376" y="1340768"/>
              <a:ext cx="4092624" cy="4896544"/>
            </a:xfrm>
            <a:prstGeom prst="rect">
              <a:avLst/>
            </a:prstGeom>
            <a:noFill/>
            <a:ln w="38100">
              <a:solidFill>
                <a:srgbClr val="002B5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17"/>
              <a:endParaRPr lang="ru-RU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E9414C57-5E20-4FA6-9D78-346F87851261}"/>
                </a:ext>
              </a:extLst>
            </p:cNvPr>
            <p:cNvCxnSpPr/>
            <p:nvPr/>
          </p:nvCxnSpPr>
          <p:spPr>
            <a:xfrm flipH="1">
              <a:off x="479376" y="1340768"/>
              <a:ext cx="4092624" cy="4896544"/>
            </a:xfrm>
            <a:prstGeom prst="line">
              <a:avLst/>
            </a:prstGeom>
            <a:ln w="38100">
              <a:solidFill>
                <a:srgbClr val="002B5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5BE02056-6AF7-458C-AAE7-64EF1328389C}"/>
                </a:ext>
              </a:extLst>
            </p:cNvPr>
            <p:cNvCxnSpPr/>
            <p:nvPr/>
          </p:nvCxnSpPr>
          <p:spPr>
            <a:xfrm>
              <a:off x="479376" y="1340768"/>
              <a:ext cx="4092624" cy="4896544"/>
            </a:xfrm>
            <a:prstGeom prst="line">
              <a:avLst/>
            </a:prstGeom>
            <a:ln w="38100">
              <a:solidFill>
                <a:srgbClr val="002B5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6292B476-0399-4571-9EA9-B24D01D8A58A}"/>
              </a:ext>
            </a:extLst>
          </p:cNvPr>
          <p:cNvGrpSpPr/>
          <p:nvPr/>
        </p:nvGrpSpPr>
        <p:grpSpPr bwMode="auto">
          <a:xfrm>
            <a:off x="445388" y="5161466"/>
            <a:ext cx="11339624" cy="1436767"/>
            <a:chOff x="-348794" y="0"/>
            <a:chExt cx="4183591" cy="1229247"/>
          </a:xfrm>
        </p:grpSpPr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A338D648-C4D0-4425-9F2A-0253BA7998E3}"/>
                </a:ext>
              </a:extLst>
            </p:cNvPr>
            <p:cNvSpPr/>
            <p:nvPr/>
          </p:nvSpPr>
          <p:spPr bwMode="auto">
            <a:xfrm>
              <a:off x="-348794" y="0"/>
              <a:ext cx="4183591" cy="315534"/>
            </a:xfrm>
            <a:prstGeom prst="rect">
              <a:avLst/>
            </a:prstGeom>
            <a:solidFill>
              <a:srgbClr val="A72E88"/>
            </a:solidFill>
            <a:ln>
              <a:solidFill>
                <a:srgbClr val="002B5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17">
                <a:defRPr/>
              </a:pPr>
              <a:r>
                <a:rPr lang="ru-RU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Конфликт интересов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D464C78-A4B2-4E84-A77D-92A779433269}"/>
                </a:ext>
              </a:extLst>
            </p:cNvPr>
            <p:cNvSpPr txBox="1"/>
            <p:nvPr/>
          </p:nvSpPr>
          <p:spPr bwMode="auto">
            <a:xfrm>
              <a:off x="-348794" y="307617"/>
              <a:ext cx="1807769" cy="9216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217">
                <a:defRPr/>
              </a:pPr>
              <a:r>
                <a:rPr lang="ru-RU" sz="1600" dirty="0">
                  <a:solidFill>
                    <a:prstClr val="black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На итоговом приеме у терапевта пациент хочет получить максимально развернутую консультацию по своему здоровью и понятные рекомендации для его коррекции</a:t>
              </a:r>
            </a:p>
          </p:txBody>
        </p:sp>
      </p:grpSp>
      <p:sp>
        <p:nvSpPr>
          <p:cNvPr id="18" name="Google Shape;167;p5">
            <a:extLst>
              <a:ext uri="{FF2B5EF4-FFF2-40B4-BE49-F238E27FC236}">
                <a16:creationId xmlns:a16="http://schemas.microsoft.com/office/drawing/2014/main" id="{16800CF3-6E64-4DD4-A4F5-BE5B920C4BFA}"/>
              </a:ext>
            </a:extLst>
          </p:cNvPr>
          <p:cNvSpPr/>
          <p:nvPr/>
        </p:nvSpPr>
        <p:spPr>
          <a:xfrm>
            <a:off x="4375487" y="4266313"/>
            <a:ext cx="7444851" cy="699995"/>
          </a:xfrm>
          <a:custGeom>
            <a:avLst/>
            <a:gdLst/>
            <a:ahLst/>
            <a:cxnLst/>
            <a:rect l="l" t="t" r="r" b="b"/>
            <a:pathLst>
              <a:path w="4738371" h="1638300" extrusionOk="0">
                <a:moveTo>
                  <a:pt x="0" y="0"/>
                </a:moveTo>
                <a:lnTo>
                  <a:pt x="329639" y="0"/>
                </a:lnTo>
                <a:lnTo>
                  <a:pt x="447040" y="0"/>
                </a:lnTo>
                <a:lnTo>
                  <a:pt x="4623362" y="0"/>
                </a:lnTo>
                <a:cubicBezTo>
                  <a:pt x="4686880" y="0"/>
                  <a:pt x="4738371" y="51491"/>
                  <a:pt x="4738371" y="115009"/>
                </a:cubicBezTo>
                <a:lnTo>
                  <a:pt x="4738371" y="1523291"/>
                </a:lnTo>
                <a:cubicBezTo>
                  <a:pt x="4738371" y="1586809"/>
                  <a:pt x="4686880" y="1638300"/>
                  <a:pt x="4623362" y="1638300"/>
                </a:cubicBezTo>
                <a:lnTo>
                  <a:pt x="329639" y="1638300"/>
                </a:lnTo>
                <a:cubicBezTo>
                  <a:pt x="266121" y="1638300"/>
                  <a:pt x="214630" y="1586809"/>
                  <a:pt x="214630" y="1523291"/>
                </a:cubicBezTo>
                <a:lnTo>
                  <a:pt x="214630" y="222383"/>
                </a:lnTo>
                <a:close/>
              </a:path>
            </a:pathLst>
          </a:custGeom>
          <a:noFill/>
          <a:ln w="12700" cap="flat" cmpd="sng">
            <a:solidFill>
              <a:srgbClr val="5B92C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7" tIns="22847" rIns="45707" bIns="22847" anchor="ctr" anchorCtr="0">
            <a:noAutofit/>
          </a:bodyPr>
          <a:lstStyle/>
          <a:p>
            <a:pPr algn="ctr"/>
            <a:endParaRPr sz="9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9897ECF2-6524-4C57-AAC8-D0C6A55E213C}"/>
              </a:ext>
            </a:extLst>
          </p:cNvPr>
          <p:cNvSpPr/>
          <p:nvPr/>
        </p:nvSpPr>
        <p:spPr bwMode="auto">
          <a:xfrm>
            <a:off x="4375487" y="3951192"/>
            <a:ext cx="2920531" cy="315493"/>
          </a:xfrm>
          <a:prstGeom prst="rect">
            <a:avLst/>
          </a:prstGeom>
          <a:solidFill>
            <a:srgbClr val="A72E88"/>
          </a:solidFill>
          <a:ln>
            <a:solidFill>
              <a:srgbClr val="002B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>
              <a:defRPr/>
            </a:pP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Цитата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63B4A01-09F8-44E3-A145-A1FB7E6B7650}"/>
              </a:ext>
            </a:extLst>
          </p:cNvPr>
          <p:cNvSpPr txBox="1"/>
          <p:nvPr/>
        </p:nvSpPr>
        <p:spPr bwMode="auto">
          <a:xfrm>
            <a:off x="4809499" y="4323455"/>
            <a:ext cx="69498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>
              <a:defRPr/>
            </a:pPr>
            <a:r>
              <a:rPr lang="ru-RU" sz="1600" b="1" i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«В большей степени вредная привычка - это стресс и то, как ты на него реагируешь»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9ECBA9A-6BB1-4111-96E3-4B961C373435}"/>
              </a:ext>
            </a:extLst>
          </p:cNvPr>
          <p:cNvSpPr txBox="1"/>
          <p:nvPr/>
        </p:nvSpPr>
        <p:spPr bwMode="auto">
          <a:xfrm>
            <a:off x="5950334" y="5533037"/>
            <a:ext cx="56539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>
              <a:defRPr/>
            </a:pP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Бюджетная поликлиника на консультацию пациента по результатам диспансеризации выделяет небольшое количество времени, которого не хватает для полноценной консультации</a:t>
            </a: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D3E98BFC-CC2C-499B-9D1B-1DFAEEC4BA2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92" r="17038"/>
          <a:stretch/>
        </p:blipFill>
        <p:spPr>
          <a:xfrm>
            <a:off x="572572" y="1185159"/>
            <a:ext cx="3336251" cy="35946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Рисунок 22" descr="молния.png">
            <a:extLst>
              <a:ext uri="{FF2B5EF4-FFF2-40B4-BE49-F238E27FC236}">
                <a16:creationId xmlns:a16="http://schemas.microsoft.com/office/drawing/2014/main" id="{77971BE3-A335-4F66-9130-E825E2C1801F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64618" y="5606273"/>
            <a:ext cx="785716" cy="78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522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FD9C88-5035-B741-9EF2-4D25C8FCEB64}"/>
              </a:ext>
            </a:extLst>
          </p:cNvPr>
          <p:cNvSpPr txBox="1"/>
          <p:nvPr/>
        </p:nvSpPr>
        <p:spPr>
          <a:xfrm>
            <a:off x="599090" y="588577"/>
            <a:ext cx="6250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9E9D96-F053-B14C-97B3-0191C1B7F1A9}"/>
              </a:ext>
            </a:extLst>
          </p:cNvPr>
          <p:cNvSpPr txBox="1"/>
          <p:nvPr/>
        </p:nvSpPr>
        <p:spPr>
          <a:xfrm>
            <a:off x="1254776" y="1879013"/>
            <a:ext cx="102906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/>
              <a:t>Активный проект (продумана архитектура проекта собрана команда, понятны ресурсы, источники продвижения проекта, реализация начата/продолжается)</a:t>
            </a:r>
          </a:p>
          <a:p>
            <a:pPr>
              <a:spcBef>
                <a:spcPts val="1200"/>
              </a:spcBef>
            </a:pPr>
            <a:endParaRPr lang="ru-RU" sz="2000" dirty="0"/>
          </a:p>
          <a:p>
            <a:pPr>
              <a:spcBef>
                <a:spcPts val="1200"/>
              </a:spcBef>
            </a:pPr>
            <a:r>
              <a:rPr lang="ru-RU" sz="2000" dirty="0"/>
              <a:t>Договоренности с пилотной площадкой – Районная больница </a:t>
            </a:r>
            <a:r>
              <a:rPr lang="ru-RU" sz="2000" dirty="0" err="1"/>
              <a:t>с.Долгодеревенское</a:t>
            </a:r>
            <a:r>
              <a:rPr lang="ru-RU" sz="2000" dirty="0"/>
              <a:t>, Челябинская область</a:t>
            </a:r>
          </a:p>
        </p:txBody>
      </p:sp>
      <p:sp>
        <p:nvSpPr>
          <p:cNvPr id="8" name="Овал 2">
            <a:extLst>
              <a:ext uri="{FF2B5EF4-FFF2-40B4-BE49-F238E27FC236}">
                <a16:creationId xmlns:a16="http://schemas.microsoft.com/office/drawing/2014/main" id="{A17177B6-1C68-8E47-9657-8BC211F975BA}"/>
              </a:ext>
            </a:extLst>
          </p:cNvPr>
          <p:cNvSpPr/>
          <p:nvPr/>
        </p:nvSpPr>
        <p:spPr>
          <a:xfrm>
            <a:off x="861668" y="197016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9">
            <a:extLst>
              <a:ext uri="{FF2B5EF4-FFF2-40B4-BE49-F238E27FC236}">
                <a16:creationId xmlns:a16="http://schemas.microsoft.com/office/drawing/2014/main" id="{865FB32B-B640-E045-933C-B06C07C0E999}"/>
              </a:ext>
            </a:extLst>
          </p:cNvPr>
          <p:cNvSpPr/>
          <p:nvPr/>
        </p:nvSpPr>
        <p:spPr>
          <a:xfrm>
            <a:off x="858729" y="318971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778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D0987B-83B4-AA46-BFCD-AB6618EC16FA}"/>
              </a:ext>
            </a:extLst>
          </p:cNvPr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3A1142-CF42-E546-891A-29A412372602}"/>
              </a:ext>
            </a:extLst>
          </p:cNvPr>
          <p:cNvSpPr txBox="1"/>
          <p:nvPr/>
        </p:nvSpPr>
        <p:spPr>
          <a:xfrm>
            <a:off x="4898792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C7FB12-663E-BB45-B0AE-A412BADB16B3}"/>
              </a:ext>
            </a:extLst>
          </p:cNvPr>
          <p:cNvSpPr txBox="1"/>
          <p:nvPr/>
        </p:nvSpPr>
        <p:spPr>
          <a:xfrm>
            <a:off x="4875609" y="40049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AF7BDC-95D7-3642-91FF-A8B00E650BBC}"/>
              </a:ext>
            </a:extLst>
          </p:cNvPr>
          <p:cNvSpPr txBox="1"/>
          <p:nvPr/>
        </p:nvSpPr>
        <p:spPr>
          <a:xfrm>
            <a:off x="4892543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A06FC8-20DC-1442-B6F9-1D752E470FFA}"/>
              </a:ext>
            </a:extLst>
          </p:cNvPr>
          <p:cNvSpPr txBox="1"/>
          <p:nvPr/>
        </p:nvSpPr>
        <p:spPr>
          <a:xfrm>
            <a:off x="786088" y="2534664"/>
            <a:ext cx="23495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Цель и задачи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AEF22A-80F6-934F-814E-7A34502A8484}"/>
              </a:ext>
            </a:extLst>
          </p:cNvPr>
          <p:cNvSpPr txBox="1"/>
          <p:nvPr/>
        </p:nvSpPr>
        <p:spPr>
          <a:xfrm>
            <a:off x="771849" y="3425344"/>
            <a:ext cx="38275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Улучшить показатели ощущения счастья человека через диагностику эмоционального здоровья и его улучшения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B1BA54-CEA8-324D-A51C-67190010D735}"/>
              </a:ext>
            </a:extLst>
          </p:cNvPr>
          <p:cNvSpPr txBox="1"/>
          <p:nvPr/>
        </p:nvSpPr>
        <p:spPr>
          <a:xfrm>
            <a:off x="5637587" y="3346730"/>
            <a:ext cx="622859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Повышение уровня удовлетворенности процессом прохождения диспансеризации</a:t>
            </a:r>
          </a:p>
          <a:p>
            <a:endParaRPr lang="ru-RU" sz="1050" dirty="0"/>
          </a:p>
          <a:p>
            <a:endParaRPr lang="ru-RU" sz="1050" dirty="0"/>
          </a:p>
          <a:p>
            <a:r>
              <a:rPr lang="ru-RU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Больше мужчин проходит регулярные проверки своего здоровья</a:t>
            </a:r>
          </a:p>
          <a:p>
            <a:endParaRPr lang="ru-RU" sz="1050" dirty="0"/>
          </a:p>
          <a:p>
            <a:endParaRPr lang="ru-RU" sz="1050" dirty="0"/>
          </a:p>
          <a:p>
            <a:r>
              <a:rPr lang="ru-RU" dirty="0">
                <a:solidFill>
                  <a:prstClr val="black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Повышение уровня эмоционального здоровья – снижение тревожности</a:t>
            </a:r>
            <a:endParaRPr lang="ru-RU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78707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grpSp>
        <p:nvGrpSpPr>
          <p:cNvPr id="11" name="Shape 316">
            <a:extLst>
              <a:ext uri="{FF2B5EF4-FFF2-40B4-BE49-F238E27FC236}">
                <a16:creationId xmlns:a16="http://schemas.microsoft.com/office/drawing/2014/main" id="{2A53B8DB-BDBE-4026-9E7C-A700737BD253}"/>
              </a:ext>
            </a:extLst>
          </p:cNvPr>
          <p:cNvGrpSpPr/>
          <p:nvPr/>
        </p:nvGrpSpPr>
        <p:grpSpPr>
          <a:xfrm>
            <a:off x="301533" y="4242121"/>
            <a:ext cx="11339624" cy="2312021"/>
            <a:chOff x="0" y="533400"/>
            <a:chExt cx="22682202" cy="4624645"/>
          </a:xfrm>
        </p:grpSpPr>
        <p:sp>
          <p:nvSpPr>
            <p:cNvPr id="12" name="Shape 317">
              <a:extLst>
                <a:ext uri="{FF2B5EF4-FFF2-40B4-BE49-F238E27FC236}">
                  <a16:creationId xmlns:a16="http://schemas.microsoft.com/office/drawing/2014/main" id="{8B812B1F-C215-49CE-A3BB-A3B9022C1F46}"/>
                </a:ext>
              </a:extLst>
            </p:cNvPr>
            <p:cNvSpPr/>
            <p:nvPr/>
          </p:nvSpPr>
          <p:spPr>
            <a:xfrm>
              <a:off x="0" y="533400"/>
              <a:ext cx="22682202" cy="631068"/>
            </a:xfrm>
            <a:prstGeom prst="rect">
              <a:avLst/>
            </a:prstGeom>
            <a:solidFill>
              <a:srgbClr val="A72E88"/>
            </a:solidFill>
            <a:ln w="25400">
              <a:solidFill>
                <a:srgbClr val="002B58"/>
              </a:solidFill>
              <a:prstDash val="solid"/>
            </a:ln>
          </p:spPr>
          <p:txBody>
            <a:bodyPr lIns="45714" tIns="22857" rIns="45714" bIns="22857" anchor="ctr"/>
            <a:lstStyle/>
            <a:p>
              <a:pPr algn="ctr"/>
              <a:r>
                <a:rPr b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Реестр процессов</a:t>
              </a:r>
              <a:endParaRPr sz="900">
                <a:solidFill>
                  <a:schemeClr val="lt1"/>
                </a:solidFill>
              </a:endParaRPr>
            </a:p>
          </p:txBody>
        </p:sp>
        <p:sp>
          <p:nvSpPr>
            <p:cNvPr id="13" name="Shape 318">
              <a:extLst>
                <a:ext uri="{FF2B5EF4-FFF2-40B4-BE49-F238E27FC236}">
                  <a16:creationId xmlns:a16="http://schemas.microsoft.com/office/drawing/2014/main" id="{EF7AD74E-620E-40CC-AFC6-0F6FA6585A3F}"/>
                </a:ext>
              </a:extLst>
            </p:cNvPr>
            <p:cNvSpPr txBox="1"/>
            <p:nvPr/>
          </p:nvSpPr>
          <p:spPr>
            <a:xfrm>
              <a:off x="0" y="1187221"/>
              <a:ext cx="22682202" cy="3970824"/>
            </a:xfrm>
            <a:prstGeom prst="rect">
              <a:avLst/>
            </a:prstGeom>
            <a:noFill/>
          </p:spPr>
          <p:txBody>
            <a:bodyPr wrap="square" lIns="45714" tIns="22857" rIns="45714" bIns="22857">
              <a:spAutoFit/>
            </a:bodyPr>
            <a:lstStyle>
              <a:defPPr/>
              <a:lvl1pPr marL="0" lvl="0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lvl="2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lvl="3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lvl="4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lvl="5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lvl="6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lvl="7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lvl="8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39773" indent="-239773">
                <a:buFont typeface="Arial"/>
                <a:buChar char="•"/>
              </a:pPr>
              <a:endParaRPr lang="ru-RU" b="1" dirty="0">
                <a:solidFill>
                  <a:srgbClr val="000000"/>
                </a:solidFill>
                <a:latin typeface="Arial"/>
                <a:ea typeface="Arial"/>
                <a:cs typeface="Arial"/>
              </a:endParaRPr>
            </a:p>
            <a:p>
              <a:pPr marL="239773" indent="-239773">
                <a:buFont typeface="Arial"/>
                <a:buChar char="•"/>
              </a:pPr>
              <a:r>
                <a:rPr lang="ru-RU" b="1" dirty="0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Запись на диспансеризацию</a:t>
              </a:r>
              <a:r>
                <a:rPr lang="ru-RU" dirty="0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 (заполнение согласий, анкет по состоянию здоровья, получение направлений на обследования и анализы) дистанционно</a:t>
              </a:r>
            </a:p>
            <a:p>
              <a:pPr marL="239773" indent="-239773">
                <a:buFont typeface="Arial"/>
                <a:buChar char="•"/>
              </a:pPr>
              <a:r>
                <a:rPr lang="ru-RU" b="1" dirty="0"/>
                <a:t>Тест на эмоциональное здоровье</a:t>
              </a:r>
              <a:r>
                <a:rPr lang="ru-RU" dirty="0"/>
                <a:t> дистанционно, либо при визите к терапевту, если тест не пройден</a:t>
              </a:r>
              <a:endParaRPr lang="ru-RU" altLang="ru-RU" dirty="0">
                <a:cs typeface="Times New Roman" panose="02020603050405020304" pitchFamily="18" charset="0"/>
              </a:endParaRPr>
            </a:p>
            <a:p>
              <a:pPr marL="239773" indent="-239773">
                <a:buFont typeface="Arial"/>
                <a:buChar char="•"/>
              </a:pPr>
              <a:r>
                <a:rPr lang="ru-RU" b="1" dirty="0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Консультация терапевта</a:t>
              </a:r>
              <a:r>
                <a:rPr lang="ru-RU" dirty="0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, пациент получает на руки рекомендации по физическому и эмоциональному здоровью </a:t>
              </a:r>
            </a:p>
            <a:p>
              <a:pPr marL="239773" indent="-239773">
                <a:buFont typeface="Arial"/>
                <a:buChar char="•"/>
              </a:pPr>
              <a:endParaRPr dirty="0">
                <a:solidFill>
                  <a:srgbClr val="000000"/>
                </a:solidFill>
                <a:latin typeface="Arial"/>
                <a:ea typeface="Arial"/>
                <a:cs typeface="Arial"/>
              </a:endParaRPr>
            </a:p>
          </p:txBody>
        </p:sp>
      </p:grpSp>
      <p:grpSp>
        <p:nvGrpSpPr>
          <p:cNvPr id="14" name="Shape 319">
            <a:extLst>
              <a:ext uri="{FF2B5EF4-FFF2-40B4-BE49-F238E27FC236}">
                <a16:creationId xmlns:a16="http://schemas.microsoft.com/office/drawing/2014/main" id="{08EE837B-CC92-4256-A3C0-69D3A0E55CEB}"/>
              </a:ext>
            </a:extLst>
          </p:cNvPr>
          <p:cNvGrpSpPr/>
          <p:nvPr/>
        </p:nvGrpSpPr>
        <p:grpSpPr>
          <a:xfrm>
            <a:off x="7512571" y="1401811"/>
            <a:ext cx="4377895" cy="2869073"/>
            <a:chOff x="-2" y="0"/>
            <a:chExt cx="8756931" cy="5738893"/>
          </a:xfrm>
        </p:grpSpPr>
        <p:sp>
          <p:nvSpPr>
            <p:cNvPr id="15" name="Shape 320">
              <a:extLst>
                <a:ext uri="{FF2B5EF4-FFF2-40B4-BE49-F238E27FC236}">
                  <a16:creationId xmlns:a16="http://schemas.microsoft.com/office/drawing/2014/main" id="{4D4464B9-1455-4595-B052-31513CC4C3F0}"/>
                </a:ext>
              </a:extLst>
            </p:cNvPr>
            <p:cNvSpPr/>
            <p:nvPr/>
          </p:nvSpPr>
          <p:spPr>
            <a:xfrm>
              <a:off x="0" y="0"/>
              <a:ext cx="8367182" cy="646332"/>
            </a:xfrm>
            <a:prstGeom prst="rect">
              <a:avLst/>
            </a:prstGeom>
            <a:solidFill>
              <a:srgbClr val="A72E88"/>
            </a:solidFill>
            <a:ln w="25400">
              <a:solidFill>
                <a:srgbClr val="002B58"/>
              </a:solidFill>
              <a:prstDash val="solid"/>
            </a:ln>
          </p:spPr>
          <p:txBody>
            <a:bodyPr lIns="45714" tIns="22857" rIns="45714" bIns="22857" anchor="ctr"/>
            <a:lstStyle/>
            <a:p>
              <a:pPr algn="ctr"/>
              <a:r>
                <a:rPr b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Ожидаемые эффекты</a:t>
              </a:r>
              <a:endParaRPr sz="900">
                <a:solidFill>
                  <a:schemeClr val="lt1"/>
                </a:solidFill>
              </a:endParaRPr>
            </a:p>
          </p:txBody>
        </p:sp>
        <p:sp>
          <p:nvSpPr>
            <p:cNvPr id="16" name="Shape 321">
              <a:extLst>
                <a:ext uri="{FF2B5EF4-FFF2-40B4-BE49-F238E27FC236}">
                  <a16:creationId xmlns:a16="http://schemas.microsoft.com/office/drawing/2014/main" id="{0F81EBE6-5CF6-442A-871E-F667255AD2A2}"/>
                </a:ext>
              </a:extLst>
            </p:cNvPr>
            <p:cNvSpPr txBox="1"/>
            <p:nvPr/>
          </p:nvSpPr>
          <p:spPr>
            <a:xfrm>
              <a:off x="-2" y="659930"/>
              <a:ext cx="8756931" cy="5078963"/>
            </a:xfrm>
            <a:prstGeom prst="rect">
              <a:avLst/>
            </a:prstGeom>
            <a:noFill/>
          </p:spPr>
          <p:txBody>
            <a:bodyPr wrap="square" lIns="45714" tIns="22857" rIns="45714" bIns="22857">
              <a:spAutoFit/>
            </a:bodyPr>
            <a:lstStyle>
              <a:defPPr/>
              <a:lvl1pPr marL="0" lvl="0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lvl="2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lvl="3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lvl="4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lvl="5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lvl="6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lvl="7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lvl="8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dirty="0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1.</a:t>
              </a:r>
              <a:r>
                <a:rPr lang="ru-RU" dirty="0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 Повышение уровня удовлетворенности процессом прохождения диспансеризации</a:t>
              </a:r>
            </a:p>
            <a:p>
              <a:endParaRPr sz="900" dirty="0"/>
            </a:p>
            <a:p>
              <a:r>
                <a:rPr dirty="0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2.</a:t>
              </a:r>
              <a:r>
                <a:rPr lang="ru-RU" dirty="0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 Больше мужчин проходит регулярные проверки своего здоровья</a:t>
              </a:r>
            </a:p>
            <a:p>
              <a:endParaRPr sz="900" dirty="0"/>
            </a:p>
            <a:p>
              <a:r>
                <a:rPr dirty="0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3.</a:t>
              </a:r>
              <a:r>
                <a:rPr lang="ru-RU" dirty="0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 </a:t>
              </a:r>
              <a:r>
                <a:rPr lang="ru-RU" dirty="0">
                  <a:solidFill>
                    <a:prstClr val="black"/>
                  </a:solidFill>
                  <a:highlight>
                    <a:srgbClr val="FFFFFF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Повышение уровня эмоционального здоровья – снижение тревожности</a:t>
              </a:r>
              <a:endParaRPr dirty="0">
                <a:solidFill>
                  <a:srgbClr val="000000"/>
                </a:solidFill>
                <a:latin typeface="Arial"/>
                <a:ea typeface="Arial"/>
                <a:cs typeface="Arial"/>
              </a:endParaRPr>
            </a:p>
            <a:p>
              <a:pPr marL="371401" indent="-371401">
                <a:buFont typeface="+mj-lt"/>
                <a:buAutoNum type="arabicPeriod"/>
              </a:pPr>
              <a:endParaRPr dirty="0">
                <a:solidFill>
                  <a:srgbClr val="000000"/>
                </a:solidFill>
                <a:latin typeface="Arial"/>
                <a:ea typeface="Arial"/>
                <a:cs typeface="Arial"/>
              </a:endParaRPr>
            </a:p>
          </p:txBody>
        </p:sp>
      </p:grpSp>
      <p:grpSp>
        <p:nvGrpSpPr>
          <p:cNvPr id="17" name="Shape 322">
            <a:extLst>
              <a:ext uri="{FF2B5EF4-FFF2-40B4-BE49-F238E27FC236}">
                <a16:creationId xmlns:a16="http://schemas.microsoft.com/office/drawing/2014/main" id="{1CFB094C-5715-4C5F-A420-91B75576E960}"/>
              </a:ext>
            </a:extLst>
          </p:cNvPr>
          <p:cNvGrpSpPr/>
          <p:nvPr/>
        </p:nvGrpSpPr>
        <p:grpSpPr>
          <a:xfrm>
            <a:off x="355995" y="1401811"/>
            <a:ext cx="7032415" cy="2084816"/>
            <a:chOff x="0" y="0"/>
            <a:chExt cx="14066662" cy="4170176"/>
          </a:xfrm>
        </p:grpSpPr>
        <p:sp>
          <p:nvSpPr>
            <p:cNvPr id="18" name="Shape 323">
              <a:extLst>
                <a:ext uri="{FF2B5EF4-FFF2-40B4-BE49-F238E27FC236}">
                  <a16:creationId xmlns:a16="http://schemas.microsoft.com/office/drawing/2014/main" id="{ED4FDC3D-32F2-4C09-98B0-7844D5B6E7C4}"/>
                </a:ext>
              </a:extLst>
            </p:cNvPr>
            <p:cNvSpPr/>
            <p:nvPr/>
          </p:nvSpPr>
          <p:spPr>
            <a:xfrm>
              <a:off x="0" y="0"/>
              <a:ext cx="14066662" cy="646332"/>
            </a:xfrm>
            <a:prstGeom prst="rect">
              <a:avLst/>
            </a:prstGeom>
            <a:solidFill>
              <a:srgbClr val="A72E88"/>
            </a:solidFill>
            <a:ln w="25400">
              <a:solidFill>
                <a:srgbClr val="002B58"/>
              </a:solidFill>
              <a:prstDash val="solid"/>
            </a:ln>
          </p:spPr>
          <p:txBody>
            <a:bodyPr lIns="45714" tIns="22857" rIns="45714" bIns="22857" anchor="ctr"/>
            <a:lstStyle/>
            <a:p>
              <a:pPr algn="ctr"/>
              <a:r>
                <a:rPr b="1" dirty="0" err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Целевые</a:t>
              </a:r>
              <a:r>
                <a:rPr b="1" dirty="0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 </a:t>
              </a:r>
              <a:r>
                <a:rPr b="1" dirty="0" err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показатели</a:t>
              </a:r>
              <a:r>
                <a:rPr b="1" dirty="0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 </a:t>
              </a:r>
              <a:r>
                <a:rPr b="1" dirty="0" err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проекта</a:t>
              </a:r>
              <a:r>
                <a:rPr b="1" dirty="0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 и </a:t>
              </a:r>
              <a:r>
                <a:rPr b="1" dirty="0" err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их</a:t>
              </a:r>
              <a:r>
                <a:rPr b="1" dirty="0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 </a:t>
              </a:r>
              <a:r>
                <a:rPr b="1" dirty="0" err="1">
                  <a:solidFill>
                    <a:srgbClr val="FFFFFF"/>
                  </a:solidFill>
                  <a:latin typeface="Arial"/>
                  <a:ea typeface="Arial"/>
                  <a:cs typeface="Arial"/>
                </a:rPr>
                <a:t>значение</a:t>
              </a:r>
              <a:endParaRPr sz="900" dirty="0">
                <a:solidFill>
                  <a:schemeClr val="lt1"/>
                </a:solidFill>
              </a:endParaRPr>
            </a:p>
          </p:txBody>
        </p:sp>
        <p:sp>
          <p:nvSpPr>
            <p:cNvPr id="19" name="Shape 324">
              <a:extLst>
                <a:ext uri="{FF2B5EF4-FFF2-40B4-BE49-F238E27FC236}">
                  <a16:creationId xmlns:a16="http://schemas.microsoft.com/office/drawing/2014/main" id="{80C0275E-4807-4A12-BD7E-A3A5E5E8282A}"/>
                </a:ext>
              </a:extLst>
            </p:cNvPr>
            <p:cNvSpPr txBox="1"/>
            <p:nvPr/>
          </p:nvSpPr>
          <p:spPr>
            <a:xfrm>
              <a:off x="0" y="814986"/>
              <a:ext cx="14066662" cy="3355190"/>
            </a:xfrm>
            <a:prstGeom prst="rect">
              <a:avLst/>
            </a:prstGeom>
            <a:noFill/>
          </p:spPr>
          <p:txBody>
            <a:bodyPr wrap="square" lIns="45714" tIns="22857" rIns="45714" bIns="22857">
              <a:spAutoFit/>
            </a:bodyPr>
            <a:lstStyle>
              <a:defPPr/>
              <a:lvl1pPr marL="0" lvl="0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lvl="2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lvl="3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lvl="4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lvl="5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lvl="6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lvl="7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lvl="8" indent="0" algn="l">
                <a:defRPr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693" indent="-285693">
                <a:buFont typeface="Arial"/>
                <a:buChar char="•"/>
              </a:pPr>
              <a:r>
                <a:rPr lang="ru-RU" b="1" dirty="0">
                  <a:solidFill>
                    <a:srgbClr val="000000"/>
                  </a:solidFill>
                  <a:ea typeface="Arial"/>
                  <a:cs typeface="Arial"/>
                </a:rPr>
                <a:t>Цель</a:t>
              </a:r>
              <a:r>
                <a:rPr lang="ru-RU" dirty="0">
                  <a:solidFill>
                    <a:srgbClr val="000000"/>
                  </a:solidFill>
                  <a:ea typeface="Arial"/>
                  <a:cs typeface="Arial"/>
                </a:rPr>
                <a:t>: 100 % пациентов на диспансеризацию прошли тест на эмоциональное и психологическое здоровье</a:t>
              </a:r>
              <a:endParaRPr dirty="0">
                <a:solidFill>
                  <a:srgbClr val="000000"/>
                </a:solidFill>
                <a:latin typeface="Arial"/>
                <a:ea typeface="Arial"/>
                <a:cs typeface="Arial"/>
              </a:endParaRPr>
            </a:p>
            <a:p>
              <a:pPr marL="285693" indent="-285693">
                <a:buFont typeface="Arial"/>
                <a:buChar char="•"/>
              </a:pPr>
              <a:r>
                <a:rPr lang="ru-RU" b="1" dirty="0">
                  <a:solidFill>
                    <a:srgbClr val="000000"/>
                  </a:solidFill>
                  <a:ea typeface="Arial"/>
                  <a:cs typeface="Arial"/>
                </a:rPr>
                <a:t>Текущий показатель</a:t>
              </a:r>
              <a:r>
                <a:rPr lang="ru-RU" dirty="0">
                  <a:solidFill>
                    <a:srgbClr val="000000"/>
                  </a:solidFill>
                  <a:ea typeface="Arial"/>
                  <a:cs typeface="Arial"/>
                </a:rPr>
                <a:t>: Статистика отсутствует</a:t>
              </a:r>
            </a:p>
            <a:p>
              <a:pPr marL="285693" indent="-285693">
                <a:buFont typeface="Arial"/>
                <a:buChar char="•"/>
              </a:pPr>
              <a:r>
                <a:rPr b="1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Целевой</a:t>
              </a:r>
              <a:r>
                <a:rPr b="1" dirty="0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 </a:t>
              </a:r>
              <a:r>
                <a:rPr b="1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показатель</a:t>
              </a:r>
              <a:r>
                <a:rPr lang="ru-RU" b="1" dirty="0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: </a:t>
              </a:r>
              <a:r>
                <a:rPr lang="ru-RU" dirty="0">
                  <a:solidFill>
                    <a:srgbClr val="000000"/>
                  </a:solidFill>
                  <a:ea typeface="Arial"/>
                  <a:cs typeface="Arial"/>
                </a:rPr>
                <a:t>В декабре 2025 года собрана первая статистика  по Челябинской области</a:t>
              </a:r>
            </a:p>
            <a:p>
              <a:pPr marL="285693" indent="-285693">
                <a:buFont typeface="Arial"/>
                <a:buChar char="•"/>
              </a:pPr>
              <a:endParaRPr sz="1600" dirty="0">
                <a:solidFill>
                  <a:srgbClr val="000000"/>
                </a:solidFill>
                <a:latin typeface="Arial"/>
                <a:ea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10397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20" name="Полилиния: фигура 19">
            <a:extLst>
              <a:ext uri="{FF2B5EF4-FFF2-40B4-BE49-F238E27FC236}">
                <a16:creationId xmlns:a16="http://schemas.microsoft.com/office/drawing/2014/main" id="{65F78001-6F8A-49D0-9444-20C4A14EECAD}"/>
              </a:ext>
            </a:extLst>
          </p:cNvPr>
          <p:cNvSpPr/>
          <p:nvPr/>
        </p:nvSpPr>
        <p:spPr>
          <a:xfrm>
            <a:off x="6800461" y="3894202"/>
            <a:ext cx="5429129" cy="2550609"/>
          </a:xfrm>
          <a:custGeom>
            <a:avLst/>
            <a:gdLst>
              <a:gd name="connsiteX0" fmla="*/ 0 w 8323385"/>
              <a:gd name="connsiteY0" fmla="*/ 468923 h 4572000"/>
              <a:gd name="connsiteX1" fmla="*/ 0 w 8323385"/>
              <a:gd name="connsiteY1" fmla="*/ 4572000 h 4572000"/>
              <a:gd name="connsiteX2" fmla="*/ 4759569 w 8323385"/>
              <a:gd name="connsiteY2" fmla="*/ 4572000 h 4572000"/>
              <a:gd name="connsiteX3" fmla="*/ 7080739 w 8323385"/>
              <a:gd name="connsiteY3" fmla="*/ 2250830 h 4572000"/>
              <a:gd name="connsiteX4" fmla="*/ 8323385 w 8323385"/>
              <a:gd name="connsiteY4" fmla="*/ 2485292 h 4572000"/>
              <a:gd name="connsiteX5" fmla="*/ 8323385 w 8323385"/>
              <a:gd name="connsiteY5" fmla="*/ 0 h 4572000"/>
              <a:gd name="connsiteX6" fmla="*/ 6189785 w 8323385"/>
              <a:gd name="connsiteY6" fmla="*/ 0 h 4572000"/>
              <a:gd name="connsiteX7" fmla="*/ 23446 w 8323385"/>
              <a:gd name="connsiteY7" fmla="*/ 1805353 h 4572000"/>
              <a:gd name="connsiteX8" fmla="*/ 23446 w 8323385"/>
              <a:gd name="connsiteY8" fmla="*/ 1828800 h 4572000"/>
              <a:gd name="connsiteX0" fmla="*/ 0 w 8323385"/>
              <a:gd name="connsiteY0" fmla="*/ 468923 h 4572000"/>
              <a:gd name="connsiteX1" fmla="*/ 0 w 8323385"/>
              <a:gd name="connsiteY1" fmla="*/ 4572000 h 4572000"/>
              <a:gd name="connsiteX2" fmla="*/ 4759569 w 8323385"/>
              <a:gd name="connsiteY2" fmla="*/ 4572000 h 4572000"/>
              <a:gd name="connsiteX3" fmla="*/ 7080739 w 8323385"/>
              <a:gd name="connsiteY3" fmla="*/ 2250830 h 4572000"/>
              <a:gd name="connsiteX4" fmla="*/ 8323385 w 8323385"/>
              <a:gd name="connsiteY4" fmla="*/ 2485292 h 4572000"/>
              <a:gd name="connsiteX5" fmla="*/ 8323385 w 8323385"/>
              <a:gd name="connsiteY5" fmla="*/ 0 h 4572000"/>
              <a:gd name="connsiteX6" fmla="*/ 6189785 w 8323385"/>
              <a:gd name="connsiteY6" fmla="*/ 0 h 4572000"/>
              <a:gd name="connsiteX7" fmla="*/ 23446 w 8323385"/>
              <a:gd name="connsiteY7" fmla="*/ 1805353 h 4572000"/>
              <a:gd name="connsiteX8" fmla="*/ 320626 w 8323385"/>
              <a:gd name="connsiteY8" fmla="*/ 2042160 h 4572000"/>
              <a:gd name="connsiteX0" fmla="*/ 0 w 8323385"/>
              <a:gd name="connsiteY0" fmla="*/ 468923 h 4572000"/>
              <a:gd name="connsiteX1" fmla="*/ 0 w 8323385"/>
              <a:gd name="connsiteY1" fmla="*/ 4572000 h 4572000"/>
              <a:gd name="connsiteX2" fmla="*/ 4759569 w 8323385"/>
              <a:gd name="connsiteY2" fmla="*/ 4572000 h 4572000"/>
              <a:gd name="connsiteX3" fmla="*/ 7080739 w 8323385"/>
              <a:gd name="connsiteY3" fmla="*/ 2250830 h 4572000"/>
              <a:gd name="connsiteX4" fmla="*/ 8323385 w 8323385"/>
              <a:gd name="connsiteY4" fmla="*/ 2485292 h 4572000"/>
              <a:gd name="connsiteX5" fmla="*/ 8323385 w 8323385"/>
              <a:gd name="connsiteY5" fmla="*/ 0 h 4572000"/>
              <a:gd name="connsiteX6" fmla="*/ 6189785 w 8323385"/>
              <a:gd name="connsiteY6" fmla="*/ 0 h 4572000"/>
              <a:gd name="connsiteX7" fmla="*/ 23446 w 8323385"/>
              <a:gd name="connsiteY7" fmla="*/ 1805353 h 4572000"/>
              <a:gd name="connsiteX0" fmla="*/ 7620 w 8323385"/>
              <a:gd name="connsiteY0" fmla="*/ 1840523 h 4572000"/>
              <a:gd name="connsiteX1" fmla="*/ 0 w 8323385"/>
              <a:gd name="connsiteY1" fmla="*/ 4572000 h 4572000"/>
              <a:gd name="connsiteX2" fmla="*/ 4759569 w 8323385"/>
              <a:gd name="connsiteY2" fmla="*/ 4572000 h 4572000"/>
              <a:gd name="connsiteX3" fmla="*/ 7080739 w 8323385"/>
              <a:gd name="connsiteY3" fmla="*/ 2250830 h 4572000"/>
              <a:gd name="connsiteX4" fmla="*/ 8323385 w 8323385"/>
              <a:gd name="connsiteY4" fmla="*/ 2485292 h 4572000"/>
              <a:gd name="connsiteX5" fmla="*/ 8323385 w 8323385"/>
              <a:gd name="connsiteY5" fmla="*/ 0 h 4572000"/>
              <a:gd name="connsiteX6" fmla="*/ 6189785 w 8323385"/>
              <a:gd name="connsiteY6" fmla="*/ 0 h 4572000"/>
              <a:gd name="connsiteX7" fmla="*/ 23446 w 8323385"/>
              <a:gd name="connsiteY7" fmla="*/ 1805353 h 4572000"/>
              <a:gd name="connsiteX0" fmla="*/ 14654 w 8330419"/>
              <a:gd name="connsiteY0" fmla="*/ 1840523 h 4572000"/>
              <a:gd name="connsiteX1" fmla="*/ 7034 w 8330419"/>
              <a:gd name="connsiteY1" fmla="*/ 4572000 h 4572000"/>
              <a:gd name="connsiteX2" fmla="*/ 4766603 w 8330419"/>
              <a:gd name="connsiteY2" fmla="*/ 4572000 h 4572000"/>
              <a:gd name="connsiteX3" fmla="*/ 7087773 w 8330419"/>
              <a:gd name="connsiteY3" fmla="*/ 2250830 h 4572000"/>
              <a:gd name="connsiteX4" fmla="*/ 8330419 w 8330419"/>
              <a:gd name="connsiteY4" fmla="*/ 2485292 h 4572000"/>
              <a:gd name="connsiteX5" fmla="*/ 8330419 w 8330419"/>
              <a:gd name="connsiteY5" fmla="*/ 0 h 4572000"/>
              <a:gd name="connsiteX6" fmla="*/ 6196819 w 8330419"/>
              <a:gd name="connsiteY6" fmla="*/ 0 h 4572000"/>
              <a:gd name="connsiteX7" fmla="*/ 0 w 8330419"/>
              <a:gd name="connsiteY7" fmla="*/ 1851073 h 4572000"/>
              <a:gd name="connsiteX0" fmla="*/ 7620 w 8323385"/>
              <a:gd name="connsiteY0" fmla="*/ 1840523 h 4572000"/>
              <a:gd name="connsiteX1" fmla="*/ 0 w 8323385"/>
              <a:gd name="connsiteY1" fmla="*/ 4572000 h 4572000"/>
              <a:gd name="connsiteX2" fmla="*/ 4759569 w 8323385"/>
              <a:gd name="connsiteY2" fmla="*/ 4572000 h 4572000"/>
              <a:gd name="connsiteX3" fmla="*/ 7080739 w 8323385"/>
              <a:gd name="connsiteY3" fmla="*/ 2250830 h 4572000"/>
              <a:gd name="connsiteX4" fmla="*/ 8323385 w 8323385"/>
              <a:gd name="connsiteY4" fmla="*/ 2485292 h 4572000"/>
              <a:gd name="connsiteX5" fmla="*/ 8323385 w 8323385"/>
              <a:gd name="connsiteY5" fmla="*/ 0 h 4572000"/>
              <a:gd name="connsiteX6" fmla="*/ 6189785 w 8323385"/>
              <a:gd name="connsiteY6" fmla="*/ 0 h 4572000"/>
              <a:gd name="connsiteX7" fmla="*/ 586 w 8323385"/>
              <a:gd name="connsiteY7" fmla="*/ 1553893 h 4572000"/>
              <a:gd name="connsiteX0" fmla="*/ 7620 w 8323385"/>
              <a:gd name="connsiteY0" fmla="*/ 1573823 h 4572000"/>
              <a:gd name="connsiteX1" fmla="*/ 0 w 8323385"/>
              <a:gd name="connsiteY1" fmla="*/ 4572000 h 4572000"/>
              <a:gd name="connsiteX2" fmla="*/ 4759569 w 8323385"/>
              <a:gd name="connsiteY2" fmla="*/ 4572000 h 4572000"/>
              <a:gd name="connsiteX3" fmla="*/ 7080739 w 8323385"/>
              <a:gd name="connsiteY3" fmla="*/ 2250830 h 4572000"/>
              <a:gd name="connsiteX4" fmla="*/ 8323385 w 8323385"/>
              <a:gd name="connsiteY4" fmla="*/ 2485292 h 4572000"/>
              <a:gd name="connsiteX5" fmla="*/ 8323385 w 8323385"/>
              <a:gd name="connsiteY5" fmla="*/ 0 h 4572000"/>
              <a:gd name="connsiteX6" fmla="*/ 6189785 w 8323385"/>
              <a:gd name="connsiteY6" fmla="*/ 0 h 4572000"/>
              <a:gd name="connsiteX7" fmla="*/ 586 w 8323385"/>
              <a:gd name="connsiteY7" fmla="*/ 1553893 h 4572000"/>
              <a:gd name="connsiteX0" fmla="*/ 7620 w 9305779"/>
              <a:gd name="connsiteY0" fmla="*/ 1573823 h 4572000"/>
              <a:gd name="connsiteX1" fmla="*/ 0 w 9305779"/>
              <a:gd name="connsiteY1" fmla="*/ 4572000 h 4572000"/>
              <a:gd name="connsiteX2" fmla="*/ 4759569 w 9305779"/>
              <a:gd name="connsiteY2" fmla="*/ 4572000 h 4572000"/>
              <a:gd name="connsiteX3" fmla="*/ 9305779 w 9305779"/>
              <a:gd name="connsiteY3" fmla="*/ 1397390 h 4572000"/>
              <a:gd name="connsiteX4" fmla="*/ 8323385 w 9305779"/>
              <a:gd name="connsiteY4" fmla="*/ 2485292 h 4572000"/>
              <a:gd name="connsiteX5" fmla="*/ 8323385 w 9305779"/>
              <a:gd name="connsiteY5" fmla="*/ 0 h 4572000"/>
              <a:gd name="connsiteX6" fmla="*/ 6189785 w 9305779"/>
              <a:gd name="connsiteY6" fmla="*/ 0 h 4572000"/>
              <a:gd name="connsiteX7" fmla="*/ 586 w 9305779"/>
              <a:gd name="connsiteY7" fmla="*/ 1553893 h 4572000"/>
              <a:gd name="connsiteX0" fmla="*/ 7620 w 9305779"/>
              <a:gd name="connsiteY0" fmla="*/ 1573823 h 4572000"/>
              <a:gd name="connsiteX1" fmla="*/ 0 w 9305779"/>
              <a:gd name="connsiteY1" fmla="*/ 4572000 h 4572000"/>
              <a:gd name="connsiteX2" fmla="*/ 4759569 w 9305779"/>
              <a:gd name="connsiteY2" fmla="*/ 4572000 h 4572000"/>
              <a:gd name="connsiteX3" fmla="*/ 9305779 w 9305779"/>
              <a:gd name="connsiteY3" fmla="*/ 1397390 h 4572000"/>
              <a:gd name="connsiteX4" fmla="*/ 8323385 w 9305779"/>
              <a:gd name="connsiteY4" fmla="*/ 0 h 4572000"/>
              <a:gd name="connsiteX5" fmla="*/ 6189785 w 9305779"/>
              <a:gd name="connsiteY5" fmla="*/ 0 h 4572000"/>
              <a:gd name="connsiteX6" fmla="*/ 586 w 9305779"/>
              <a:gd name="connsiteY6" fmla="*/ 1553893 h 4572000"/>
              <a:gd name="connsiteX0" fmla="*/ 7620 w 9382565"/>
              <a:gd name="connsiteY0" fmla="*/ 1634783 h 4632960"/>
              <a:gd name="connsiteX1" fmla="*/ 0 w 9382565"/>
              <a:gd name="connsiteY1" fmla="*/ 4632960 h 4632960"/>
              <a:gd name="connsiteX2" fmla="*/ 4759569 w 9382565"/>
              <a:gd name="connsiteY2" fmla="*/ 4632960 h 4632960"/>
              <a:gd name="connsiteX3" fmla="*/ 9305779 w 9382565"/>
              <a:gd name="connsiteY3" fmla="*/ 1458350 h 4632960"/>
              <a:gd name="connsiteX4" fmla="*/ 8323385 w 9382565"/>
              <a:gd name="connsiteY4" fmla="*/ 60960 h 4632960"/>
              <a:gd name="connsiteX5" fmla="*/ 9382565 w 9382565"/>
              <a:gd name="connsiteY5" fmla="*/ 0 h 4632960"/>
              <a:gd name="connsiteX6" fmla="*/ 586 w 9382565"/>
              <a:gd name="connsiteY6" fmla="*/ 1614853 h 4632960"/>
              <a:gd name="connsiteX0" fmla="*/ 7620 w 9382565"/>
              <a:gd name="connsiteY0" fmla="*/ 1634783 h 4632960"/>
              <a:gd name="connsiteX1" fmla="*/ 0 w 9382565"/>
              <a:gd name="connsiteY1" fmla="*/ 4632960 h 4632960"/>
              <a:gd name="connsiteX2" fmla="*/ 4759569 w 9382565"/>
              <a:gd name="connsiteY2" fmla="*/ 4632960 h 4632960"/>
              <a:gd name="connsiteX3" fmla="*/ 9305779 w 9382565"/>
              <a:gd name="connsiteY3" fmla="*/ 1458350 h 4632960"/>
              <a:gd name="connsiteX4" fmla="*/ 9382565 w 9382565"/>
              <a:gd name="connsiteY4" fmla="*/ 0 h 4632960"/>
              <a:gd name="connsiteX5" fmla="*/ 586 w 9382565"/>
              <a:gd name="connsiteY5" fmla="*/ 1614853 h 4632960"/>
              <a:gd name="connsiteX0" fmla="*/ 7620 w 10859672"/>
              <a:gd name="connsiteY0" fmla="*/ 2103706 h 5101883"/>
              <a:gd name="connsiteX1" fmla="*/ 0 w 10859672"/>
              <a:gd name="connsiteY1" fmla="*/ 5101883 h 5101883"/>
              <a:gd name="connsiteX2" fmla="*/ 4759569 w 10859672"/>
              <a:gd name="connsiteY2" fmla="*/ 5101883 h 5101883"/>
              <a:gd name="connsiteX3" fmla="*/ 9305779 w 10859672"/>
              <a:gd name="connsiteY3" fmla="*/ 1927273 h 5101883"/>
              <a:gd name="connsiteX4" fmla="*/ 10859672 w 10859672"/>
              <a:gd name="connsiteY4" fmla="*/ 0 h 5101883"/>
              <a:gd name="connsiteX5" fmla="*/ 586 w 10859672"/>
              <a:gd name="connsiteY5" fmla="*/ 2083776 h 5101883"/>
              <a:gd name="connsiteX0" fmla="*/ 7620 w 10859672"/>
              <a:gd name="connsiteY0" fmla="*/ 2103706 h 5101883"/>
              <a:gd name="connsiteX1" fmla="*/ 0 w 10859672"/>
              <a:gd name="connsiteY1" fmla="*/ 5101883 h 5101883"/>
              <a:gd name="connsiteX2" fmla="*/ 4759569 w 10859672"/>
              <a:gd name="connsiteY2" fmla="*/ 5101883 h 5101883"/>
              <a:gd name="connsiteX3" fmla="*/ 10782887 w 10859672"/>
              <a:gd name="connsiteY3" fmla="*/ 1036319 h 5101883"/>
              <a:gd name="connsiteX4" fmla="*/ 10859672 w 10859672"/>
              <a:gd name="connsiteY4" fmla="*/ 0 h 5101883"/>
              <a:gd name="connsiteX5" fmla="*/ 586 w 10859672"/>
              <a:gd name="connsiteY5" fmla="*/ 2083776 h 510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59672" h="5101883">
                <a:moveTo>
                  <a:pt x="7620" y="2103706"/>
                </a:moveTo>
                <a:lnTo>
                  <a:pt x="0" y="5101883"/>
                </a:lnTo>
                <a:lnTo>
                  <a:pt x="4759569" y="5101883"/>
                </a:lnTo>
                <a:lnTo>
                  <a:pt x="10782887" y="1036319"/>
                </a:lnTo>
                <a:lnTo>
                  <a:pt x="10859672" y="0"/>
                </a:lnTo>
                <a:lnTo>
                  <a:pt x="586" y="2083776"/>
                </a:lnTo>
              </a:path>
            </a:pathLst>
          </a:cu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97000">
                <a:srgbClr val="002B58"/>
              </a:gs>
            </a:gsLst>
            <a:lin ang="8100000" scaled="1"/>
            <a:tileRect/>
          </a:gradFill>
          <a:ln>
            <a:solidFill>
              <a:srgbClr val="F6D6E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4727D1A0-9AAE-462A-B316-43E0B9020182}"/>
              </a:ext>
            </a:extLst>
          </p:cNvPr>
          <p:cNvSpPr/>
          <p:nvPr/>
        </p:nvSpPr>
        <p:spPr>
          <a:xfrm>
            <a:off x="7349110" y="5554823"/>
            <a:ext cx="518091" cy="977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749" b="1" dirty="0">
                <a:solidFill>
                  <a:schemeClr val="bg1">
                    <a:lumMod val="85000"/>
                  </a:schemeClr>
                </a:solidFill>
              </a:rPr>
              <a:t>  </a:t>
            </a:r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id="{D3BB690B-95F0-454E-831D-D1402DF93DE2}"/>
              </a:ext>
            </a:extLst>
          </p:cNvPr>
          <p:cNvSpPr/>
          <p:nvPr/>
        </p:nvSpPr>
        <p:spPr>
          <a:xfrm>
            <a:off x="5700887" y="2259207"/>
            <a:ext cx="6963133" cy="1373153"/>
          </a:xfrm>
          <a:prstGeom prst="roundRect">
            <a:avLst>
              <a:gd name="adj" fmla="val 0"/>
            </a:avLst>
          </a:prstGeom>
          <a:solidFill>
            <a:srgbClr val="F6D6EB">
              <a:alpha val="4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4C01B429-85E5-4254-BCD2-5503C6E7B602}"/>
              </a:ext>
            </a:extLst>
          </p:cNvPr>
          <p:cNvSpPr/>
          <p:nvPr/>
        </p:nvSpPr>
        <p:spPr>
          <a:xfrm>
            <a:off x="11759388" y="6545378"/>
            <a:ext cx="60951" cy="312175"/>
          </a:xfrm>
          <a:prstGeom prst="rect">
            <a:avLst/>
          </a:prstGeom>
          <a:solidFill>
            <a:srgbClr val="002B58"/>
          </a:solidFill>
          <a:ln>
            <a:solidFill>
              <a:srgbClr val="002B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971">
              <a:defRPr/>
            </a:pPr>
            <a:endParaRPr lang="ru-RU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78CCAA6-E845-4438-9FF4-23044FB121F3}"/>
              </a:ext>
            </a:extLst>
          </p:cNvPr>
          <p:cNvSpPr txBox="1"/>
          <p:nvPr/>
        </p:nvSpPr>
        <p:spPr>
          <a:xfrm>
            <a:off x="11505436" y="6494874"/>
            <a:ext cx="38211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8971">
              <a:defRPr/>
            </a:pPr>
            <a:r>
              <a:rPr lang="ru-RU" sz="1333" dirty="0">
                <a:solidFill>
                  <a:prstClr val="black"/>
                </a:solidFill>
                <a:latin typeface="Golos Text VF" pitchFamily="2" charset="0"/>
                <a:ea typeface="Golos Text VF" pitchFamily="2" charset="0"/>
              </a:rPr>
              <a:t>8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AD633F5B-CD85-44A8-B5F1-E5AEA96D5AF8}"/>
              </a:ext>
            </a:extLst>
          </p:cNvPr>
          <p:cNvSpPr/>
          <p:nvPr/>
        </p:nvSpPr>
        <p:spPr bwMode="auto">
          <a:xfrm>
            <a:off x="480157" y="1550215"/>
            <a:ext cx="2542050" cy="323124"/>
          </a:xfrm>
          <a:prstGeom prst="rect">
            <a:avLst/>
          </a:prstGeom>
          <a:solidFill>
            <a:srgbClr val="A72E88"/>
          </a:solidFill>
          <a:ln>
            <a:solidFill>
              <a:srgbClr val="002B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217">
              <a:defRPr/>
            </a:pP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Решаемая проблема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7667DB69-3FAD-4C4C-B97C-1BD03FE85C9C}"/>
              </a:ext>
            </a:extLst>
          </p:cNvPr>
          <p:cNvSpPr/>
          <p:nvPr/>
        </p:nvSpPr>
        <p:spPr bwMode="auto">
          <a:xfrm>
            <a:off x="480157" y="3008083"/>
            <a:ext cx="3860650" cy="323124"/>
          </a:xfrm>
          <a:prstGeom prst="rect">
            <a:avLst/>
          </a:prstGeom>
          <a:solidFill>
            <a:srgbClr val="A72E88"/>
          </a:solidFill>
          <a:ln>
            <a:solidFill>
              <a:srgbClr val="002B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217">
              <a:defRPr/>
            </a:pP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0F4CECE-4D1B-4F46-AB62-0733697CB887}"/>
              </a:ext>
            </a:extLst>
          </p:cNvPr>
          <p:cNvSpPr txBox="1"/>
          <p:nvPr/>
        </p:nvSpPr>
        <p:spPr>
          <a:xfrm>
            <a:off x="445387" y="1964243"/>
            <a:ext cx="47641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cs typeface="Gotham Pro Light" panose="02000503030000020004" pitchFamily="2" charset="0"/>
              </a:rPr>
              <a:t>Диспансеризация растягивается по времени, часть положенных обследований не проводится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385859C-C6CD-49B6-BCA4-EC75039711B7}"/>
              </a:ext>
            </a:extLst>
          </p:cNvPr>
          <p:cNvSpPr txBox="1"/>
          <p:nvPr/>
        </p:nvSpPr>
        <p:spPr>
          <a:xfrm>
            <a:off x="476689" y="3408963"/>
            <a:ext cx="380232" cy="553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999" b="1" dirty="0">
                <a:solidFill>
                  <a:srgbClr val="002B58"/>
                </a:solidFill>
              </a:rPr>
              <a:t>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1D32541-7CE2-4B48-8FD4-65E41C35A622}"/>
              </a:ext>
            </a:extLst>
          </p:cNvPr>
          <p:cNvSpPr txBox="1"/>
          <p:nvPr/>
        </p:nvSpPr>
        <p:spPr>
          <a:xfrm>
            <a:off x="849649" y="3428041"/>
            <a:ext cx="32862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Оптимизация алгоритма проведения диспансеризации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5F7D35D3-2025-4416-BDD8-E191FE8F44D6}"/>
              </a:ext>
            </a:extLst>
          </p:cNvPr>
          <p:cNvSpPr/>
          <p:nvPr/>
        </p:nvSpPr>
        <p:spPr bwMode="auto">
          <a:xfrm>
            <a:off x="5691363" y="1845836"/>
            <a:ext cx="3860650" cy="323124"/>
          </a:xfrm>
          <a:prstGeom prst="rect">
            <a:avLst/>
          </a:prstGeom>
          <a:solidFill>
            <a:srgbClr val="A72E88"/>
          </a:solidFill>
          <a:ln>
            <a:solidFill>
              <a:srgbClr val="002B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217">
              <a:defRPr/>
            </a:pP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Эффекты от мероприятий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D481D42-CA8A-4E18-ADD6-475C6152B3B6}"/>
              </a:ext>
            </a:extLst>
          </p:cNvPr>
          <p:cNvSpPr txBox="1"/>
          <p:nvPr/>
        </p:nvSpPr>
        <p:spPr>
          <a:xfrm>
            <a:off x="509229" y="4595637"/>
            <a:ext cx="380232" cy="553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999" b="1" dirty="0">
                <a:solidFill>
                  <a:srgbClr val="002B58"/>
                </a:solidFill>
              </a:rPr>
              <a:t>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9DFF254-74F9-440F-BFA1-0B0FCFF79069}"/>
              </a:ext>
            </a:extLst>
          </p:cNvPr>
          <p:cNvSpPr txBox="1"/>
          <p:nvPr/>
        </p:nvSpPr>
        <p:spPr>
          <a:xfrm>
            <a:off x="799388" y="4621634"/>
            <a:ext cx="36443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tx2">
                    <a:lumMod val="10000"/>
                  </a:schemeClr>
                </a:solidFill>
              </a:rPr>
              <a:t>Включение диагностики эмоционального здоровья в план по диспансеризации</a:t>
            </a: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B2ABCBE2-363D-4A37-AEEF-BC00DE2152AC}"/>
              </a:ext>
            </a:extLst>
          </p:cNvPr>
          <p:cNvSpPr/>
          <p:nvPr/>
        </p:nvSpPr>
        <p:spPr>
          <a:xfrm>
            <a:off x="5681334" y="2144831"/>
            <a:ext cx="1523174" cy="16232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948" b="1" dirty="0"/>
              <a:t>75</a:t>
            </a:r>
            <a:r>
              <a:rPr lang="ru-RU" sz="1600" b="1" dirty="0">
                <a:solidFill>
                  <a:srgbClr val="002B58"/>
                </a:solidFill>
              </a:rPr>
              <a:t> </a:t>
            </a:r>
            <a:endParaRPr lang="ru-RU" sz="1600" dirty="0"/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B8B31959-C187-4E9C-9372-CA8B37D1AF4C}"/>
              </a:ext>
            </a:extLst>
          </p:cNvPr>
          <p:cNvSpPr/>
          <p:nvPr/>
        </p:nvSpPr>
        <p:spPr>
          <a:xfrm>
            <a:off x="7880190" y="2402767"/>
            <a:ext cx="465192" cy="5538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999" b="1" dirty="0"/>
              <a:t>%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87D46F7F-5465-4FCA-824A-A5C1F0FC85CB}"/>
              </a:ext>
            </a:extLst>
          </p:cNvPr>
          <p:cNvSpPr/>
          <p:nvPr/>
        </p:nvSpPr>
        <p:spPr>
          <a:xfrm>
            <a:off x="8091440" y="2841292"/>
            <a:ext cx="38696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Удовлетворены процессом прохождения диспансеризации </a:t>
            </a:r>
            <a:endParaRPr lang="ru-RU" sz="1600" b="1" dirty="0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51F2A8FD-D5C8-4458-845A-3AFE6B1C781A}"/>
              </a:ext>
            </a:extLst>
          </p:cNvPr>
          <p:cNvSpPr/>
          <p:nvPr/>
        </p:nvSpPr>
        <p:spPr>
          <a:xfrm>
            <a:off x="6856323" y="4969034"/>
            <a:ext cx="2180982" cy="10154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999" b="1" dirty="0">
                <a:solidFill>
                  <a:schemeClr val="bg1">
                    <a:lumMod val="95000"/>
                  </a:schemeClr>
                </a:solidFill>
              </a:rPr>
              <a:t>От 2 дней </a:t>
            </a:r>
          </a:p>
          <a:p>
            <a:r>
              <a:rPr lang="ru-RU" sz="2999" b="1" dirty="0">
                <a:solidFill>
                  <a:schemeClr val="bg1">
                    <a:lumMod val="95000"/>
                  </a:schemeClr>
                </a:solidFill>
              </a:rPr>
              <a:t>до 2 недель</a:t>
            </a:r>
            <a:endParaRPr lang="ru-RU" sz="2999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42CB3422-B27A-4104-98C0-1794676B405C}"/>
              </a:ext>
            </a:extLst>
          </p:cNvPr>
          <p:cNvSpPr/>
          <p:nvPr/>
        </p:nvSpPr>
        <p:spPr>
          <a:xfrm>
            <a:off x="5691363" y="3917364"/>
            <a:ext cx="31584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Время прохождения диспансеризации </a:t>
            </a: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B8B30B3-B38E-4224-A18C-100EB1057E5D}"/>
              </a:ext>
            </a:extLst>
          </p:cNvPr>
          <p:cNvSpPr/>
          <p:nvPr/>
        </p:nvSpPr>
        <p:spPr bwMode="auto">
          <a:xfrm>
            <a:off x="6934644" y="4495373"/>
            <a:ext cx="1037209" cy="315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217">
              <a:defRPr/>
            </a:pPr>
            <a:r>
              <a:rPr lang="ru-RU" b="1" dirty="0">
                <a:solidFill>
                  <a:srgbClr val="002B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БЫЛО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580387C2-8EA7-4FF3-B565-126C43E4F2DB}"/>
              </a:ext>
            </a:extLst>
          </p:cNvPr>
          <p:cNvSpPr/>
          <p:nvPr/>
        </p:nvSpPr>
        <p:spPr>
          <a:xfrm>
            <a:off x="9418148" y="4376015"/>
            <a:ext cx="1273105" cy="6462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599" b="1" dirty="0">
                <a:solidFill>
                  <a:srgbClr val="002B58"/>
                </a:solidFill>
              </a:rPr>
              <a:t>2 дня</a:t>
            </a:r>
            <a:endParaRPr lang="ru-RU" sz="3599" dirty="0">
              <a:solidFill>
                <a:srgbClr val="002B58"/>
              </a:solidFill>
            </a:endParaRP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B2F71638-065B-4CDD-AE43-F8D9D1C2385F}"/>
              </a:ext>
            </a:extLst>
          </p:cNvPr>
          <p:cNvSpPr/>
          <p:nvPr/>
        </p:nvSpPr>
        <p:spPr bwMode="auto">
          <a:xfrm>
            <a:off x="9446764" y="4010577"/>
            <a:ext cx="1037209" cy="315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217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СТАЛО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785093C-2A9F-45DA-9E3B-5C7E634CE8FB}"/>
              </a:ext>
            </a:extLst>
          </p:cNvPr>
          <p:cNvSpPr txBox="1"/>
          <p:nvPr/>
        </p:nvSpPr>
        <p:spPr>
          <a:xfrm>
            <a:off x="505761" y="4032159"/>
            <a:ext cx="380232" cy="553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999" b="1" dirty="0">
                <a:solidFill>
                  <a:srgbClr val="002B58"/>
                </a:solidFill>
              </a:rPr>
              <a:t>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19A0509-1A5A-4777-B99B-B5AE6D7607FB}"/>
              </a:ext>
            </a:extLst>
          </p:cNvPr>
          <p:cNvSpPr txBox="1"/>
          <p:nvPr/>
        </p:nvSpPr>
        <p:spPr>
          <a:xfrm>
            <a:off x="850150" y="4067104"/>
            <a:ext cx="32862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Получение электронных направлений дистанционно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9E880F6-A47F-4892-ABF7-21B8A6BCE2CE}"/>
              </a:ext>
            </a:extLst>
          </p:cNvPr>
          <p:cNvSpPr txBox="1"/>
          <p:nvPr/>
        </p:nvSpPr>
        <p:spPr>
          <a:xfrm>
            <a:off x="4507414" y="1173238"/>
            <a:ext cx="5891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/>
              <a:t>Пилотная площадка: Районная больница с. Долгодеревенское, Челябинская область</a:t>
            </a: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5C185578-1E08-4FBC-B535-9D398F5F3B1C}"/>
              </a:ext>
            </a:extLst>
          </p:cNvPr>
          <p:cNvSpPr/>
          <p:nvPr/>
        </p:nvSpPr>
        <p:spPr>
          <a:xfrm>
            <a:off x="813230" y="5462502"/>
            <a:ext cx="39370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Мобильные штабы здоровья (гастролирует по массовым мероприятиям)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216BA29-C7B6-44BD-AB81-A48FF7678851}"/>
              </a:ext>
            </a:extLst>
          </p:cNvPr>
          <p:cNvSpPr txBox="1"/>
          <p:nvPr/>
        </p:nvSpPr>
        <p:spPr>
          <a:xfrm>
            <a:off x="468432" y="5436319"/>
            <a:ext cx="380232" cy="553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999" b="1" dirty="0">
                <a:solidFill>
                  <a:srgbClr val="002B58"/>
                </a:solidFill>
              </a:rPr>
              <a:t>4</a:t>
            </a:r>
          </a:p>
        </p:txBody>
      </p:sp>
      <p:pic>
        <p:nvPicPr>
          <p:cNvPr id="46" name="Picture 4" descr="зеленая галочка в круге клипарт PNG , зеленые галочки, галочка, зеленый  флажок PNG картинки и пнг PSD рисунок для бесплатной загрузки">
            <a:extLst>
              <a:ext uri="{FF2B5EF4-FFF2-40B4-BE49-F238E27FC236}">
                <a16:creationId xmlns:a16="http://schemas.microsoft.com/office/drawing/2014/main" id="{80B6BF9B-D392-401E-A4CE-3EB37D92CA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192" y="3342644"/>
            <a:ext cx="667933" cy="66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" descr="зеленая галочка в круге клипарт PNG , зеленые галочки, галочка, зеленый  флажок PNG картинки и пнг PSD рисунок для бесплатной загрузки">
            <a:extLst>
              <a:ext uri="{FF2B5EF4-FFF2-40B4-BE49-F238E27FC236}">
                <a16:creationId xmlns:a16="http://schemas.microsoft.com/office/drawing/2014/main" id="{E0998DCD-5BB1-4C35-967E-5FB876306A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791" y="3961599"/>
            <a:ext cx="667933" cy="66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4" descr="зеленая галочка в круге клипарт PNG , зеленые галочки, галочка, зеленый  флажок PNG картинки и пнг PSD рисунок для бесплатной загрузки">
            <a:extLst>
              <a:ext uri="{FF2B5EF4-FFF2-40B4-BE49-F238E27FC236}">
                <a16:creationId xmlns:a16="http://schemas.microsoft.com/office/drawing/2014/main" id="{5E95C0B8-0B80-415F-8EA2-02ED15615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288" y="4642135"/>
            <a:ext cx="667933" cy="66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" descr="зеленая галочка в круге клипарт PNG , зеленые галочки, галочка, зеленый  флажок PNG картинки и пнг PSD рисунок для бесплатной загрузки">
            <a:extLst>
              <a:ext uri="{FF2B5EF4-FFF2-40B4-BE49-F238E27FC236}">
                <a16:creationId xmlns:a16="http://schemas.microsoft.com/office/drawing/2014/main" id="{B0613B01-1B7E-43D0-90BD-62952DEE05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186" y="5367210"/>
            <a:ext cx="667933" cy="66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5C50B6CF-A381-4DDC-85DF-8121172002C2}"/>
              </a:ext>
            </a:extLst>
          </p:cNvPr>
          <p:cNvSpPr/>
          <p:nvPr/>
        </p:nvSpPr>
        <p:spPr>
          <a:xfrm>
            <a:off x="799387" y="6229797"/>
            <a:ext cx="39508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tx2">
                    <a:lumMod val="10000"/>
                  </a:schemeClr>
                </a:solidFill>
              </a:rPr>
              <a:t>Расшифровка анализов, рекомендации и помощник здоровья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268CE05-5F1A-49D8-BE8E-A1BB4C3CCAF7}"/>
              </a:ext>
            </a:extLst>
          </p:cNvPr>
          <p:cNvSpPr txBox="1"/>
          <p:nvPr/>
        </p:nvSpPr>
        <p:spPr>
          <a:xfrm>
            <a:off x="495628" y="6163131"/>
            <a:ext cx="380232" cy="553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999" b="1" dirty="0">
                <a:solidFill>
                  <a:srgbClr val="002B58"/>
                </a:solidFill>
              </a:rPr>
              <a:t>5</a:t>
            </a:r>
          </a:p>
        </p:txBody>
      </p:sp>
      <p:pic>
        <p:nvPicPr>
          <p:cNvPr id="52" name="Picture 4" descr="зеленая галочка в круге клипарт PNG , зеленые галочки, галочка, зеленый  флажок PNG картинки и пнг PSD рисунок для бесплатной загрузки">
            <a:extLst>
              <a:ext uri="{FF2B5EF4-FFF2-40B4-BE49-F238E27FC236}">
                <a16:creationId xmlns:a16="http://schemas.microsoft.com/office/drawing/2014/main" id="{C7AE9140-DDBB-4313-96C7-C8FF5D0D9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3710" y="6116084"/>
            <a:ext cx="667933" cy="66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0869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53" name="Полилиния: фигура 52">
            <a:extLst>
              <a:ext uri="{FF2B5EF4-FFF2-40B4-BE49-F238E27FC236}">
                <a16:creationId xmlns:a16="http://schemas.microsoft.com/office/drawing/2014/main" id="{3B441B21-EEF7-4859-89FD-C884EB848479}"/>
              </a:ext>
            </a:extLst>
          </p:cNvPr>
          <p:cNvSpPr/>
          <p:nvPr/>
        </p:nvSpPr>
        <p:spPr>
          <a:xfrm>
            <a:off x="6800461" y="3894202"/>
            <a:ext cx="5429129" cy="2550609"/>
          </a:xfrm>
          <a:custGeom>
            <a:avLst/>
            <a:gdLst>
              <a:gd name="connsiteX0" fmla="*/ 0 w 8323385"/>
              <a:gd name="connsiteY0" fmla="*/ 468923 h 4572000"/>
              <a:gd name="connsiteX1" fmla="*/ 0 w 8323385"/>
              <a:gd name="connsiteY1" fmla="*/ 4572000 h 4572000"/>
              <a:gd name="connsiteX2" fmla="*/ 4759569 w 8323385"/>
              <a:gd name="connsiteY2" fmla="*/ 4572000 h 4572000"/>
              <a:gd name="connsiteX3" fmla="*/ 7080739 w 8323385"/>
              <a:gd name="connsiteY3" fmla="*/ 2250830 h 4572000"/>
              <a:gd name="connsiteX4" fmla="*/ 8323385 w 8323385"/>
              <a:gd name="connsiteY4" fmla="*/ 2485292 h 4572000"/>
              <a:gd name="connsiteX5" fmla="*/ 8323385 w 8323385"/>
              <a:gd name="connsiteY5" fmla="*/ 0 h 4572000"/>
              <a:gd name="connsiteX6" fmla="*/ 6189785 w 8323385"/>
              <a:gd name="connsiteY6" fmla="*/ 0 h 4572000"/>
              <a:gd name="connsiteX7" fmla="*/ 23446 w 8323385"/>
              <a:gd name="connsiteY7" fmla="*/ 1805353 h 4572000"/>
              <a:gd name="connsiteX8" fmla="*/ 23446 w 8323385"/>
              <a:gd name="connsiteY8" fmla="*/ 1828800 h 4572000"/>
              <a:gd name="connsiteX0" fmla="*/ 0 w 8323385"/>
              <a:gd name="connsiteY0" fmla="*/ 468923 h 4572000"/>
              <a:gd name="connsiteX1" fmla="*/ 0 w 8323385"/>
              <a:gd name="connsiteY1" fmla="*/ 4572000 h 4572000"/>
              <a:gd name="connsiteX2" fmla="*/ 4759569 w 8323385"/>
              <a:gd name="connsiteY2" fmla="*/ 4572000 h 4572000"/>
              <a:gd name="connsiteX3" fmla="*/ 7080739 w 8323385"/>
              <a:gd name="connsiteY3" fmla="*/ 2250830 h 4572000"/>
              <a:gd name="connsiteX4" fmla="*/ 8323385 w 8323385"/>
              <a:gd name="connsiteY4" fmla="*/ 2485292 h 4572000"/>
              <a:gd name="connsiteX5" fmla="*/ 8323385 w 8323385"/>
              <a:gd name="connsiteY5" fmla="*/ 0 h 4572000"/>
              <a:gd name="connsiteX6" fmla="*/ 6189785 w 8323385"/>
              <a:gd name="connsiteY6" fmla="*/ 0 h 4572000"/>
              <a:gd name="connsiteX7" fmla="*/ 23446 w 8323385"/>
              <a:gd name="connsiteY7" fmla="*/ 1805353 h 4572000"/>
              <a:gd name="connsiteX8" fmla="*/ 320626 w 8323385"/>
              <a:gd name="connsiteY8" fmla="*/ 2042160 h 4572000"/>
              <a:gd name="connsiteX0" fmla="*/ 0 w 8323385"/>
              <a:gd name="connsiteY0" fmla="*/ 468923 h 4572000"/>
              <a:gd name="connsiteX1" fmla="*/ 0 w 8323385"/>
              <a:gd name="connsiteY1" fmla="*/ 4572000 h 4572000"/>
              <a:gd name="connsiteX2" fmla="*/ 4759569 w 8323385"/>
              <a:gd name="connsiteY2" fmla="*/ 4572000 h 4572000"/>
              <a:gd name="connsiteX3" fmla="*/ 7080739 w 8323385"/>
              <a:gd name="connsiteY3" fmla="*/ 2250830 h 4572000"/>
              <a:gd name="connsiteX4" fmla="*/ 8323385 w 8323385"/>
              <a:gd name="connsiteY4" fmla="*/ 2485292 h 4572000"/>
              <a:gd name="connsiteX5" fmla="*/ 8323385 w 8323385"/>
              <a:gd name="connsiteY5" fmla="*/ 0 h 4572000"/>
              <a:gd name="connsiteX6" fmla="*/ 6189785 w 8323385"/>
              <a:gd name="connsiteY6" fmla="*/ 0 h 4572000"/>
              <a:gd name="connsiteX7" fmla="*/ 23446 w 8323385"/>
              <a:gd name="connsiteY7" fmla="*/ 1805353 h 4572000"/>
              <a:gd name="connsiteX0" fmla="*/ 7620 w 8323385"/>
              <a:gd name="connsiteY0" fmla="*/ 1840523 h 4572000"/>
              <a:gd name="connsiteX1" fmla="*/ 0 w 8323385"/>
              <a:gd name="connsiteY1" fmla="*/ 4572000 h 4572000"/>
              <a:gd name="connsiteX2" fmla="*/ 4759569 w 8323385"/>
              <a:gd name="connsiteY2" fmla="*/ 4572000 h 4572000"/>
              <a:gd name="connsiteX3" fmla="*/ 7080739 w 8323385"/>
              <a:gd name="connsiteY3" fmla="*/ 2250830 h 4572000"/>
              <a:gd name="connsiteX4" fmla="*/ 8323385 w 8323385"/>
              <a:gd name="connsiteY4" fmla="*/ 2485292 h 4572000"/>
              <a:gd name="connsiteX5" fmla="*/ 8323385 w 8323385"/>
              <a:gd name="connsiteY5" fmla="*/ 0 h 4572000"/>
              <a:gd name="connsiteX6" fmla="*/ 6189785 w 8323385"/>
              <a:gd name="connsiteY6" fmla="*/ 0 h 4572000"/>
              <a:gd name="connsiteX7" fmla="*/ 23446 w 8323385"/>
              <a:gd name="connsiteY7" fmla="*/ 1805353 h 4572000"/>
              <a:gd name="connsiteX0" fmla="*/ 14654 w 8330419"/>
              <a:gd name="connsiteY0" fmla="*/ 1840523 h 4572000"/>
              <a:gd name="connsiteX1" fmla="*/ 7034 w 8330419"/>
              <a:gd name="connsiteY1" fmla="*/ 4572000 h 4572000"/>
              <a:gd name="connsiteX2" fmla="*/ 4766603 w 8330419"/>
              <a:gd name="connsiteY2" fmla="*/ 4572000 h 4572000"/>
              <a:gd name="connsiteX3" fmla="*/ 7087773 w 8330419"/>
              <a:gd name="connsiteY3" fmla="*/ 2250830 h 4572000"/>
              <a:gd name="connsiteX4" fmla="*/ 8330419 w 8330419"/>
              <a:gd name="connsiteY4" fmla="*/ 2485292 h 4572000"/>
              <a:gd name="connsiteX5" fmla="*/ 8330419 w 8330419"/>
              <a:gd name="connsiteY5" fmla="*/ 0 h 4572000"/>
              <a:gd name="connsiteX6" fmla="*/ 6196819 w 8330419"/>
              <a:gd name="connsiteY6" fmla="*/ 0 h 4572000"/>
              <a:gd name="connsiteX7" fmla="*/ 0 w 8330419"/>
              <a:gd name="connsiteY7" fmla="*/ 1851073 h 4572000"/>
              <a:gd name="connsiteX0" fmla="*/ 7620 w 8323385"/>
              <a:gd name="connsiteY0" fmla="*/ 1840523 h 4572000"/>
              <a:gd name="connsiteX1" fmla="*/ 0 w 8323385"/>
              <a:gd name="connsiteY1" fmla="*/ 4572000 h 4572000"/>
              <a:gd name="connsiteX2" fmla="*/ 4759569 w 8323385"/>
              <a:gd name="connsiteY2" fmla="*/ 4572000 h 4572000"/>
              <a:gd name="connsiteX3" fmla="*/ 7080739 w 8323385"/>
              <a:gd name="connsiteY3" fmla="*/ 2250830 h 4572000"/>
              <a:gd name="connsiteX4" fmla="*/ 8323385 w 8323385"/>
              <a:gd name="connsiteY4" fmla="*/ 2485292 h 4572000"/>
              <a:gd name="connsiteX5" fmla="*/ 8323385 w 8323385"/>
              <a:gd name="connsiteY5" fmla="*/ 0 h 4572000"/>
              <a:gd name="connsiteX6" fmla="*/ 6189785 w 8323385"/>
              <a:gd name="connsiteY6" fmla="*/ 0 h 4572000"/>
              <a:gd name="connsiteX7" fmla="*/ 586 w 8323385"/>
              <a:gd name="connsiteY7" fmla="*/ 1553893 h 4572000"/>
              <a:gd name="connsiteX0" fmla="*/ 7620 w 8323385"/>
              <a:gd name="connsiteY0" fmla="*/ 1573823 h 4572000"/>
              <a:gd name="connsiteX1" fmla="*/ 0 w 8323385"/>
              <a:gd name="connsiteY1" fmla="*/ 4572000 h 4572000"/>
              <a:gd name="connsiteX2" fmla="*/ 4759569 w 8323385"/>
              <a:gd name="connsiteY2" fmla="*/ 4572000 h 4572000"/>
              <a:gd name="connsiteX3" fmla="*/ 7080739 w 8323385"/>
              <a:gd name="connsiteY3" fmla="*/ 2250830 h 4572000"/>
              <a:gd name="connsiteX4" fmla="*/ 8323385 w 8323385"/>
              <a:gd name="connsiteY4" fmla="*/ 2485292 h 4572000"/>
              <a:gd name="connsiteX5" fmla="*/ 8323385 w 8323385"/>
              <a:gd name="connsiteY5" fmla="*/ 0 h 4572000"/>
              <a:gd name="connsiteX6" fmla="*/ 6189785 w 8323385"/>
              <a:gd name="connsiteY6" fmla="*/ 0 h 4572000"/>
              <a:gd name="connsiteX7" fmla="*/ 586 w 8323385"/>
              <a:gd name="connsiteY7" fmla="*/ 1553893 h 4572000"/>
              <a:gd name="connsiteX0" fmla="*/ 7620 w 9305779"/>
              <a:gd name="connsiteY0" fmla="*/ 1573823 h 4572000"/>
              <a:gd name="connsiteX1" fmla="*/ 0 w 9305779"/>
              <a:gd name="connsiteY1" fmla="*/ 4572000 h 4572000"/>
              <a:gd name="connsiteX2" fmla="*/ 4759569 w 9305779"/>
              <a:gd name="connsiteY2" fmla="*/ 4572000 h 4572000"/>
              <a:gd name="connsiteX3" fmla="*/ 9305779 w 9305779"/>
              <a:gd name="connsiteY3" fmla="*/ 1397390 h 4572000"/>
              <a:gd name="connsiteX4" fmla="*/ 8323385 w 9305779"/>
              <a:gd name="connsiteY4" fmla="*/ 2485292 h 4572000"/>
              <a:gd name="connsiteX5" fmla="*/ 8323385 w 9305779"/>
              <a:gd name="connsiteY5" fmla="*/ 0 h 4572000"/>
              <a:gd name="connsiteX6" fmla="*/ 6189785 w 9305779"/>
              <a:gd name="connsiteY6" fmla="*/ 0 h 4572000"/>
              <a:gd name="connsiteX7" fmla="*/ 586 w 9305779"/>
              <a:gd name="connsiteY7" fmla="*/ 1553893 h 4572000"/>
              <a:gd name="connsiteX0" fmla="*/ 7620 w 9305779"/>
              <a:gd name="connsiteY0" fmla="*/ 1573823 h 4572000"/>
              <a:gd name="connsiteX1" fmla="*/ 0 w 9305779"/>
              <a:gd name="connsiteY1" fmla="*/ 4572000 h 4572000"/>
              <a:gd name="connsiteX2" fmla="*/ 4759569 w 9305779"/>
              <a:gd name="connsiteY2" fmla="*/ 4572000 h 4572000"/>
              <a:gd name="connsiteX3" fmla="*/ 9305779 w 9305779"/>
              <a:gd name="connsiteY3" fmla="*/ 1397390 h 4572000"/>
              <a:gd name="connsiteX4" fmla="*/ 8323385 w 9305779"/>
              <a:gd name="connsiteY4" fmla="*/ 0 h 4572000"/>
              <a:gd name="connsiteX5" fmla="*/ 6189785 w 9305779"/>
              <a:gd name="connsiteY5" fmla="*/ 0 h 4572000"/>
              <a:gd name="connsiteX6" fmla="*/ 586 w 9305779"/>
              <a:gd name="connsiteY6" fmla="*/ 1553893 h 4572000"/>
              <a:gd name="connsiteX0" fmla="*/ 7620 w 9382565"/>
              <a:gd name="connsiteY0" fmla="*/ 1634783 h 4632960"/>
              <a:gd name="connsiteX1" fmla="*/ 0 w 9382565"/>
              <a:gd name="connsiteY1" fmla="*/ 4632960 h 4632960"/>
              <a:gd name="connsiteX2" fmla="*/ 4759569 w 9382565"/>
              <a:gd name="connsiteY2" fmla="*/ 4632960 h 4632960"/>
              <a:gd name="connsiteX3" fmla="*/ 9305779 w 9382565"/>
              <a:gd name="connsiteY3" fmla="*/ 1458350 h 4632960"/>
              <a:gd name="connsiteX4" fmla="*/ 8323385 w 9382565"/>
              <a:gd name="connsiteY4" fmla="*/ 60960 h 4632960"/>
              <a:gd name="connsiteX5" fmla="*/ 9382565 w 9382565"/>
              <a:gd name="connsiteY5" fmla="*/ 0 h 4632960"/>
              <a:gd name="connsiteX6" fmla="*/ 586 w 9382565"/>
              <a:gd name="connsiteY6" fmla="*/ 1614853 h 4632960"/>
              <a:gd name="connsiteX0" fmla="*/ 7620 w 9382565"/>
              <a:gd name="connsiteY0" fmla="*/ 1634783 h 4632960"/>
              <a:gd name="connsiteX1" fmla="*/ 0 w 9382565"/>
              <a:gd name="connsiteY1" fmla="*/ 4632960 h 4632960"/>
              <a:gd name="connsiteX2" fmla="*/ 4759569 w 9382565"/>
              <a:gd name="connsiteY2" fmla="*/ 4632960 h 4632960"/>
              <a:gd name="connsiteX3" fmla="*/ 9305779 w 9382565"/>
              <a:gd name="connsiteY3" fmla="*/ 1458350 h 4632960"/>
              <a:gd name="connsiteX4" fmla="*/ 9382565 w 9382565"/>
              <a:gd name="connsiteY4" fmla="*/ 0 h 4632960"/>
              <a:gd name="connsiteX5" fmla="*/ 586 w 9382565"/>
              <a:gd name="connsiteY5" fmla="*/ 1614853 h 4632960"/>
              <a:gd name="connsiteX0" fmla="*/ 7620 w 10859672"/>
              <a:gd name="connsiteY0" fmla="*/ 2103706 h 5101883"/>
              <a:gd name="connsiteX1" fmla="*/ 0 w 10859672"/>
              <a:gd name="connsiteY1" fmla="*/ 5101883 h 5101883"/>
              <a:gd name="connsiteX2" fmla="*/ 4759569 w 10859672"/>
              <a:gd name="connsiteY2" fmla="*/ 5101883 h 5101883"/>
              <a:gd name="connsiteX3" fmla="*/ 9305779 w 10859672"/>
              <a:gd name="connsiteY3" fmla="*/ 1927273 h 5101883"/>
              <a:gd name="connsiteX4" fmla="*/ 10859672 w 10859672"/>
              <a:gd name="connsiteY4" fmla="*/ 0 h 5101883"/>
              <a:gd name="connsiteX5" fmla="*/ 586 w 10859672"/>
              <a:gd name="connsiteY5" fmla="*/ 2083776 h 5101883"/>
              <a:gd name="connsiteX0" fmla="*/ 7620 w 10859672"/>
              <a:gd name="connsiteY0" fmla="*/ 2103706 h 5101883"/>
              <a:gd name="connsiteX1" fmla="*/ 0 w 10859672"/>
              <a:gd name="connsiteY1" fmla="*/ 5101883 h 5101883"/>
              <a:gd name="connsiteX2" fmla="*/ 4759569 w 10859672"/>
              <a:gd name="connsiteY2" fmla="*/ 5101883 h 5101883"/>
              <a:gd name="connsiteX3" fmla="*/ 10782887 w 10859672"/>
              <a:gd name="connsiteY3" fmla="*/ 1036319 h 5101883"/>
              <a:gd name="connsiteX4" fmla="*/ 10859672 w 10859672"/>
              <a:gd name="connsiteY4" fmla="*/ 0 h 5101883"/>
              <a:gd name="connsiteX5" fmla="*/ 586 w 10859672"/>
              <a:gd name="connsiteY5" fmla="*/ 2083776 h 510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59672" h="5101883">
                <a:moveTo>
                  <a:pt x="7620" y="2103706"/>
                </a:moveTo>
                <a:lnTo>
                  <a:pt x="0" y="5101883"/>
                </a:lnTo>
                <a:lnTo>
                  <a:pt x="4759569" y="5101883"/>
                </a:lnTo>
                <a:lnTo>
                  <a:pt x="10782887" y="1036319"/>
                </a:lnTo>
                <a:lnTo>
                  <a:pt x="10859672" y="0"/>
                </a:lnTo>
                <a:lnTo>
                  <a:pt x="586" y="2083776"/>
                </a:lnTo>
              </a:path>
            </a:pathLst>
          </a:cu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97000">
                <a:srgbClr val="002B58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id="{B9C9DEC6-C08E-4E3B-B832-7F36DCE9BB86}"/>
              </a:ext>
            </a:extLst>
          </p:cNvPr>
          <p:cNvSpPr/>
          <p:nvPr/>
        </p:nvSpPr>
        <p:spPr>
          <a:xfrm>
            <a:off x="7349110" y="5554823"/>
            <a:ext cx="518091" cy="977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749" b="1" dirty="0">
                <a:solidFill>
                  <a:schemeClr val="bg1">
                    <a:lumMod val="85000"/>
                  </a:schemeClr>
                </a:solidFill>
              </a:rPr>
              <a:t>  </a:t>
            </a:r>
          </a:p>
        </p:txBody>
      </p:sp>
      <p:sp>
        <p:nvSpPr>
          <p:cNvPr id="55" name="Прямоугольник: скругленные углы 54">
            <a:extLst>
              <a:ext uri="{FF2B5EF4-FFF2-40B4-BE49-F238E27FC236}">
                <a16:creationId xmlns:a16="http://schemas.microsoft.com/office/drawing/2014/main" id="{7EFA1290-D5BD-4044-BF0A-0F1289558B58}"/>
              </a:ext>
            </a:extLst>
          </p:cNvPr>
          <p:cNvSpPr/>
          <p:nvPr/>
        </p:nvSpPr>
        <p:spPr>
          <a:xfrm>
            <a:off x="5700887" y="2259207"/>
            <a:ext cx="6963133" cy="1373153"/>
          </a:xfrm>
          <a:prstGeom prst="roundRect">
            <a:avLst>
              <a:gd name="adj" fmla="val 0"/>
            </a:avLst>
          </a:prstGeom>
          <a:solidFill>
            <a:srgbClr val="F6D6EB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/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BF61CFE2-17BE-493D-AF41-97DD69A82AE7}"/>
              </a:ext>
            </a:extLst>
          </p:cNvPr>
          <p:cNvSpPr/>
          <p:nvPr/>
        </p:nvSpPr>
        <p:spPr bwMode="auto">
          <a:xfrm>
            <a:off x="480157" y="1550215"/>
            <a:ext cx="2542050" cy="323124"/>
          </a:xfrm>
          <a:prstGeom prst="rect">
            <a:avLst/>
          </a:prstGeom>
          <a:solidFill>
            <a:srgbClr val="A72E88"/>
          </a:solidFill>
          <a:ln>
            <a:solidFill>
              <a:srgbClr val="002B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217">
              <a:defRPr/>
            </a:pP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Решаемая проблема</a:t>
            </a: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E3FC87B6-E94B-4C41-98B0-90AB9F1C95DE}"/>
              </a:ext>
            </a:extLst>
          </p:cNvPr>
          <p:cNvSpPr/>
          <p:nvPr/>
        </p:nvSpPr>
        <p:spPr bwMode="auto">
          <a:xfrm>
            <a:off x="480157" y="3358730"/>
            <a:ext cx="3860650" cy="323124"/>
          </a:xfrm>
          <a:prstGeom prst="rect">
            <a:avLst/>
          </a:prstGeom>
          <a:solidFill>
            <a:srgbClr val="A72E88"/>
          </a:solidFill>
          <a:ln>
            <a:solidFill>
              <a:srgbClr val="002B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217">
              <a:defRPr/>
            </a:pP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Тестирования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62BA4EA-C63C-4AD7-9BA4-E2A064B3459E}"/>
              </a:ext>
            </a:extLst>
          </p:cNvPr>
          <p:cNvSpPr txBox="1"/>
          <p:nvPr/>
        </p:nvSpPr>
        <p:spPr>
          <a:xfrm>
            <a:off x="428144" y="1855098"/>
            <a:ext cx="44236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cs typeface="Gotham Pro Light" panose="02000503030000020004" pitchFamily="2" charset="0"/>
              </a:rPr>
              <a:t>Эмоциональное здоровье влияет на физическое, которому не уделяется внимание. Внедрение диагностики эмоционального здоровья в рамках диспансеризации 2.0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5F3DA8E-96F6-49DC-AFE2-A3B8D5A9EAAB}"/>
              </a:ext>
            </a:extLst>
          </p:cNvPr>
          <p:cNvSpPr txBox="1"/>
          <p:nvPr/>
        </p:nvSpPr>
        <p:spPr>
          <a:xfrm>
            <a:off x="476689" y="3759610"/>
            <a:ext cx="380232" cy="553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999" b="1" dirty="0">
                <a:solidFill>
                  <a:srgbClr val="002B58"/>
                </a:solidFill>
              </a:rPr>
              <a:t>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FA62D53-4B41-4B41-8C1F-9CBEA306AD9A}"/>
              </a:ext>
            </a:extLst>
          </p:cNvPr>
          <p:cNvSpPr txBox="1"/>
          <p:nvPr/>
        </p:nvSpPr>
        <p:spPr>
          <a:xfrm>
            <a:off x="849649" y="3864402"/>
            <a:ext cx="32862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шкала тревожности </a:t>
            </a:r>
            <a:r>
              <a:rPr lang="en-US" sz="1600" dirty="0" err="1"/>
              <a:t>hads</a:t>
            </a:r>
            <a:endParaRPr lang="ru-RU" sz="1600" dirty="0"/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45866E8E-D008-4DEF-A353-EF48C8914689}"/>
              </a:ext>
            </a:extLst>
          </p:cNvPr>
          <p:cNvSpPr/>
          <p:nvPr/>
        </p:nvSpPr>
        <p:spPr bwMode="auto">
          <a:xfrm>
            <a:off x="5691363" y="1845836"/>
            <a:ext cx="3860650" cy="323124"/>
          </a:xfrm>
          <a:prstGeom prst="rect">
            <a:avLst/>
          </a:prstGeom>
          <a:solidFill>
            <a:srgbClr val="A72E88"/>
          </a:solidFill>
          <a:ln>
            <a:solidFill>
              <a:srgbClr val="002B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217">
              <a:defRPr/>
            </a:pP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Эффекты от мероприятий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6F44BA5-C50F-4FE9-B52D-3637C3B59546}"/>
              </a:ext>
            </a:extLst>
          </p:cNvPr>
          <p:cNvSpPr txBox="1"/>
          <p:nvPr/>
        </p:nvSpPr>
        <p:spPr>
          <a:xfrm>
            <a:off x="509229" y="4946284"/>
            <a:ext cx="380232" cy="553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999" b="1" dirty="0">
                <a:solidFill>
                  <a:srgbClr val="002B58"/>
                </a:solidFill>
              </a:rPr>
              <a:t>3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8A09850-A764-4AAD-AB58-102B639AC3DB}"/>
              </a:ext>
            </a:extLst>
          </p:cNvPr>
          <p:cNvSpPr txBox="1"/>
          <p:nvPr/>
        </p:nvSpPr>
        <p:spPr>
          <a:xfrm>
            <a:off x="850150" y="5067519"/>
            <a:ext cx="38306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шкала тревог Спилберг-Ханина</a:t>
            </a: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7A184206-FE08-4AE4-B8C8-4C2CDABE0D70}"/>
              </a:ext>
            </a:extLst>
          </p:cNvPr>
          <p:cNvSpPr/>
          <p:nvPr/>
        </p:nvSpPr>
        <p:spPr>
          <a:xfrm>
            <a:off x="5814510" y="2168960"/>
            <a:ext cx="2169184" cy="16232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948" b="1" dirty="0"/>
              <a:t>100</a:t>
            </a:r>
            <a:r>
              <a:rPr lang="ru-RU" sz="1600" b="1" dirty="0">
                <a:solidFill>
                  <a:srgbClr val="002B58"/>
                </a:solidFill>
              </a:rPr>
              <a:t> </a:t>
            </a:r>
            <a:endParaRPr lang="ru-RU" sz="1600" dirty="0"/>
          </a:p>
        </p:txBody>
      </p:sp>
      <p:sp>
        <p:nvSpPr>
          <p:cNvPr id="65" name="Прямоугольник 64">
            <a:extLst>
              <a:ext uri="{FF2B5EF4-FFF2-40B4-BE49-F238E27FC236}">
                <a16:creationId xmlns:a16="http://schemas.microsoft.com/office/drawing/2014/main" id="{E4AB78FA-F3B1-412B-BB96-B9713FD8CC87}"/>
              </a:ext>
            </a:extLst>
          </p:cNvPr>
          <p:cNvSpPr/>
          <p:nvPr/>
        </p:nvSpPr>
        <p:spPr>
          <a:xfrm>
            <a:off x="7880190" y="2402767"/>
            <a:ext cx="465192" cy="5538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999" b="1" dirty="0"/>
              <a:t>%</a:t>
            </a:r>
          </a:p>
        </p:txBody>
      </p: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id="{62711B22-9F94-498F-B2F8-23791A963B02}"/>
              </a:ext>
            </a:extLst>
          </p:cNvPr>
          <p:cNvSpPr/>
          <p:nvPr/>
        </p:nvSpPr>
        <p:spPr>
          <a:xfrm>
            <a:off x="8091440" y="2841292"/>
            <a:ext cx="38696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Прошедших на диспансеризацию мужчин прошли диагностику</a:t>
            </a:r>
            <a:endParaRPr lang="ru-RU" sz="1600" b="1" dirty="0"/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DAE7A48B-C51E-48C8-8FF0-21BB727617C0}"/>
              </a:ext>
            </a:extLst>
          </p:cNvPr>
          <p:cNvSpPr/>
          <p:nvPr/>
        </p:nvSpPr>
        <p:spPr>
          <a:xfrm>
            <a:off x="6856323" y="4969035"/>
            <a:ext cx="187423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>
                <a:solidFill>
                  <a:schemeClr val="bg1">
                    <a:lumMod val="95000"/>
                  </a:schemeClr>
                </a:solidFill>
              </a:rPr>
              <a:t>Не замерялся</a:t>
            </a:r>
            <a:endParaRPr lang="ru-RU" sz="2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EE612AC1-9323-4043-91A8-C1D432195F86}"/>
              </a:ext>
            </a:extLst>
          </p:cNvPr>
          <p:cNvSpPr/>
          <p:nvPr/>
        </p:nvSpPr>
        <p:spPr>
          <a:xfrm>
            <a:off x="5691363" y="3917364"/>
            <a:ext cx="31584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Уровень эмоционального здоровья человека</a:t>
            </a:r>
          </a:p>
        </p:txBody>
      </p:sp>
      <p:sp>
        <p:nvSpPr>
          <p:cNvPr id="69" name="Прямоугольник 68">
            <a:extLst>
              <a:ext uri="{FF2B5EF4-FFF2-40B4-BE49-F238E27FC236}">
                <a16:creationId xmlns:a16="http://schemas.microsoft.com/office/drawing/2014/main" id="{8C398DD4-01A1-4172-A170-8DA98BF9F187}"/>
              </a:ext>
            </a:extLst>
          </p:cNvPr>
          <p:cNvSpPr/>
          <p:nvPr/>
        </p:nvSpPr>
        <p:spPr bwMode="auto">
          <a:xfrm>
            <a:off x="6934644" y="4495373"/>
            <a:ext cx="1037209" cy="315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217">
              <a:defRPr/>
            </a:pPr>
            <a:r>
              <a:rPr lang="ru-RU" b="1" dirty="0">
                <a:solidFill>
                  <a:srgbClr val="002B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БЫЛО</a:t>
            </a:r>
          </a:p>
        </p:txBody>
      </p:sp>
      <p:sp>
        <p:nvSpPr>
          <p:cNvPr id="70" name="Прямоугольник 69">
            <a:extLst>
              <a:ext uri="{FF2B5EF4-FFF2-40B4-BE49-F238E27FC236}">
                <a16:creationId xmlns:a16="http://schemas.microsoft.com/office/drawing/2014/main" id="{34312E4E-3E97-473A-81E1-74B5261C0B37}"/>
              </a:ext>
            </a:extLst>
          </p:cNvPr>
          <p:cNvSpPr/>
          <p:nvPr/>
        </p:nvSpPr>
        <p:spPr>
          <a:xfrm>
            <a:off x="9418149" y="4376015"/>
            <a:ext cx="20466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>
                <a:solidFill>
                  <a:srgbClr val="002B58"/>
                </a:solidFill>
              </a:rPr>
              <a:t>Есть статистика</a:t>
            </a:r>
            <a:endParaRPr lang="ru-RU" sz="2200" dirty="0">
              <a:solidFill>
                <a:srgbClr val="002B58"/>
              </a:solidFill>
            </a:endParaRPr>
          </a:p>
        </p:txBody>
      </p:sp>
      <p:sp>
        <p:nvSpPr>
          <p:cNvPr id="71" name="Прямоугольник 70">
            <a:extLst>
              <a:ext uri="{FF2B5EF4-FFF2-40B4-BE49-F238E27FC236}">
                <a16:creationId xmlns:a16="http://schemas.microsoft.com/office/drawing/2014/main" id="{580DD464-33E1-438E-90DC-A6B02E234A65}"/>
              </a:ext>
            </a:extLst>
          </p:cNvPr>
          <p:cNvSpPr/>
          <p:nvPr/>
        </p:nvSpPr>
        <p:spPr bwMode="auto">
          <a:xfrm>
            <a:off x="9446764" y="4010577"/>
            <a:ext cx="1037209" cy="315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217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СТАЛО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01B6BDC-4311-449F-864C-38345979B4F6}"/>
              </a:ext>
            </a:extLst>
          </p:cNvPr>
          <p:cNvSpPr txBox="1"/>
          <p:nvPr/>
        </p:nvSpPr>
        <p:spPr>
          <a:xfrm>
            <a:off x="505761" y="4382806"/>
            <a:ext cx="380232" cy="553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999" b="1" dirty="0">
                <a:solidFill>
                  <a:srgbClr val="002B58"/>
                </a:solidFill>
              </a:rPr>
              <a:t>2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857662-4E18-4113-923A-C05CAF9D5D63}"/>
              </a:ext>
            </a:extLst>
          </p:cNvPr>
          <p:cNvSpPr txBox="1"/>
          <p:nvPr/>
        </p:nvSpPr>
        <p:spPr>
          <a:xfrm>
            <a:off x="850150" y="4493941"/>
            <a:ext cx="32862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шкала депрессии Бека</a:t>
            </a:r>
          </a:p>
        </p:txBody>
      </p:sp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id="{3954CE63-D3AC-4340-AB96-39BB434203EF}"/>
              </a:ext>
            </a:extLst>
          </p:cNvPr>
          <p:cNvSpPr/>
          <p:nvPr/>
        </p:nvSpPr>
        <p:spPr>
          <a:xfrm>
            <a:off x="850150" y="5590960"/>
            <a:ext cx="37399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Тест на продолжительность жизни и эмоциональное здоровье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FBFE489-931F-4BF9-94AE-FD5EE874A66A}"/>
              </a:ext>
            </a:extLst>
          </p:cNvPr>
          <p:cNvSpPr txBox="1"/>
          <p:nvPr/>
        </p:nvSpPr>
        <p:spPr>
          <a:xfrm>
            <a:off x="506527" y="5587817"/>
            <a:ext cx="380232" cy="553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999" b="1" dirty="0">
                <a:solidFill>
                  <a:srgbClr val="002B58"/>
                </a:solidFill>
              </a:rPr>
              <a:t>4</a:t>
            </a:r>
          </a:p>
        </p:txBody>
      </p:sp>
      <p:pic>
        <p:nvPicPr>
          <p:cNvPr id="76" name="Picture 4" descr="зеленая галочка в круге клипарт PNG , зеленые галочки, галочка, зеленый  флажок PNG картинки и пнг PSD рисунок для бесплатной загрузки">
            <a:extLst>
              <a:ext uri="{FF2B5EF4-FFF2-40B4-BE49-F238E27FC236}">
                <a16:creationId xmlns:a16="http://schemas.microsoft.com/office/drawing/2014/main" id="{2B9034D6-D368-4D8C-9FEB-84531D5C4C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192" y="3693291"/>
            <a:ext cx="667933" cy="66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4" descr="зеленая галочка в круге клипарт PNG , зеленые галочки, галочка, зеленый  флажок PNG картинки и пнг PSD рисунок для бесплатной загрузки">
            <a:extLst>
              <a:ext uri="{FF2B5EF4-FFF2-40B4-BE49-F238E27FC236}">
                <a16:creationId xmlns:a16="http://schemas.microsoft.com/office/drawing/2014/main" id="{32001887-DA9A-47A1-80E3-E98E99A62A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314" y="4302722"/>
            <a:ext cx="667933" cy="66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4" descr="зеленая галочка в круге клипарт PNG , зеленые галочки, галочка, зеленый  флажок PNG картинки и пнг PSD рисунок для бесплатной загрузки">
            <a:extLst>
              <a:ext uri="{FF2B5EF4-FFF2-40B4-BE49-F238E27FC236}">
                <a16:creationId xmlns:a16="http://schemas.microsoft.com/office/drawing/2014/main" id="{59E2E23C-9533-474B-BE7C-FFB0A70272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288" y="4992781"/>
            <a:ext cx="667933" cy="66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4" descr="зеленая галочка в круге клипарт PNG , зеленые галочки, галочка, зеленый  флажок PNG картинки и пнг PSD рисунок для бесплатной загрузки">
            <a:extLst>
              <a:ext uri="{FF2B5EF4-FFF2-40B4-BE49-F238E27FC236}">
                <a16:creationId xmlns:a16="http://schemas.microsoft.com/office/drawing/2014/main" id="{EBB0138F-CC6A-407A-B5A8-2AE81FF78A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4457" y="5607976"/>
            <a:ext cx="667933" cy="66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1006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1592</Words>
  <Application>Microsoft Office PowerPoint</Application>
  <PresentationFormat>Широкоэкранный</PresentationFormat>
  <Paragraphs>229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9" baseType="lpstr">
      <vt:lpstr>Arial</vt:lpstr>
      <vt:lpstr>Calibri</vt:lpstr>
      <vt:lpstr>Calibri Light</vt:lpstr>
      <vt:lpstr>Dita Sweet</vt:lpstr>
      <vt:lpstr>Golos Text VF</vt:lpstr>
      <vt:lpstr>Gotham Pro Light</vt:lpstr>
      <vt:lpstr>PF BeauSans Pro SemiBold</vt:lpstr>
      <vt:lpstr>Playfair Display</vt:lpstr>
      <vt:lpstr>Playfair Display SemiBold</vt:lpstr>
      <vt:lpstr>Times New Roman</vt:lpstr>
      <vt:lpstr>Verdana</vt:lpstr>
      <vt:lpstr>Wingdings</vt:lpstr>
      <vt:lpstr>Wingdings 2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user</cp:lastModifiedBy>
  <cp:revision>7</cp:revision>
  <dcterms:created xsi:type="dcterms:W3CDTF">2025-03-26T12:04:55Z</dcterms:created>
  <dcterms:modified xsi:type="dcterms:W3CDTF">2025-04-23T20:50:38Z</dcterms:modified>
</cp:coreProperties>
</file>