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19C7CB-60CB-44EA-BA7E-1BB27883F8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521EE4-6E59-49DD-AC85-B6326FD9B0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19BA4C-7C56-4032-94EF-AFAB6AF26A7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B6A080-92B0-4C19-984D-5924EB3E4BE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3C0AD89-5B55-409D-AB5C-3E8228BD5E9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3F8E1AE-3F8D-4BAF-9534-F5C9018A7BC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C52F479-13E7-473C-B716-57ABC6DFEBC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305C81-7C4F-4576-8127-C39BEAACA7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D414345-4BA7-41D2-9F01-102AC2DBAE5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60EAF16-4962-46C1-AA65-7A16781EC1B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3C9604C-209C-4F78-BDDA-D8372B51A2F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36E612-BD81-46C7-840D-0979F872C2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E7DF6E6-A030-4FE5-B63C-368F9C69FCE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5E418BE-B1AD-4D16-91B5-DE3BA2EE28F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5DA335F-FCB6-4AF7-8FE1-321E06009F8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DBE482A-ADC0-403E-8FDF-FD959503FF8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7953084-F781-4F62-B411-C4C1B2FC371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389617-6BF1-4E57-8D61-1A4942B07C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A1614B-29E1-442B-B49C-1A1C0AD6F21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51B01B-52E1-4E57-94B8-DAA51AFE6D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1297D4-C9E9-4E4D-9295-490DDAEC7E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F17B88-7573-4961-9E23-FC9374E0AFB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6B30D9-7FCE-453C-A519-CF41ED15C39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729AEB-6244-48B2-A9A0-87758016C6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438D738-D1F6-4B9C-AD74-A98650370F45}" type="slidenum">
              <a:rPr b="0" lang="en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BEBB724-8334-4438-B034-40973CF21538}" type="slidenum">
              <a:rPr b="0" lang="en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vk.com/wall-175291177_1261" TargetMode="External"/><Relationship Id="rId3" Type="http://schemas.openxmlformats.org/officeDocument/2006/relationships/hyperlink" Target="https://vk.com/wall-175291177_1219" TargetMode="External"/><Relationship Id="rId4" Type="http://schemas.openxmlformats.org/officeDocument/2006/relationships/hyperlink" Target="https://vk.com/wall-175291177_1008" TargetMode="External"/><Relationship Id="rId5" Type="http://schemas.openxmlformats.org/officeDocument/2006/relationships/image" Target="../media/image2.jpeg"/><Relationship Id="rId6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vk.com/wall-161112736_26583" TargetMode="External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ounded Rectangle 3"/>
          <p:cNvSpPr/>
          <p:nvPr/>
        </p:nvSpPr>
        <p:spPr>
          <a:xfrm>
            <a:off x="441360" y="1145520"/>
            <a:ext cx="11318400" cy="5369760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83" name="Picture 5" descr=""/>
          <p:cNvPicPr/>
          <p:nvPr/>
        </p:nvPicPr>
        <p:blipFill>
          <a:blip r:embed="rId1"/>
          <a:stretch/>
        </p:blipFill>
        <p:spPr>
          <a:xfrm>
            <a:off x="9963000" y="113400"/>
            <a:ext cx="1660320" cy="863280"/>
          </a:xfrm>
          <a:prstGeom prst="rect">
            <a:avLst/>
          </a:prstGeom>
          <a:ln w="0">
            <a:noFill/>
          </a:ln>
        </p:spPr>
      </p:pic>
      <p:sp>
        <p:nvSpPr>
          <p:cNvPr id="84" name="TextBox 7"/>
          <p:cNvSpPr/>
          <p:nvPr/>
        </p:nvSpPr>
        <p:spPr>
          <a:xfrm>
            <a:off x="794880" y="1848600"/>
            <a:ext cx="592272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Всероссийский конкурсный отбор проектов </a:t>
            </a:r>
            <a:br>
              <a:rPr sz="2400"/>
            </a:br>
            <a:r>
              <a:rPr b="0" lang="ru-RU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«Женщины за здоровое общество»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TextBox 8"/>
          <p:cNvSpPr/>
          <p:nvPr/>
        </p:nvSpPr>
        <p:spPr>
          <a:xfrm>
            <a:off x="767160" y="2921760"/>
            <a:ext cx="6792480" cy="15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ts val="5700"/>
              </a:lnSpc>
            </a:pPr>
            <a:r>
              <a:rPr b="0" lang="ru-RU" sz="4800" spc="-1" strike="noStrike">
                <a:solidFill>
                  <a:srgbClr val="ffffff"/>
                </a:solidFill>
                <a:latin typeface="Playfair Display"/>
                <a:ea typeface="DejaVu Sans"/>
              </a:rPr>
              <a:t>Территория женского здоровья</a:t>
            </a:r>
            <a:endParaRPr b="0" lang="ru-R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TextBox 9"/>
          <p:cNvSpPr/>
          <p:nvPr/>
        </p:nvSpPr>
        <p:spPr>
          <a:xfrm>
            <a:off x="699120" y="5488200"/>
            <a:ext cx="80265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ffffff"/>
                </a:solidFill>
                <a:latin typeface="Calibri"/>
                <a:ea typeface="DejaVu Sans"/>
              </a:rPr>
              <a:t>Руководитель команды: Кузнецова Яна Владимировна, Россия, г.Рязань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Box 10"/>
          <p:cNvSpPr/>
          <p:nvPr/>
        </p:nvSpPr>
        <p:spPr>
          <a:xfrm>
            <a:off x="767160" y="4523760"/>
            <a:ext cx="535212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ffff"/>
                </a:solidFill>
                <a:latin typeface="Playfair Display"/>
                <a:ea typeface="DejaVu Sans"/>
              </a:rPr>
              <a:t>Номинация: ЗОЖ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66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7" name="TextBox 5"/>
          <p:cNvSpPr/>
          <p:nvPr/>
        </p:nvSpPr>
        <p:spPr>
          <a:xfrm>
            <a:off x="540000" y="588600"/>
            <a:ext cx="627120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Каналы продвижения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TextBox 6"/>
          <p:cNvSpPr/>
          <p:nvPr/>
        </p:nvSpPr>
        <p:spPr>
          <a:xfrm>
            <a:off x="599040" y="1270440"/>
            <a:ext cx="107301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Прямоугольник: скругленные углы 19"/>
          <p:cNvSpPr/>
          <p:nvPr/>
        </p:nvSpPr>
        <p:spPr>
          <a:xfrm>
            <a:off x="599040" y="1952280"/>
            <a:ext cx="2537640" cy="12805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18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https://vk.com/rgk1rzn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Прямоугольник: скругленные углы 20"/>
          <p:cNvSpPr/>
          <p:nvPr/>
        </p:nvSpPr>
        <p:spPr>
          <a:xfrm>
            <a:off x="3265200" y="1952280"/>
            <a:ext cx="8326440" cy="12805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Актуальная информация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Прямоугольник: скругленные углы 21"/>
          <p:cNvSpPr/>
          <p:nvPr/>
        </p:nvSpPr>
        <p:spPr>
          <a:xfrm>
            <a:off x="599040" y="3392640"/>
            <a:ext cx="2537640" cy="12805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18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https://rgk1rzn.ru/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Прямоугольник: скругленные углы 22"/>
          <p:cNvSpPr/>
          <p:nvPr/>
        </p:nvSpPr>
        <p:spPr>
          <a:xfrm>
            <a:off x="3265200" y="3392640"/>
            <a:ext cx="8326440" cy="12805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Актуальная информация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74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5" name="TextBox 5"/>
          <p:cNvSpPr/>
          <p:nvPr/>
        </p:nvSpPr>
        <p:spPr>
          <a:xfrm>
            <a:off x="600120" y="588600"/>
            <a:ext cx="191988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Ресурсы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TextBox 6"/>
          <p:cNvSpPr/>
          <p:nvPr/>
        </p:nvSpPr>
        <p:spPr>
          <a:xfrm>
            <a:off x="599040" y="1270440"/>
            <a:ext cx="107301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Указываются какие ресурсы есть в проекте, в т.ч. Финансовые, организационные, информационные и пр.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Отдельно выделяются какие ресурсы требуются проекту для его воплощения и реализации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TextBox 7"/>
          <p:cNvSpPr/>
          <p:nvPr/>
        </p:nvSpPr>
        <p:spPr>
          <a:xfrm>
            <a:off x="478080" y="195228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1</a:t>
            </a: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TextBox 8"/>
          <p:cNvSpPr/>
          <p:nvPr/>
        </p:nvSpPr>
        <p:spPr>
          <a:xfrm>
            <a:off x="518760" y="325836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2.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TextBox 9"/>
          <p:cNvSpPr/>
          <p:nvPr/>
        </p:nvSpPr>
        <p:spPr>
          <a:xfrm>
            <a:off x="535680" y="46458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3.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TextBox 10"/>
          <p:cNvSpPr/>
          <p:nvPr/>
        </p:nvSpPr>
        <p:spPr>
          <a:xfrm>
            <a:off x="1260000" y="2160000"/>
            <a:ext cx="3540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Конференц зал ЖК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extBox 11"/>
          <p:cNvSpPr/>
          <p:nvPr/>
        </p:nvSpPr>
        <p:spPr>
          <a:xfrm>
            <a:off x="1265040" y="3429000"/>
            <a:ext cx="3540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Оборудование для демонстрации презентаций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TextBox 12"/>
          <p:cNvSpPr/>
          <p:nvPr/>
        </p:nvSpPr>
        <p:spPr>
          <a:xfrm>
            <a:off x="1265040" y="4880520"/>
            <a:ext cx="3540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Печатные материалы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TextBox 13"/>
          <p:cNvSpPr/>
          <p:nvPr/>
        </p:nvSpPr>
        <p:spPr>
          <a:xfrm>
            <a:off x="5323680" y="195228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4.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TextBox 14"/>
          <p:cNvSpPr/>
          <p:nvPr/>
        </p:nvSpPr>
        <p:spPr>
          <a:xfrm>
            <a:off x="5349960" y="325836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5.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TextBox 15"/>
          <p:cNvSpPr/>
          <p:nvPr/>
        </p:nvSpPr>
        <p:spPr>
          <a:xfrm>
            <a:off x="5381280" y="46458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6.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Box 16"/>
          <p:cNvSpPr/>
          <p:nvPr/>
        </p:nvSpPr>
        <p:spPr>
          <a:xfrm>
            <a:off x="6049800" y="2099880"/>
            <a:ext cx="35406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Необходимо рассмотреть возможность введения мотивационных бонусов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extBox 17"/>
          <p:cNvSpPr/>
          <p:nvPr/>
        </p:nvSpPr>
        <p:spPr>
          <a:xfrm>
            <a:off x="6095880" y="3429000"/>
            <a:ext cx="35406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Приглашение специалистов смежных профессий (психологов, диетологов, эндокринологов)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TextBox 18"/>
          <p:cNvSpPr/>
          <p:nvPr/>
        </p:nvSpPr>
        <p:spPr>
          <a:xfrm>
            <a:off x="6095880" y="4880520"/>
            <a:ext cx="354060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Финансирование для приобретения необходимого оборудования и расходного материала для повышения качества услуг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90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1" name="TextBox 5"/>
          <p:cNvSpPr/>
          <p:nvPr/>
        </p:nvSpPr>
        <p:spPr>
          <a:xfrm>
            <a:off x="676440" y="540000"/>
            <a:ext cx="36435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Команда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TextBox 6"/>
          <p:cNvSpPr/>
          <p:nvPr/>
        </p:nvSpPr>
        <p:spPr>
          <a:xfrm>
            <a:off x="599040" y="1162080"/>
            <a:ext cx="11036880" cy="13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Представляется информация о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Руководителе проекта: ФИО полностью, должность в юр.лице (если применимо), страна, регион, город, населенный пункт, где проживает, год рождения, фото, интересы, успешные аналогичные проекты (при наличии, обязательно с указанием ссылки в сети интернет или соцсетях)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Ключевых членов команды (до 3х): ФИО полностью, должность в юр.лице (если применимо), страна, регион, город, населенный пункт, где проживает, год рождения, фото – по каждому члену команды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Овал 2"/>
          <p:cNvSpPr/>
          <p:nvPr/>
        </p:nvSpPr>
        <p:spPr>
          <a:xfrm>
            <a:off x="599040" y="3109320"/>
            <a:ext cx="1383840" cy="13838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Вставить фото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Box 11"/>
          <p:cNvSpPr/>
          <p:nvPr/>
        </p:nvSpPr>
        <p:spPr>
          <a:xfrm>
            <a:off x="2880000" y="2984040"/>
            <a:ext cx="4319280" cy="307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Кузнецова Яна Владимировна, врач акушер-гинеколог первой квалификационной категории, врач УЗД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, РФ</a:t>
            </a: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, г.Рязань, 1988г.р. 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интересы: профессиональная деятельность, повышение квалификации.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Успешные аналогичные проекты: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Всероссийский спортивный марафон «Сила России»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для беременных: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https://vk.com/wall-175291177_1261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https://vk.com/wall-175291177_1219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Участие в форуме-семинаре «Территория женского счастья»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https://vk.com/wall-175291177_1008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Arial"/>
                <a:ea typeface="DejaVu Sans"/>
              </a:rPr>
              <a:t>Реализация проекта «Школа будущей мамы»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Box 15"/>
          <p:cNvSpPr/>
          <p:nvPr/>
        </p:nvSpPr>
        <p:spPr>
          <a:xfrm>
            <a:off x="720000" y="2581200"/>
            <a:ext cx="34120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Руководители проекта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5"/>
          <a:stretch/>
        </p:blipFill>
        <p:spPr>
          <a:xfrm>
            <a:off x="720000" y="2985480"/>
            <a:ext cx="1979280" cy="2312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89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0" name="TextBox 5"/>
          <p:cNvSpPr/>
          <p:nvPr/>
        </p:nvSpPr>
        <p:spPr>
          <a:xfrm>
            <a:off x="658080" y="588600"/>
            <a:ext cx="852192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Проблематизация. Актуальность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Box 6"/>
          <p:cNvSpPr/>
          <p:nvPr/>
        </p:nvSpPr>
        <p:spPr>
          <a:xfrm>
            <a:off x="599040" y="1545120"/>
            <a:ext cx="107301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Прямоугольник: скругленные углы 5"/>
          <p:cNvSpPr/>
          <p:nvPr/>
        </p:nvSpPr>
        <p:spPr>
          <a:xfrm>
            <a:off x="704160" y="3321360"/>
            <a:ext cx="10730160" cy="2847240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3" name="TextBox 8"/>
          <p:cNvSpPr/>
          <p:nvPr/>
        </p:nvSpPr>
        <p:spPr>
          <a:xfrm>
            <a:off x="1770840" y="3558600"/>
            <a:ext cx="92944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Информационно Оздоровительный проект для женщин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Box 9"/>
          <p:cNvSpPr/>
          <p:nvPr/>
        </p:nvSpPr>
        <p:spPr>
          <a:xfrm>
            <a:off x="1770840" y="4140000"/>
            <a:ext cx="929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Проект направлен на повышение уровня знаний, информированности и практических навыков по самообследованию, рациональному лечению заболеваний, профилактике осложнений и повышение качества жизни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Box 10"/>
          <p:cNvSpPr/>
          <p:nvPr/>
        </p:nvSpPr>
        <p:spPr>
          <a:xfrm>
            <a:off x="1770840" y="5160600"/>
            <a:ext cx="92944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В рамках проекта планируется проведение занятий с женщинами, планирующими беременность, об основах прегравидарной подготовки.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Box 11"/>
          <p:cNvSpPr/>
          <p:nvPr/>
        </p:nvSpPr>
        <p:spPr>
          <a:xfrm>
            <a:off x="798840" y="337212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ffffff"/>
                </a:solidFill>
                <a:latin typeface="Dita Sweet"/>
                <a:ea typeface="DejaVu Sans"/>
              </a:rPr>
              <a:t>1</a:t>
            </a:r>
            <a:r>
              <a:rPr b="0" lang="ru-RU" sz="5400" spc="-1" strike="noStrike">
                <a:solidFill>
                  <a:srgbClr val="ffffff"/>
                </a:solidFill>
                <a:latin typeface="Dita Sweet"/>
                <a:ea typeface="DejaVu Sans"/>
              </a:rPr>
              <a:t>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Box 12"/>
          <p:cNvSpPr/>
          <p:nvPr/>
        </p:nvSpPr>
        <p:spPr>
          <a:xfrm>
            <a:off x="839520" y="41778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ffffff"/>
                </a:solidFill>
                <a:latin typeface="Dita Sweet"/>
                <a:ea typeface="DejaVu Sans"/>
              </a:rPr>
              <a:t>2.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Box 13"/>
          <p:cNvSpPr/>
          <p:nvPr/>
        </p:nvSpPr>
        <p:spPr>
          <a:xfrm>
            <a:off x="856800" y="502236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ffffff"/>
                </a:solidFill>
                <a:latin typeface="Dita Sweet"/>
                <a:ea typeface="DejaVu Sans"/>
              </a:rPr>
              <a:t>3.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20000" y="1411200"/>
            <a:ext cx="10619280" cy="16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Тезисно раскрывается почему проект важен, в чем его актуальность, какие социальные проблемы решаются с помощью проекта.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Приводится статистика (если возможно), характеризующая актуальность и значимость проекта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Отдельно указывается на какой территории будет происходить реализация проекта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01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2" name="TextBox 14"/>
          <p:cNvSpPr/>
          <p:nvPr/>
        </p:nvSpPr>
        <p:spPr>
          <a:xfrm>
            <a:off x="348840" y="588600"/>
            <a:ext cx="406872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Целевая аудитория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Box 15"/>
          <p:cNvSpPr/>
          <p:nvPr/>
        </p:nvSpPr>
        <p:spPr>
          <a:xfrm>
            <a:off x="599040" y="1545120"/>
            <a:ext cx="770652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Описывается основная целевая аудитория проекта, представляется ее социально-демографический паспорт: возраст, пол, социальный статус, уровень образования, занятость или ее отсутствие и пр.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40000" y="2700000"/>
            <a:ext cx="11339280" cy="11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Целевой аудиторией являются женщины от 18 лет, а так же женщины, планирующие беременность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06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7" name="TextBox 5"/>
          <p:cNvSpPr/>
          <p:nvPr/>
        </p:nvSpPr>
        <p:spPr>
          <a:xfrm>
            <a:off x="599040" y="588600"/>
            <a:ext cx="707724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Стадия проекта. Зрелость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Box 6"/>
          <p:cNvSpPr/>
          <p:nvPr/>
        </p:nvSpPr>
        <p:spPr>
          <a:xfrm>
            <a:off x="1039680" y="1918080"/>
            <a:ext cx="10289520" cy="16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Активный проект (продумана архитектура проекта собрана команда, понятны ресурсы, источники продвижения проекта, реализация начата/продолжается)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Box 8"/>
          <p:cNvSpPr/>
          <p:nvPr/>
        </p:nvSpPr>
        <p:spPr>
          <a:xfrm>
            <a:off x="599040" y="1324440"/>
            <a:ext cx="107301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Выбирается один из возможных вариантов статусов проекта: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Овал 8"/>
          <p:cNvSpPr/>
          <p:nvPr/>
        </p:nvSpPr>
        <p:spPr>
          <a:xfrm>
            <a:off x="707760" y="248112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12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3" name="TextBox 5"/>
          <p:cNvSpPr/>
          <p:nvPr/>
        </p:nvSpPr>
        <p:spPr>
          <a:xfrm>
            <a:off x="615600" y="588600"/>
            <a:ext cx="83361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Миссия проекта. Цели и задачи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Box 6"/>
          <p:cNvSpPr/>
          <p:nvPr/>
        </p:nvSpPr>
        <p:spPr>
          <a:xfrm>
            <a:off x="599040" y="1301040"/>
            <a:ext cx="110775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Описывается миссия проекта. Какие цели достигаются за счет проекта.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Какие задачи ставит перед собой участник конкурсного отбора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Box 7"/>
          <p:cNvSpPr/>
          <p:nvPr/>
        </p:nvSpPr>
        <p:spPr>
          <a:xfrm>
            <a:off x="643320" y="319932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a72e88"/>
                </a:solidFill>
                <a:latin typeface="Dita Sweet"/>
                <a:ea typeface="DejaVu Sans"/>
              </a:rPr>
              <a:t>1</a:t>
            </a:r>
            <a:r>
              <a:rPr b="0" lang="ru-RU" sz="5400" spc="-1" strike="noStrike">
                <a:solidFill>
                  <a:srgbClr val="a72e88"/>
                </a:solidFill>
                <a:latin typeface="Dita Sweet"/>
                <a:ea typeface="DejaVu Sans"/>
              </a:rPr>
              <a:t>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TextBox 8"/>
          <p:cNvSpPr/>
          <p:nvPr/>
        </p:nvSpPr>
        <p:spPr>
          <a:xfrm>
            <a:off x="684000" y="40050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a72e88"/>
                </a:solidFill>
                <a:latin typeface="Dita Sweet"/>
                <a:ea typeface="DejaVu Sans"/>
              </a:rPr>
              <a:t>2.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TextBox 9"/>
          <p:cNvSpPr/>
          <p:nvPr/>
        </p:nvSpPr>
        <p:spPr>
          <a:xfrm>
            <a:off x="700920" y="48492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a72e88"/>
                </a:solidFill>
                <a:latin typeface="Dita Sweet"/>
                <a:ea typeface="DejaVu Sans"/>
              </a:rPr>
              <a:t>3.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Box 10"/>
          <p:cNvSpPr/>
          <p:nvPr/>
        </p:nvSpPr>
        <p:spPr>
          <a:xfrm>
            <a:off x="4840920" y="319932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1</a:t>
            </a: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Box 11"/>
          <p:cNvSpPr/>
          <p:nvPr/>
        </p:nvSpPr>
        <p:spPr>
          <a:xfrm>
            <a:off x="4860360" y="400392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2.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Box 12"/>
          <p:cNvSpPr/>
          <p:nvPr/>
        </p:nvSpPr>
        <p:spPr>
          <a:xfrm>
            <a:off x="4860360" y="4849200"/>
            <a:ext cx="834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b9d04a"/>
                </a:solidFill>
                <a:latin typeface="Dita Sweet"/>
                <a:ea typeface="DejaVu Sans"/>
              </a:rPr>
              <a:t>3.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extBox 13"/>
          <p:cNvSpPr/>
          <p:nvPr/>
        </p:nvSpPr>
        <p:spPr>
          <a:xfrm>
            <a:off x="549720" y="2534760"/>
            <a:ext cx="315000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d0d0d"/>
                </a:solidFill>
                <a:latin typeface="Playfair Display SemiBold"/>
                <a:ea typeface="DejaVu Sans"/>
              </a:rPr>
              <a:t>Цели и задачи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Box 14"/>
          <p:cNvSpPr/>
          <p:nvPr/>
        </p:nvSpPr>
        <p:spPr>
          <a:xfrm>
            <a:off x="1430280" y="3346560"/>
            <a:ext cx="3540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Повышение информированности женщин.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Box 15"/>
          <p:cNvSpPr/>
          <p:nvPr/>
        </p:nvSpPr>
        <p:spPr>
          <a:xfrm>
            <a:off x="1430280" y="4111920"/>
            <a:ext cx="3540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Формирование и укрепление полезных привычек.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Box 16"/>
          <p:cNvSpPr/>
          <p:nvPr/>
        </p:nvSpPr>
        <p:spPr>
          <a:xfrm>
            <a:off x="1401840" y="5216040"/>
            <a:ext cx="3540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Отказ от вредных привычек.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Box 17"/>
          <p:cNvSpPr/>
          <p:nvPr/>
        </p:nvSpPr>
        <p:spPr>
          <a:xfrm>
            <a:off x="5580000" y="3321720"/>
            <a:ext cx="46216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Популяризация активного образа жизни и спорта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TextBox 18"/>
          <p:cNvSpPr/>
          <p:nvPr/>
        </p:nvSpPr>
        <p:spPr>
          <a:xfrm>
            <a:off x="5580000" y="4003920"/>
            <a:ext cx="35406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Знакомство с основами рационального и сбалансированного питания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Box 19"/>
          <p:cNvSpPr/>
          <p:nvPr/>
        </p:nvSpPr>
        <p:spPr>
          <a:xfrm>
            <a:off x="5637600" y="5027400"/>
            <a:ext cx="35406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Мотивация к оздоровлению у женщин различных возрастных групп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29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30" name="TextBox 5"/>
          <p:cNvSpPr/>
          <p:nvPr/>
        </p:nvSpPr>
        <p:spPr>
          <a:xfrm>
            <a:off x="474120" y="588600"/>
            <a:ext cx="278100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Суть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TextBox 6"/>
          <p:cNvSpPr/>
          <p:nvPr/>
        </p:nvSpPr>
        <p:spPr>
          <a:xfrm>
            <a:off x="599040" y="1311840"/>
            <a:ext cx="10730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Кратко и тезисно описывается суть проекта: что за проект, какая «механика» проекта, из каких инициатив/событий состоит проект, как реализуется либо будет реализовываться проекта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Прямоугольник: скругленные углы 11"/>
          <p:cNvSpPr/>
          <p:nvPr/>
        </p:nvSpPr>
        <p:spPr>
          <a:xfrm>
            <a:off x="1266840" y="2255040"/>
            <a:ext cx="9657360" cy="114948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На приеме врача акушера-гинеколога женщинам вручаются приглашения для посещения занятий «Школы здоровья»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Прямоугольник: скругленные углы 15"/>
          <p:cNvSpPr/>
          <p:nvPr/>
        </p:nvSpPr>
        <p:spPr>
          <a:xfrm>
            <a:off x="1266840" y="3640680"/>
            <a:ext cx="9657360" cy="114948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Формируется доступная для женщин (в соц.сетях, госпабликах, сайте организации) расписание образовательных занятий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Прямоугольник: скругленные углы 16"/>
          <p:cNvSpPr/>
          <p:nvPr/>
        </p:nvSpPr>
        <p:spPr>
          <a:xfrm>
            <a:off x="1266840" y="5026320"/>
            <a:ext cx="9657360" cy="114948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Занятия носят цикличный характер и проводятся в интерактивной форме по 60 мин 1 раз в месяц в формате диалога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36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37" name="TextBox 5"/>
          <p:cNvSpPr/>
          <p:nvPr/>
        </p:nvSpPr>
        <p:spPr>
          <a:xfrm>
            <a:off x="720000" y="588600"/>
            <a:ext cx="390132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Механика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TextBox 6"/>
          <p:cNvSpPr/>
          <p:nvPr/>
        </p:nvSpPr>
        <p:spPr>
          <a:xfrm>
            <a:off x="599040" y="1311840"/>
            <a:ext cx="107301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Описываются отличительные характеристики проекта с точки зрения его реализации: </a:t>
            </a:r>
            <a:br>
              <a:rPr sz="2000"/>
            </a:b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как происходит запуск проекта, какие используются инструменты, какая последовательность шагов по созданию проекта применяются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Прямоугольник: скругленные углы 6"/>
          <p:cNvSpPr/>
          <p:nvPr/>
        </p:nvSpPr>
        <p:spPr>
          <a:xfrm>
            <a:off x="599040" y="2475720"/>
            <a:ext cx="4844160" cy="17906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Проект запущен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Прямоугольник: скругленные углы 7"/>
          <p:cNvSpPr/>
          <p:nvPr/>
        </p:nvSpPr>
        <p:spPr>
          <a:xfrm>
            <a:off x="5559840" y="2475720"/>
            <a:ext cx="6031800" cy="17906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Инструменты: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1. Прием врача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2. Информирование в соц. сетях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3. Оффлайн консультации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Прямоугольник: скругленные углы 8"/>
          <p:cNvSpPr/>
          <p:nvPr/>
        </p:nvSpPr>
        <p:spPr>
          <a:xfrm>
            <a:off x="599040" y="4398120"/>
            <a:ext cx="10992600" cy="17906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Последовательность: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1.Образование групп женщин со схожими вопросами по состоянию здоровья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2. Онлайн приглашение и регистрация на занятие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3. Ответы на вопросы женщин по интересующим темам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43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4" name="TextBox 5"/>
          <p:cNvSpPr/>
          <p:nvPr/>
        </p:nvSpPr>
        <p:spPr>
          <a:xfrm>
            <a:off x="540000" y="588600"/>
            <a:ext cx="63824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Основные результаты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TextBox 6"/>
          <p:cNvSpPr/>
          <p:nvPr/>
        </p:nvSpPr>
        <p:spPr>
          <a:xfrm>
            <a:off x="599040" y="1311840"/>
            <a:ext cx="10730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Указывается до 5 основных результатов проекта, которые будут достигнуты в 2025 году </a:t>
            </a:r>
            <a:br>
              <a:rPr sz="2000"/>
            </a:b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и в последующем периоде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Овал 9"/>
          <p:cNvSpPr/>
          <p:nvPr/>
        </p:nvSpPr>
        <p:spPr>
          <a:xfrm>
            <a:off x="707760" y="229644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7" name="Овал 10"/>
          <p:cNvSpPr/>
          <p:nvPr/>
        </p:nvSpPr>
        <p:spPr>
          <a:xfrm>
            <a:off x="707760" y="293724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8" name="Овал 11"/>
          <p:cNvSpPr/>
          <p:nvPr/>
        </p:nvSpPr>
        <p:spPr>
          <a:xfrm>
            <a:off x="707760" y="355572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9" name="Овал 12"/>
          <p:cNvSpPr/>
          <p:nvPr/>
        </p:nvSpPr>
        <p:spPr>
          <a:xfrm>
            <a:off x="707760" y="417420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50" name="Овал 13"/>
          <p:cNvSpPr/>
          <p:nvPr/>
        </p:nvSpPr>
        <p:spPr>
          <a:xfrm>
            <a:off x="707760" y="479916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51" name="TextBox 12"/>
          <p:cNvSpPr/>
          <p:nvPr/>
        </p:nvSpPr>
        <p:spPr>
          <a:xfrm>
            <a:off x="1096920" y="2219760"/>
            <a:ext cx="10323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Информированность женщин о вопросах фертильности и женского здоровья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TextBox 13"/>
          <p:cNvSpPr/>
          <p:nvPr/>
        </p:nvSpPr>
        <p:spPr>
          <a:xfrm>
            <a:off x="1096920" y="2844360"/>
            <a:ext cx="10323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Популяризация диспансеризации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TextBox 14"/>
          <p:cNvSpPr/>
          <p:nvPr/>
        </p:nvSpPr>
        <p:spPr>
          <a:xfrm>
            <a:off x="1096920" y="3469320"/>
            <a:ext cx="10323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Формирование ответственного отношения к здоровью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extBox 15"/>
          <p:cNvSpPr/>
          <p:nvPr/>
        </p:nvSpPr>
        <p:spPr>
          <a:xfrm>
            <a:off x="1096920" y="4093920"/>
            <a:ext cx="10323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Агитация к активному образу жизни, рациональному питанию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extBox 16"/>
          <p:cNvSpPr/>
          <p:nvPr/>
        </p:nvSpPr>
        <p:spPr>
          <a:xfrm>
            <a:off x="1096920" y="4718520"/>
            <a:ext cx="10323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Просвещение в вопросах прегравидарной подготовки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TextBox 1"/>
          <p:cNvSpPr/>
          <p:nvPr/>
        </p:nvSpPr>
        <p:spPr>
          <a:xfrm>
            <a:off x="1096920" y="5220000"/>
            <a:ext cx="1032372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Улучшение качества жизни у женщины в постменопаузе, стремление к женскому долголетию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Овал 1"/>
          <p:cNvSpPr/>
          <p:nvPr/>
        </p:nvSpPr>
        <p:spPr>
          <a:xfrm>
            <a:off x="720000" y="5341680"/>
            <a:ext cx="238320" cy="23832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3" descr=""/>
          <p:cNvPicPr/>
          <p:nvPr/>
        </p:nvPicPr>
        <p:blipFill>
          <a:blip r:embed="rId1"/>
          <a:stretch/>
        </p:blipFill>
        <p:spPr>
          <a:xfrm>
            <a:off x="10427040" y="334080"/>
            <a:ext cx="1175400" cy="610920"/>
          </a:xfrm>
          <a:prstGeom prst="rect">
            <a:avLst/>
          </a:prstGeom>
          <a:ln w="0">
            <a:noFill/>
          </a:ln>
        </p:spPr>
      </p:pic>
      <p:sp>
        <p:nvSpPr>
          <p:cNvPr id="159" name="Rounded Rectangle 4"/>
          <p:cNvSpPr/>
          <p:nvPr/>
        </p:nvSpPr>
        <p:spPr>
          <a:xfrm>
            <a:off x="325800" y="252360"/>
            <a:ext cx="11696760" cy="6491520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0" name="TextBox 5"/>
          <p:cNvSpPr/>
          <p:nvPr/>
        </p:nvSpPr>
        <p:spPr>
          <a:xfrm>
            <a:off x="540000" y="588600"/>
            <a:ext cx="678636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Информация о текущем статусе </a:t>
            </a:r>
            <a:br>
              <a:rPr sz="2800"/>
            </a:br>
            <a:r>
              <a:rPr b="0" lang="ru-RU" sz="2800" spc="-1" strike="noStrike">
                <a:solidFill>
                  <a:srgbClr val="a72e88"/>
                </a:solidFill>
                <a:latin typeface="Playfair Display SemiBold"/>
                <a:ea typeface="DejaVu Sans"/>
              </a:rPr>
              <a:t>реализации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TextBox 6"/>
          <p:cNvSpPr/>
          <p:nvPr/>
        </p:nvSpPr>
        <p:spPr>
          <a:xfrm>
            <a:off x="599040" y="1584360"/>
            <a:ext cx="10730160" cy="7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Описывается тезисно какие на момент подачи заявки на конкурсный отбор выполнены «шаги» по реализации проекта. Желательно представить статистические данные, подтверждающие текущий статус проекта, а также представить ссылки на сайты/ видео-контент/статьи в СМИ / посты в соцсетях и прочее, подтверждающее текущий статус проекта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Прямоугольник: скругленные углы 19"/>
          <p:cNvSpPr/>
          <p:nvPr/>
        </p:nvSpPr>
        <p:spPr>
          <a:xfrm>
            <a:off x="599040" y="2454840"/>
            <a:ext cx="4844160" cy="189792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Проект реализуется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Прямоугольник: скругленные углы 20"/>
          <p:cNvSpPr/>
          <p:nvPr/>
        </p:nvSpPr>
        <p:spPr>
          <a:xfrm>
            <a:off x="5540400" y="2520000"/>
            <a:ext cx="6031800" cy="17996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 u="sng">
                <a:solidFill>
                  <a:schemeClr val="lt1"/>
                </a:solidFill>
                <a:uFillTx/>
                <a:latin typeface="Calibri"/>
                <a:ea typeface="DejaVu Sans"/>
                <a:hlinkClick r:id="rId2"/>
              </a:rPr>
              <a:t>https://vk.com/wall-161112736_26583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Прямоугольник: скругленные углы 21"/>
          <p:cNvSpPr/>
          <p:nvPr/>
        </p:nvSpPr>
        <p:spPr>
          <a:xfrm>
            <a:off x="599040" y="4503600"/>
            <a:ext cx="10992600" cy="2156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252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Один раз в месяц осуществляются занятия в «Школе здоровья» на базе Женской консультации для всех желающих по следующим темам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1. Здоровье молочной железы. Основы Бра Фиттинга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2. Нарушение обмена веществ: ожирение, сахарный диабет, инсулинорезистентность и ассоциированное с ними бесплодие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3. Комфортная менопауза и женское долголетие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4. Прегравидарная подготовка.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Application>LibreOffice/7.4.7.2$Windows_X86_64 LibreOffice_project/723314e595e8007d3cf785c16538505a1c878ca5</Application>
  <AppVersion>15.0000</AppVersion>
  <Words>839</Words>
  <Paragraphs>104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2025-03-26T12:04:55Z</dcterms:created>
  <dc:creator>Microsoft Office User</dc:creator>
  <dc:description/>
  <dc:language>ru-RU</dc:language>
  <cp:lastModifiedBy/>
  <dcterms:modified xsi:type="dcterms:W3CDTF">2025-04-10T21:17:25Z</dcterms:modified>
  <cp:revision>8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12</vt:i4>
  </property>
</Properties>
</file>